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2" r:id="rId6"/>
    <p:sldId id="260"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38159-FDB4-4E69-883E-EFCC07AD468F}" type="datetimeFigureOut">
              <a:rPr lang="en-IN" smtClean="0"/>
              <a:t>26-07-2024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4507CF-A412-4A4C-AB1F-931E4647DD2E}" type="slidenum">
              <a:rPr lang="en-IN" smtClean="0"/>
              <a:t>‹#›</a:t>
            </a:fld>
            <a:endParaRPr lang="en-IN"/>
          </a:p>
        </p:txBody>
      </p:sp>
    </p:spTree>
    <p:extLst>
      <p:ext uri="{BB962C8B-B14F-4D97-AF65-F5344CB8AC3E}">
        <p14:creationId xmlns:p14="http://schemas.microsoft.com/office/powerpoint/2010/main" val="3274938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C14507CF-A412-4A4C-AB1F-931E4647DD2E}" type="slidenum">
              <a:rPr lang="en-IN" smtClean="0"/>
              <a:t>8</a:t>
            </a:fld>
            <a:endParaRPr lang="en-IN"/>
          </a:p>
        </p:txBody>
      </p:sp>
    </p:spTree>
    <p:extLst>
      <p:ext uri="{BB962C8B-B14F-4D97-AF65-F5344CB8AC3E}">
        <p14:creationId xmlns:p14="http://schemas.microsoft.com/office/powerpoint/2010/main" val="3784128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CA584ED-81E4-4443-815C-2A5460EB8862}"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924382-3D1E-4602-A0FF-4EC25A49DA4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6302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A584ED-81E4-4443-815C-2A5460EB8862}"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924382-3D1E-4602-A0FF-4EC25A49DA47}" type="slidenum">
              <a:rPr lang="en-IN" smtClean="0"/>
              <a:t>‹#›</a:t>
            </a:fld>
            <a:endParaRPr lang="en-IN"/>
          </a:p>
        </p:txBody>
      </p:sp>
    </p:spTree>
    <p:extLst>
      <p:ext uri="{BB962C8B-B14F-4D97-AF65-F5344CB8AC3E}">
        <p14:creationId xmlns:p14="http://schemas.microsoft.com/office/powerpoint/2010/main" val="4228328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A584ED-81E4-4443-815C-2A5460EB8862}"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924382-3D1E-4602-A0FF-4EC25A49DA4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3621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A584ED-81E4-4443-815C-2A5460EB8862}" type="datetimeFigureOut">
              <a:rPr lang="en-IN" smtClean="0"/>
              <a:t>26-07-2024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924382-3D1E-4602-A0FF-4EC25A49DA47}" type="slidenum">
              <a:rPr lang="en-IN" smtClean="0"/>
              <a:t>‹#›</a:t>
            </a:fld>
            <a:endParaRPr lang="en-IN"/>
          </a:p>
        </p:txBody>
      </p:sp>
    </p:spTree>
    <p:extLst>
      <p:ext uri="{BB962C8B-B14F-4D97-AF65-F5344CB8AC3E}">
        <p14:creationId xmlns:p14="http://schemas.microsoft.com/office/powerpoint/2010/main" val="2724466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A584ED-81E4-4443-815C-2A5460EB8862}" type="datetimeFigureOut">
              <a:rPr lang="en-IN" smtClean="0"/>
              <a:t>26-07-2024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D924382-3D1E-4602-A0FF-4EC25A49DA47}" type="slidenum">
              <a:rPr lang="en-IN" smtClean="0"/>
              <a:t>‹#›</a:t>
            </a:fld>
            <a:endParaRPr lang="en-IN"/>
          </a:p>
        </p:txBody>
      </p:sp>
    </p:spTree>
    <p:extLst>
      <p:ext uri="{BB962C8B-B14F-4D97-AF65-F5344CB8AC3E}">
        <p14:creationId xmlns:p14="http://schemas.microsoft.com/office/powerpoint/2010/main" val="246106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A584ED-81E4-4443-815C-2A5460EB8862}" type="datetimeFigureOut">
              <a:rPr lang="en-IN" smtClean="0"/>
              <a:t>26-07-2024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D924382-3D1E-4602-A0FF-4EC25A49DA47}" type="slidenum">
              <a:rPr lang="en-IN" smtClean="0"/>
              <a:t>‹#›</a:t>
            </a:fld>
            <a:endParaRPr lang="en-IN"/>
          </a:p>
        </p:txBody>
      </p:sp>
    </p:spTree>
    <p:extLst>
      <p:ext uri="{BB962C8B-B14F-4D97-AF65-F5344CB8AC3E}">
        <p14:creationId xmlns:p14="http://schemas.microsoft.com/office/powerpoint/2010/main" val="2263234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CA584ED-81E4-4443-815C-2A5460EB8862}" type="datetimeFigureOut">
              <a:rPr lang="en-IN" smtClean="0"/>
              <a:t>26-07-2024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7D924382-3D1E-4602-A0FF-4EC25A49DA47}" type="slidenum">
              <a:rPr lang="en-IN" smtClean="0"/>
              <a:t>‹#›</a:t>
            </a:fld>
            <a:endParaRPr lang="en-IN"/>
          </a:p>
        </p:txBody>
      </p:sp>
    </p:spTree>
    <p:extLst>
      <p:ext uri="{BB962C8B-B14F-4D97-AF65-F5344CB8AC3E}">
        <p14:creationId xmlns:p14="http://schemas.microsoft.com/office/powerpoint/2010/main" val="1005434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CA584ED-81E4-4443-815C-2A5460EB8862}" type="datetimeFigureOut">
              <a:rPr lang="en-IN" smtClean="0"/>
              <a:t>26-07-2024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D924382-3D1E-4602-A0FF-4EC25A49DA47}" type="slidenum">
              <a:rPr lang="en-IN" smtClean="0"/>
              <a:t>‹#›</a:t>
            </a:fld>
            <a:endParaRPr lang="en-IN"/>
          </a:p>
        </p:txBody>
      </p:sp>
    </p:spTree>
    <p:extLst>
      <p:ext uri="{BB962C8B-B14F-4D97-AF65-F5344CB8AC3E}">
        <p14:creationId xmlns:p14="http://schemas.microsoft.com/office/powerpoint/2010/main" val="3028144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CA584ED-81E4-4443-815C-2A5460EB8862}" type="datetimeFigureOut">
              <a:rPr lang="en-IN" smtClean="0"/>
              <a:t>26-07-2024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924382-3D1E-4602-A0FF-4EC25A49DA47}" type="slidenum">
              <a:rPr lang="en-IN" smtClean="0"/>
              <a:t>‹#›</a:t>
            </a:fld>
            <a:endParaRPr lang="en-IN"/>
          </a:p>
        </p:txBody>
      </p:sp>
    </p:spTree>
    <p:extLst>
      <p:ext uri="{BB962C8B-B14F-4D97-AF65-F5344CB8AC3E}">
        <p14:creationId xmlns:p14="http://schemas.microsoft.com/office/powerpoint/2010/main" val="2895589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A584ED-81E4-4443-815C-2A5460EB8862}"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924382-3D1E-4602-A0FF-4EC25A49DA47}" type="slidenum">
              <a:rPr lang="en-IN" smtClean="0"/>
              <a:t>‹#›</a:t>
            </a:fld>
            <a:endParaRPr lang="en-IN"/>
          </a:p>
        </p:txBody>
      </p:sp>
    </p:spTree>
    <p:extLst>
      <p:ext uri="{BB962C8B-B14F-4D97-AF65-F5344CB8AC3E}">
        <p14:creationId xmlns:p14="http://schemas.microsoft.com/office/powerpoint/2010/main" val="3221827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A584ED-81E4-4443-815C-2A5460EB8862}" type="datetimeFigureOut">
              <a:rPr lang="en-IN" smtClean="0"/>
              <a:t>26-07-2024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924382-3D1E-4602-A0FF-4EC25A49DA47}" type="slidenum">
              <a:rPr lang="en-IN" smtClean="0"/>
              <a:t>‹#›</a:t>
            </a:fld>
            <a:endParaRPr lang="en-IN"/>
          </a:p>
        </p:txBody>
      </p:sp>
    </p:spTree>
    <p:extLst>
      <p:ext uri="{BB962C8B-B14F-4D97-AF65-F5344CB8AC3E}">
        <p14:creationId xmlns:p14="http://schemas.microsoft.com/office/powerpoint/2010/main" val="3862572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CA584ED-81E4-4443-815C-2A5460EB8862}" type="datetimeFigureOut">
              <a:rPr lang="en-IN" smtClean="0"/>
              <a:t>26-07-2024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D924382-3D1E-4602-A0FF-4EC25A49DA4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86699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FEECDC2-17C2-1CC7-760E-496CA022280F}"/>
              </a:ext>
            </a:extLst>
          </p:cNvPr>
          <p:cNvSpPr txBox="1"/>
          <p:nvPr/>
        </p:nvSpPr>
        <p:spPr>
          <a:xfrm>
            <a:off x="2745798" y="3137315"/>
            <a:ext cx="6094268" cy="532903"/>
          </a:xfrm>
          <a:prstGeom prst="rect">
            <a:avLst/>
          </a:prstGeom>
          <a:noFill/>
        </p:spPr>
        <p:txBody>
          <a:bodyPr wrap="square">
            <a:spAutoFit/>
          </a:bodyPr>
          <a:lstStyle/>
          <a:p>
            <a:pPr lvl="0">
              <a:lnSpc>
                <a:spcPct val="107000"/>
              </a:lnSpc>
              <a:spcAft>
                <a:spcPts val="800"/>
              </a:spcAft>
            </a:pPr>
            <a:r>
              <a:rPr lang="en-IN" sz="2800" kern="100" dirty="0">
                <a:effectLst/>
                <a:latin typeface="Calibri" panose="020F0502020204030204" pitchFamily="34" charset="0"/>
                <a:ea typeface="Calibri" panose="020F0502020204030204" pitchFamily="34" charset="0"/>
                <a:cs typeface="Times New Roman" panose="02020603050405020304" pitchFamily="18" charset="0"/>
              </a:rPr>
              <a:t>Mobile wallet with merchant payment</a:t>
            </a:r>
          </a:p>
        </p:txBody>
      </p:sp>
    </p:spTree>
    <p:extLst>
      <p:ext uri="{BB962C8B-B14F-4D97-AF65-F5344CB8AC3E}">
        <p14:creationId xmlns:p14="http://schemas.microsoft.com/office/powerpoint/2010/main" val="3110312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33BE3-7F68-961D-D011-A542D528E3A2}"/>
              </a:ext>
            </a:extLst>
          </p:cNvPr>
          <p:cNvSpPr>
            <a:spLocks noGrp="1"/>
          </p:cNvSpPr>
          <p:nvPr>
            <p:ph type="title" idx="4294967295"/>
          </p:nvPr>
        </p:nvSpPr>
        <p:spPr>
          <a:xfrm>
            <a:off x="0" y="-461963"/>
            <a:ext cx="10058400" cy="1450976"/>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3B14EE7B-A3F2-30C7-288E-3256EE589D8F}"/>
              </a:ext>
            </a:extLst>
          </p:cNvPr>
          <p:cNvSpPr>
            <a:spLocks noGrp="1"/>
          </p:cNvSpPr>
          <p:nvPr>
            <p:ph idx="4294967295"/>
          </p:nvPr>
        </p:nvSpPr>
        <p:spPr>
          <a:xfrm>
            <a:off x="290945" y="1097396"/>
            <a:ext cx="10349346" cy="4098059"/>
          </a:xfrm>
        </p:spPr>
        <p:txBody>
          <a:bodyPr>
            <a:normAutofit fontScale="925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Mobile wallets have emerged as the most significant contributor in pushing cashless and electronic payments. The surge of smartphones and internet connectivity of 4G and 5G is reflected in the robust growth of Mobile-wallets in India.</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Numerous digital wallet providers have risen. Technological advancement has made everything possible under one touch.</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purpose of this paper is to examine the factors responsible for growing popularity of Mobile wallets in Digital marketing in India and sustainability challenges faced by this innovative product on account of gaps between expectations of the users and their satisfaction level with leading wallet brands in India.</a:t>
            </a:r>
          </a:p>
          <a:p>
            <a:pPr algn="just">
              <a:buFont typeface="Arial" panose="020B0604020202020204" pitchFamily="34" charset="0"/>
              <a:buChar char="•"/>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196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00851-5E1A-2B09-C1B2-34D09655BFE7}"/>
              </a:ext>
            </a:extLst>
          </p:cNvPr>
          <p:cNvSpPr>
            <a:spLocks noGrp="1"/>
          </p:cNvSpPr>
          <p:nvPr>
            <p:ph type="title" idx="4294967295"/>
          </p:nvPr>
        </p:nvSpPr>
        <p:spPr>
          <a:xfrm>
            <a:off x="96982" y="-575107"/>
            <a:ext cx="10058400" cy="1449387"/>
          </a:xfrm>
        </p:spPr>
        <p:txBody>
          <a:bodyPr>
            <a:normAutofit/>
          </a:bodyPr>
          <a:lstStyle/>
          <a:p>
            <a:r>
              <a:rPr lang="en-IN" sz="4000" b="1" dirty="0"/>
              <a:t>Objectives</a:t>
            </a:r>
          </a:p>
        </p:txBody>
      </p:sp>
      <p:sp>
        <p:nvSpPr>
          <p:cNvPr id="5" name="TextBox 4">
            <a:extLst>
              <a:ext uri="{FF2B5EF4-FFF2-40B4-BE49-F238E27FC236}">
                <a16:creationId xmlns:a16="http://schemas.microsoft.com/office/drawing/2014/main" id="{A802CABD-3783-53CB-2DAE-622C5E453DCE}"/>
              </a:ext>
            </a:extLst>
          </p:cNvPr>
          <p:cNvSpPr txBox="1"/>
          <p:nvPr/>
        </p:nvSpPr>
        <p:spPr>
          <a:xfrm>
            <a:off x="1083251" y="1040235"/>
            <a:ext cx="7665893"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Mobile wallet is taking a new dimension in the 21st century, and the Digital India Program is the flagship program of the Government of India with the vision of transforming India into a digitized society and knowledge economy.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Government of India's most important mission to move India towards a cashless economy was strengthened by the announcement of demonetization on November 8, 2016.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addition to curbing black money, the main agenda for demonetization was also to promote digitization in India and also the cash crisis during the demonetization which has brought leading wallet players, like Paytm, </a:t>
            </a:r>
            <a:r>
              <a:rPr lang="en-US" dirty="0" err="1">
                <a:latin typeface="Times New Roman" panose="02020603050405020304" pitchFamily="18" charset="0"/>
                <a:cs typeface="Times New Roman" panose="02020603050405020304" pitchFamily="18" charset="0"/>
              </a:rPr>
              <a:t>Yono</a:t>
            </a:r>
            <a:r>
              <a:rPr lang="en-US" dirty="0">
                <a:latin typeface="Times New Roman" panose="02020603050405020304" pitchFamily="18" charset="0"/>
                <a:cs typeface="Times New Roman" panose="02020603050405020304" pitchFamily="18" charset="0"/>
              </a:rPr>
              <a:t> SBI, and </a:t>
            </a:r>
            <a:r>
              <a:rPr lang="en-US" dirty="0" err="1">
                <a:latin typeface="Times New Roman" panose="02020603050405020304" pitchFamily="18" charset="0"/>
                <a:cs typeface="Times New Roman" panose="02020603050405020304" pitchFamily="18" charset="0"/>
              </a:rPr>
              <a:t>Freecharge</a:t>
            </a:r>
            <a:r>
              <a:rPr lang="en-US" dirty="0">
                <a:latin typeface="Times New Roman" panose="02020603050405020304" pitchFamily="18" charset="0"/>
                <a:cs typeface="Times New Roman" panose="02020603050405020304" pitchFamily="18" charset="0"/>
              </a:rPr>
              <a:t>, which sell mobile payment services via wallet throughout India.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8825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64066-B4A6-60D7-B9A0-3235C1D7C808}"/>
              </a:ext>
            </a:extLst>
          </p:cNvPr>
          <p:cNvSpPr>
            <a:spLocks noGrp="1"/>
          </p:cNvSpPr>
          <p:nvPr>
            <p:ph type="title" idx="4294967295"/>
          </p:nvPr>
        </p:nvSpPr>
        <p:spPr>
          <a:xfrm>
            <a:off x="0" y="-724694"/>
            <a:ext cx="10058400" cy="1449387"/>
          </a:xfrm>
        </p:spPr>
        <p:txBody>
          <a:bodyPr>
            <a:normAutofit/>
          </a:bodyPr>
          <a:lstStyle/>
          <a:p>
            <a:r>
              <a:rPr lang="en-US" sz="4000" b="1" dirty="0"/>
              <a:t>Existing System</a:t>
            </a:r>
            <a:endParaRPr lang="en-IN" sz="4000" b="1" dirty="0"/>
          </a:p>
        </p:txBody>
      </p:sp>
      <p:sp>
        <p:nvSpPr>
          <p:cNvPr id="10" name="Content Placeholder 9">
            <a:extLst>
              <a:ext uri="{FF2B5EF4-FFF2-40B4-BE49-F238E27FC236}">
                <a16:creationId xmlns:a16="http://schemas.microsoft.com/office/drawing/2014/main" id="{8E768059-38D7-3EA3-FEFD-BED583DED3D6}"/>
              </a:ext>
            </a:extLst>
          </p:cNvPr>
          <p:cNvSpPr>
            <a:spLocks noGrp="1"/>
          </p:cNvSpPr>
          <p:nvPr>
            <p:ph idx="4294967295"/>
          </p:nvPr>
        </p:nvSpPr>
        <p:spPr>
          <a:xfrm>
            <a:off x="623455" y="724693"/>
            <a:ext cx="10785761" cy="4803271"/>
          </a:xfrm>
        </p:spPr>
        <p:txBody>
          <a:bodyPr>
            <a:normAutofit fontScale="25000" lnSpcReduction="20000"/>
          </a:bodyPr>
          <a:lstStyle/>
          <a:p>
            <a:pPr marR="120015" algn="just">
              <a:lnSpc>
                <a:spcPct val="200000"/>
              </a:lnSpc>
              <a:spcAft>
                <a:spcPts val="1000"/>
              </a:spcAft>
              <a:buFont typeface="Arial" panose="020B0604020202020204" pitchFamily="34" charset="0"/>
              <a:buChar char="•"/>
            </a:pPr>
            <a:r>
              <a:rPr lang="en-US" sz="72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Mobile commerce is expected to provide merchants with the ability to sell products and services to customers at any time from anywhere. This enables companies to create more contact points with customers and to bring products and services directly to customers (</a:t>
            </a:r>
            <a:r>
              <a:rPr lang="en-US" sz="7200" dirty="0" err="1">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Coursaris</a:t>
            </a:r>
            <a:r>
              <a:rPr lang="en-US" sz="72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&amp; </a:t>
            </a:r>
            <a:r>
              <a:rPr lang="en-US" sz="7200" dirty="0" err="1">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Hassanein</a:t>
            </a:r>
            <a:r>
              <a:rPr lang="en-US" sz="72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2002).</a:t>
            </a:r>
          </a:p>
          <a:p>
            <a:pPr marR="120015" algn="just">
              <a:lnSpc>
                <a:spcPct val="200000"/>
              </a:lnSpc>
              <a:spcAft>
                <a:spcPts val="1000"/>
              </a:spcAft>
              <a:buFont typeface="Arial" panose="020B0604020202020204" pitchFamily="34" charset="0"/>
              <a:buChar char="•"/>
            </a:pPr>
            <a:r>
              <a:rPr lang="en-US" sz="72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The universal availability and purchase possibilities are estimated to bring impulsive purchases to bring new customers to the company and increase incomes. Extensive use of mobile devices in e-commerce has a role in this growth.  </a:t>
            </a:r>
            <a:endParaRPr lang="en-IN" sz="7200" dirty="0">
              <a:effectLst/>
              <a:latin typeface="Times New Roman" panose="02020603050405020304" pitchFamily="18" charset="0"/>
              <a:ea typeface="SimSun" panose="02010600030101010101" pitchFamily="2" charset="-122"/>
              <a:cs typeface="Times New Roman" panose="02020603050405020304" pitchFamily="18" charset="0"/>
            </a:endParaRPr>
          </a:p>
          <a:p>
            <a:pPr marR="120015" algn="just">
              <a:lnSpc>
                <a:spcPct val="200000"/>
              </a:lnSpc>
              <a:spcAft>
                <a:spcPts val="1000"/>
              </a:spcAft>
              <a:buFont typeface="Arial" panose="020B0604020202020204" pitchFamily="34" charset="0"/>
              <a:buChar char="•"/>
            </a:pPr>
            <a:r>
              <a:rPr lang="en-US" sz="72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According to </a:t>
            </a:r>
            <a:r>
              <a:rPr lang="en-US" sz="7200" dirty="0" err="1">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Ramezani</a:t>
            </a:r>
            <a:r>
              <a:rPr lang="en-US" sz="72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(2008), mobile payment is defined as paying for goods or services with a mobile device such as a phone, Personal Digital Assistant (PDA), or other such devices. Thus mobile payment can be defined as the process of two parties exchanging financial value using a mobile device in return for goods and services (</a:t>
            </a:r>
            <a:r>
              <a:rPr lang="en-US" sz="7200" dirty="0" err="1">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Ramezani</a:t>
            </a:r>
            <a:r>
              <a:rPr lang="en-US" sz="72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2008).  </a:t>
            </a:r>
            <a:endParaRPr lang="en-IN" sz="7200"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IN" dirty="0"/>
          </a:p>
        </p:txBody>
      </p:sp>
    </p:spTree>
    <p:extLst>
      <p:ext uri="{BB962C8B-B14F-4D97-AF65-F5344CB8AC3E}">
        <p14:creationId xmlns:p14="http://schemas.microsoft.com/office/powerpoint/2010/main" val="2790720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698BC-299C-7D48-3AC1-5D568902C54B}"/>
              </a:ext>
            </a:extLst>
          </p:cNvPr>
          <p:cNvSpPr>
            <a:spLocks noGrp="1"/>
          </p:cNvSpPr>
          <p:nvPr>
            <p:ph type="title" idx="4294967295"/>
          </p:nvPr>
        </p:nvSpPr>
        <p:spPr>
          <a:xfrm>
            <a:off x="0" y="-461963"/>
            <a:ext cx="10058400" cy="1450976"/>
          </a:xfrm>
        </p:spPr>
        <p:txBody>
          <a:bodyPr>
            <a:normAutofit/>
          </a:bodyPr>
          <a:lstStyle/>
          <a:p>
            <a:r>
              <a:rPr lang="en-US" sz="4000" b="1" dirty="0"/>
              <a:t>Advantage</a:t>
            </a:r>
            <a:endParaRPr lang="en-IN" sz="4000" b="1" dirty="0"/>
          </a:p>
        </p:txBody>
      </p:sp>
      <p:sp>
        <p:nvSpPr>
          <p:cNvPr id="3" name="Content Placeholder 2">
            <a:extLst>
              <a:ext uri="{FF2B5EF4-FFF2-40B4-BE49-F238E27FC236}">
                <a16:creationId xmlns:a16="http://schemas.microsoft.com/office/drawing/2014/main" id="{35479791-A41E-8C66-B6CA-80CF07657A65}"/>
              </a:ext>
            </a:extLst>
          </p:cNvPr>
          <p:cNvSpPr>
            <a:spLocks noGrp="1"/>
          </p:cNvSpPr>
          <p:nvPr>
            <p:ph idx="4294967295"/>
          </p:nvPr>
        </p:nvSpPr>
        <p:spPr>
          <a:xfrm>
            <a:off x="488373" y="1202027"/>
            <a:ext cx="10155382" cy="4845482"/>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Convenience</a:t>
            </a:r>
            <a:r>
              <a:rPr lang="en-US" sz="1800" dirty="0">
                <a:latin typeface="Times New Roman" panose="02020603050405020304" pitchFamily="18" charset="0"/>
                <a:cs typeface="Times New Roman" panose="02020603050405020304" pitchFamily="18" charset="0"/>
              </a:rPr>
              <a:t>: Mobile wallets allow users to make payments quickly and easily using their smartphones. It eliminates the need to carry physical cash or cards, making transactions more convenient, especially in situations where carrying a wallet or card might be impractical.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Speed</a:t>
            </a:r>
            <a:r>
              <a:rPr lang="en-US" sz="1800" dirty="0">
                <a:latin typeface="Times New Roman" panose="02020603050405020304" pitchFamily="18" charset="0"/>
                <a:cs typeface="Times New Roman" panose="02020603050405020304" pitchFamily="18" charset="0"/>
              </a:rPr>
              <a:t>: Payments via mobile wallets are typically faster than traditional methods. Users can simply tap their phones on NFC-enabled terminals or scan QR codes to complete transactions swiftly.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Accessibility</a:t>
            </a:r>
            <a:r>
              <a:rPr lang="en-US" sz="1800" dirty="0">
                <a:latin typeface="Times New Roman" panose="02020603050405020304" pitchFamily="18" charset="0"/>
                <a:cs typeface="Times New Roman" panose="02020603050405020304" pitchFamily="18" charset="0"/>
              </a:rPr>
              <a:t>: Mobile wallets are accessible 24/7 as long as there is an internet connection. This accessibility enables users to make payments anytime and anywhere, whether they are shopping online or in physical stores.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Security</a:t>
            </a:r>
            <a:r>
              <a:rPr lang="en-US" sz="1800" dirty="0">
                <a:latin typeface="Times New Roman" panose="02020603050405020304" pitchFamily="18" charset="0"/>
                <a:cs typeface="Times New Roman" panose="02020603050405020304" pitchFamily="18" charset="0"/>
              </a:rPr>
              <a:t>: Mobile wallets often incorporate advanced security features such as encryption, tokenization, biometric authentication (e.g., fingerprint or face recognition), and two-factor authentication. These measures help protect users' financial information from unauthorized access and fraud.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3947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B4FFA-E511-BC48-00F1-5BBEAF184884}"/>
              </a:ext>
            </a:extLst>
          </p:cNvPr>
          <p:cNvSpPr>
            <a:spLocks noGrp="1"/>
          </p:cNvSpPr>
          <p:nvPr>
            <p:ph type="title" idx="4294967295"/>
          </p:nvPr>
        </p:nvSpPr>
        <p:spPr>
          <a:xfrm>
            <a:off x="0" y="-565150"/>
            <a:ext cx="10058400" cy="1450975"/>
          </a:xfrm>
        </p:spPr>
        <p:txBody>
          <a:bodyPr>
            <a:normAutofit/>
          </a:bodyPr>
          <a:lstStyle/>
          <a:p>
            <a:r>
              <a:rPr lang="en-US" sz="4000" b="1" dirty="0"/>
              <a:t>Disadvantage</a:t>
            </a:r>
            <a:endParaRPr lang="en-IN" sz="4000" b="1" dirty="0"/>
          </a:p>
        </p:txBody>
      </p:sp>
      <p:sp>
        <p:nvSpPr>
          <p:cNvPr id="3" name="Content Placeholder 2">
            <a:extLst>
              <a:ext uri="{FF2B5EF4-FFF2-40B4-BE49-F238E27FC236}">
                <a16:creationId xmlns:a16="http://schemas.microsoft.com/office/drawing/2014/main" id="{3072E15B-6277-1429-69BC-814F2709375D}"/>
              </a:ext>
            </a:extLst>
          </p:cNvPr>
          <p:cNvSpPr>
            <a:spLocks noGrp="1"/>
          </p:cNvSpPr>
          <p:nvPr>
            <p:ph idx="4294967295"/>
          </p:nvPr>
        </p:nvSpPr>
        <p:spPr>
          <a:xfrm>
            <a:off x="509154" y="1242580"/>
            <a:ext cx="10058400" cy="4024313"/>
          </a:xfrm>
        </p:spPr>
        <p:txBody>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Dependency on Technology</a:t>
            </a:r>
            <a:r>
              <a:rPr lang="en-US" sz="1800" dirty="0">
                <a:latin typeface="Times New Roman" panose="02020603050405020304" pitchFamily="18" charset="0"/>
                <a:cs typeface="Times New Roman" panose="02020603050405020304" pitchFamily="18" charset="0"/>
              </a:rPr>
              <a:t>: Mobile wallets rely on smartphones and internet connectivity. In areas with poor network coverage or during network outages, transactions may fail or be delayed.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Security Concerns</a:t>
            </a:r>
            <a:r>
              <a:rPr lang="en-US" sz="1800" dirty="0">
                <a:latin typeface="Times New Roman" panose="02020603050405020304" pitchFamily="18" charset="0"/>
                <a:cs typeface="Times New Roman" panose="02020603050405020304" pitchFamily="18" charset="0"/>
              </a:rPr>
              <a:t>: Despite advances in security, mobile wallets are still vulnerable to hacking, phishing, and malware attacks. If your phone is compromised, your financial information could be at risk.</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Compatibility Issues</a:t>
            </a:r>
            <a:r>
              <a:rPr lang="en-US" sz="1800" dirty="0">
                <a:latin typeface="Times New Roman" panose="02020603050405020304" pitchFamily="18" charset="0"/>
                <a:cs typeface="Times New Roman" panose="02020603050405020304" pitchFamily="18" charset="0"/>
              </a:rPr>
              <a:t>: Not all merchants accept all types of mobile wallets. This lack of universal acceptance can limit where and how you can use your mobile wallet for payments.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Transaction Fees</a:t>
            </a:r>
            <a:r>
              <a:rPr lang="en-US" sz="1800" dirty="0">
                <a:latin typeface="Times New Roman" panose="02020603050405020304" pitchFamily="18" charset="0"/>
                <a:cs typeface="Times New Roman" panose="02020603050405020304" pitchFamily="18" charset="0"/>
              </a:rPr>
              <a:t>: Some mobile wallets charge fees for transactions, especially when transferring money to a bank account or when making cross-border payments. These fees can add up over time.</a:t>
            </a:r>
          </a:p>
          <a:p>
            <a:pPr marL="0" indent="0">
              <a:buNone/>
            </a:pPr>
            <a:endParaRPr lang="en-IN" dirty="0"/>
          </a:p>
        </p:txBody>
      </p:sp>
    </p:spTree>
    <p:extLst>
      <p:ext uri="{BB962C8B-B14F-4D97-AF65-F5344CB8AC3E}">
        <p14:creationId xmlns:p14="http://schemas.microsoft.com/office/powerpoint/2010/main" val="1140493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D401A-B2EA-3210-92F8-07C57111BA1F}"/>
              </a:ext>
            </a:extLst>
          </p:cNvPr>
          <p:cNvSpPr>
            <a:spLocks noGrp="1"/>
          </p:cNvSpPr>
          <p:nvPr>
            <p:ph type="title" idx="4294967295"/>
          </p:nvPr>
        </p:nvSpPr>
        <p:spPr>
          <a:xfrm>
            <a:off x="0" y="-585788"/>
            <a:ext cx="10058400" cy="1450976"/>
          </a:xfrm>
        </p:spPr>
        <p:txBody>
          <a:bodyPr>
            <a:normAutofit/>
          </a:bodyPr>
          <a:lstStyle/>
          <a:p>
            <a:r>
              <a:rPr lang="en-US" sz="4000" b="1" dirty="0"/>
              <a:t>Proposed system</a:t>
            </a:r>
            <a:endParaRPr lang="en-IN" sz="4000" dirty="0"/>
          </a:p>
        </p:txBody>
      </p:sp>
      <p:sp>
        <p:nvSpPr>
          <p:cNvPr id="3" name="Content Placeholder 2">
            <a:extLst>
              <a:ext uri="{FF2B5EF4-FFF2-40B4-BE49-F238E27FC236}">
                <a16:creationId xmlns:a16="http://schemas.microsoft.com/office/drawing/2014/main" id="{959BD6B4-3454-F3FA-9DA8-09C4A2920950}"/>
              </a:ext>
            </a:extLst>
          </p:cNvPr>
          <p:cNvSpPr>
            <a:spLocks noGrp="1"/>
          </p:cNvSpPr>
          <p:nvPr>
            <p:ph idx="4294967295"/>
          </p:nvPr>
        </p:nvSpPr>
        <p:spPr>
          <a:xfrm>
            <a:off x="710044" y="1046163"/>
            <a:ext cx="10169237" cy="4003819"/>
          </a:xfrm>
        </p:spPr>
        <p:txBody>
          <a:bodyPr>
            <a:normAutofit lnSpcReduction="10000"/>
          </a:bodyPr>
          <a:lstStyle/>
          <a:p>
            <a:pPr algn="just">
              <a:lnSpc>
                <a:spcPct val="150000"/>
              </a:lnSpc>
              <a:buFont typeface="Arial" panose="020B0604020202020204" pitchFamily="34" charset="0"/>
              <a:buChar char="•"/>
            </a:pPr>
            <a:r>
              <a:rPr lang="en-US" sz="18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Mobile payments on the other hand can be referred to as two-sided markets, where retailers or merchants accepting mobile payments represent one side, and customers using the service form another side.</a:t>
            </a:r>
          </a:p>
          <a:p>
            <a:pPr algn="just">
              <a:lnSpc>
                <a:spcPct val="150000"/>
              </a:lnSpc>
              <a:buFont typeface="Arial" panose="020B0604020202020204" pitchFamily="34" charset="0"/>
              <a:buChar char="•"/>
            </a:pPr>
            <a:r>
              <a:rPr lang="en-US" sz="18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Both sides express certain expectations about the benefits of mobile payments (</a:t>
            </a:r>
            <a:r>
              <a:rPr lang="en-US" sz="1800" dirty="0" err="1">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Apanasevic</a:t>
            </a:r>
            <a:r>
              <a:rPr lang="en-US" sz="18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2013). </a:t>
            </a:r>
          </a:p>
          <a:p>
            <a:pPr algn="just">
              <a:lnSpc>
                <a:spcPct val="150000"/>
              </a:lnSpc>
              <a:buFont typeface="Arial" panose="020B0604020202020204" pitchFamily="34" charset="0"/>
              <a:buChar char="•"/>
            </a:pPr>
            <a:r>
              <a:rPr lang="en-US" sz="18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So, consumers expect an easy-to-use solution, better quality, and personalization of the service, guaranteed security, low service costs, and ubiquitous infrastructure (</a:t>
            </a:r>
            <a:r>
              <a:rPr lang="en-US" sz="1800" dirty="0" err="1">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Apanasevic</a:t>
            </a:r>
            <a:r>
              <a:rPr lang="en-US" sz="18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2013). In turn, when adopting mobile payments, retailers or merchants expect: to make payment process quicker and easier; low investment and service costs; compatibility and integration of all payment solutions with existing infrastructure like a point of sale terminals; reliable, secure and trusted service; and customization of service like adding loyalty schemes (</a:t>
            </a:r>
            <a:r>
              <a:rPr lang="en-US" sz="1800" dirty="0" err="1">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Apanasevic</a:t>
            </a:r>
            <a:r>
              <a:rPr lang="en-US" sz="1800" dirty="0">
                <a:solidFill>
                  <a:srgbClr val="000000"/>
                </a:solidFill>
                <a:effectLst/>
                <a:latin typeface="Times New Roman" panose="02020603050405020304" pitchFamily="18" charset="0"/>
                <a:ea typeface="SimSun" panose="02010600030101010101" pitchFamily="2" charset="-122"/>
                <a:cs typeface="Times New Roman" panose="02020603050405020304" pitchFamily="18" charset="0"/>
              </a:rPr>
              <a:t>, 2013</a:t>
            </a:r>
            <a:endParaRPr lang="en-IN" sz="1800"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IN" dirty="0"/>
          </a:p>
        </p:txBody>
      </p:sp>
    </p:spTree>
    <p:extLst>
      <p:ext uri="{BB962C8B-B14F-4D97-AF65-F5344CB8AC3E}">
        <p14:creationId xmlns:p14="http://schemas.microsoft.com/office/powerpoint/2010/main" val="3693383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7E8F5-8409-C3B3-4F66-D227CC805E35}"/>
              </a:ext>
            </a:extLst>
          </p:cNvPr>
          <p:cNvSpPr>
            <a:spLocks noGrp="1"/>
          </p:cNvSpPr>
          <p:nvPr>
            <p:ph type="title" idx="4294967295"/>
          </p:nvPr>
        </p:nvSpPr>
        <p:spPr>
          <a:xfrm>
            <a:off x="0" y="-269875"/>
            <a:ext cx="10147300" cy="1331913"/>
          </a:xfrm>
        </p:spPr>
        <p:txBody>
          <a:bodyPr>
            <a:normAutofit/>
          </a:bodyPr>
          <a:lstStyle/>
          <a:p>
            <a:r>
              <a:rPr lang="en-US" sz="4000" b="1" dirty="0"/>
              <a:t>Introduction</a:t>
            </a:r>
            <a:endParaRPr lang="en-IN" sz="4000" b="1" dirty="0"/>
          </a:p>
        </p:txBody>
      </p:sp>
      <p:sp>
        <p:nvSpPr>
          <p:cNvPr id="4" name="TextBox 3">
            <a:extLst>
              <a:ext uri="{FF2B5EF4-FFF2-40B4-BE49-F238E27FC236}">
                <a16:creationId xmlns:a16="http://schemas.microsoft.com/office/drawing/2014/main" id="{6A019875-065C-7030-5B9E-CF1EF758D087}"/>
              </a:ext>
            </a:extLst>
          </p:cNvPr>
          <p:cNvSpPr txBox="1"/>
          <p:nvPr/>
        </p:nvSpPr>
        <p:spPr>
          <a:xfrm>
            <a:off x="909203" y="396081"/>
            <a:ext cx="8484179" cy="6275051"/>
          </a:xfrm>
          <a:prstGeom prst="rect">
            <a:avLst/>
          </a:prstGeom>
          <a:noFill/>
        </p:spPr>
        <p:txBody>
          <a:bodyPr wrap="square">
            <a:spAutoFit/>
          </a:bodyPr>
          <a:lstStyle/>
          <a:p>
            <a:pPr>
              <a:lnSpc>
                <a:spcPct val="150000"/>
              </a:lnSpc>
            </a:pPr>
            <a:endParaRPr lang="en-US" dirty="0"/>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Mobile wallets, also known as digital wallets or e-wallets, have revolutionized the way consumers handle payments and manage their finances.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These digital tools allow users to store and manage payment information on their smartphones, making transactions more convenient, secure, and efficient.</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With the integration of mobile wallets into the payment ecosystem, both consumers and merchants benefit from a streamlined and modernized payment experience.</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mobile wallet is a software application installed on a smartphone or tablet that stores payment information, including credit and debit card details, digital coupons, loyalty cards, and even identification documents. </a:t>
            </a:r>
          </a:p>
          <a:p>
            <a:pPr marL="285750" indent="-285750" algn="just">
              <a:lnSpc>
                <a:spcPct val="150000"/>
              </a:lnSpc>
              <a:buFont typeface="Arial" panose="020B0604020202020204" pitchFamily="34" charset="0"/>
              <a:buChar char="•"/>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6291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8C6C50-BA71-E0C1-B221-C0C751E96A82}"/>
              </a:ext>
            </a:extLst>
          </p:cNvPr>
          <p:cNvSpPr txBox="1"/>
          <p:nvPr/>
        </p:nvSpPr>
        <p:spPr>
          <a:xfrm>
            <a:off x="750742" y="478372"/>
            <a:ext cx="7156739"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Attractive cashback and rewards ease of use, instant money transfer without using cash, relatively higher transaction security as compared to credit/debit cards and absence of any transaction fee are the factors responsible for growing use of digital wallets.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With marketers under more pressure to reach their audience in new and exciting ways, mobile wallets create an endless stream of opportunities to connect with the potential customers.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However, there are gaps between customers’ expectations and the satisfaction level which pose a challenge for sustainability of mobile wallets, the next generation of digital marketing</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0867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579C45-07BC-2F22-220E-FDD0585F8EEB}"/>
              </a:ext>
            </a:extLst>
          </p:cNvPr>
          <p:cNvSpPr>
            <a:spLocks noGrp="1"/>
          </p:cNvSpPr>
          <p:nvPr>
            <p:ph type="title" idx="4294967295"/>
          </p:nvPr>
        </p:nvSpPr>
        <p:spPr>
          <a:xfrm>
            <a:off x="159327" y="-502371"/>
            <a:ext cx="10058400" cy="1449387"/>
          </a:xfrm>
        </p:spPr>
        <p:txBody>
          <a:bodyPr/>
          <a:lstStyle/>
          <a:p>
            <a:r>
              <a:rPr lang="en-IN" b="1" dirty="0"/>
              <a:t>MODULES</a:t>
            </a:r>
          </a:p>
        </p:txBody>
      </p:sp>
      <p:sp>
        <p:nvSpPr>
          <p:cNvPr id="7" name="TextBox 6">
            <a:extLst>
              <a:ext uri="{FF2B5EF4-FFF2-40B4-BE49-F238E27FC236}">
                <a16:creationId xmlns:a16="http://schemas.microsoft.com/office/drawing/2014/main" id="{9DE2D1AB-889C-B28B-E919-3C7242E3E277}"/>
              </a:ext>
            </a:extLst>
          </p:cNvPr>
          <p:cNvSpPr txBox="1"/>
          <p:nvPr/>
        </p:nvSpPr>
        <p:spPr>
          <a:xfrm>
            <a:off x="945573" y="1384361"/>
            <a:ext cx="6151418" cy="2600199"/>
          </a:xfrm>
          <a:prstGeom prst="rect">
            <a:avLst/>
          </a:prstGeom>
          <a:noFill/>
        </p:spPr>
        <p:txBody>
          <a:bodyPr wrap="square">
            <a:spAutoFit/>
          </a:bodyPr>
          <a:lstStyle/>
          <a:p>
            <a:pPr marL="742950" lvl="1" indent="-285750"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User Interface (UI) Module</a:t>
            </a:r>
          </a:p>
          <a:p>
            <a:pPr marL="742950" lvl="1" indent="-285750"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Payment Gateway Module</a:t>
            </a:r>
          </a:p>
          <a:p>
            <a:pPr marL="742950" lvl="1" indent="-285750"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Security Module</a:t>
            </a:r>
          </a:p>
          <a:p>
            <a:pPr marL="742950" lvl="1" indent="-285750"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Wallet Management Module</a:t>
            </a:r>
          </a:p>
        </p:txBody>
      </p:sp>
    </p:spTree>
    <p:extLst>
      <p:ext uri="{BB962C8B-B14F-4D97-AF65-F5344CB8AC3E}">
        <p14:creationId xmlns:p14="http://schemas.microsoft.com/office/powerpoint/2010/main" val="1194206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E6C7E-D280-E648-564E-7A3EEDFB2329}"/>
              </a:ext>
            </a:extLst>
          </p:cNvPr>
          <p:cNvSpPr>
            <a:spLocks noGrp="1"/>
          </p:cNvSpPr>
          <p:nvPr>
            <p:ph type="title" idx="4294967295"/>
          </p:nvPr>
        </p:nvSpPr>
        <p:spPr>
          <a:xfrm>
            <a:off x="0" y="0"/>
            <a:ext cx="10058400" cy="1450975"/>
          </a:xfrm>
        </p:spPr>
        <p:txBody>
          <a:bodyPr/>
          <a:lstStyle/>
          <a:p>
            <a:r>
              <a:rPr lang="en-IN" sz="3800" b="1">
                <a:cs typeface="Times New Roman" panose="02020603050405020304" pitchFamily="18" charset="0"/>
              </a:rPr>
              <a:t>User Interface (UI) Module</a:t>
            </a:r>
            <a:br>
              <a:rPr lang="en-IN" sz="4800" b="1">
                <a:latin typeface="Times New Roman" panose="02020603050405020304" pitchFamily="18" charset="0"/>
                <a:cs typeface="Times New Roman" panose="02020603050405020304" pitchFamily="18" charset="0"/>
              </a:rPr>
            </a:br>
            <a:endParaRPr lang="en-IN" dirty="0"/>
          </a:p>
        </p:txBody>
      </p:sp>
      <p:sp>
        <p:nvSpPr>
          <p:cNvPr id="5" name="TextBox 4">
            <a:extLst>
              <a:ext uri="{FF2B5EF4-FFF2-40B4-BE49-F238E27FC236}">
                <a16:creationId xmlns:a16="http://schemas.microsoft.com/office/drawing/2014/main" id="{EA01F40D-0DC9-8D8D-CF3D-22CE12DE3761}"/>
              </a:ext>
            </a:extLst>
          </p:cNvPr>
          <p:cNvSpPr txBox="1"/>
          <p:nvPr/>
        </p:nvSpPr>
        <p:spPr>
          <a:xfrm>
            <a:off x="813088" y="1048572"/>
            <a:ext cx="9016712" cy="3693319"/>
          </a:xfrm>
          <a:prstGeom prst="rect">
            <a:avLst/>
          </a:prstGeom>
          <a:noFill/>
        </p:spPr>
        <p:txBody>
          <a:bodyPr wrap="square">
            <a:spAutoFit/>
          </a:bodyPr>
          <a:lstStyle/>
          <a:p>
            <a:pPr algn="just">
              <a:lnSpc>
                <a:spcPct val="150000"/>
              </a:lnSpc>
            </a:pPr>
            <a:r>
              <a:rPr lang="en-US" b="1" dirty="0">
                <a:latin typeface="Times New Roman" panose="02020603050405020304" pitchFamily="18" charset="0"/>
                <a:cs typeface="Times New Roman" panose="02020603050405020304" pitchFamily="18" charset="0"/>
              </a:rPr>
              <a:t>Description</a:t>
            </a:r>
            <a:r>
              <a:rPr lang="en-US" dirty="0">
                <a:latin typeface="Times New Roman" panose="02020603050405020304" pitchFamily="18" charset="0"/>
                <a:cs typeface="Times New Roman" panose="02020603050405020304" pitchFamily="18" charset="0"/>
              </a:rPr>
              <a:t>: This module is responsible for the user experience and interaction with the mobile wallet application. It includes the design and functionality of the app where users can view their payment options, initiate transactions, and access transaction history.</a:t>
            </a:r>
          </a:p>
          <a:p>
            <a:pPr algn="just">
              <a:lnSpc>
                <a:spcPct val="150000"/>
              </a:lnSpc>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Payment Initiation</a:t>
            </a:r>
            <a:r>
              <a:rPr lang="en-US" dirty="0">
                <a:latin typeface="Times New Roman" panose="02020603050405020304" pitchFamily="18" charset="0"/>
                <a:cs typeface="Times New Roman" panose="02020603050405020304" pitchFamily="18" charset="0"/>
              </a:rPr>
              <a:t>: Screens and functions for starting transactions, selecting payment methods, and entering payment amounts.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Transaction History</a:t>
            </a:r>
            <a:r>
              <a:rPr lang="en-US" dirty="0">
                <a:latin typeface="Times New Roman" panose="02020603050405020304" pitchFamily="18" charset="0"/>
                <a:cs typeface="Times New Roman" panose="02020603050405020304" pitchFamily="18" charset="0"/>
              </a:rPr>
              <a:t>: Display of past transactions, including details and receipts.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Settings</a:t>
            </a:r>
            <a:r>
              <a:rPr lang="en-US" dirty="0">
                <a:latin typeface="Times New Roman" panose="02020603050405020304" pitchFamily="18" charset="0"/>
                <a:cs typeface="Times New Roman" panose="02020603050405020304" pitchFamily="18" charset="0"/>
              </a:rPr>
              <a:t>: Options for managing payment methods, security settings, and account preferences</a:t>
            </a:r>
          </a:p>
          <a:p>
            <a:endParaRPr lang="en-IN" dirty="0"/>
          </a:p>
        </p:txBody>
      </p:sp>
    </p:spTree>
    <p:extLst>
      <p:ext uri="{BB962C8B-B14F-4D97-AF65-F5344CB8AC3E}">
        <p14:creationId xmlns:p14="http://schemas.microsoft.com/office/powerpoint/2010/main" val="692007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925493-EAE1-E771-51A5-FCBE2102BB12}"/>
              </a:ext>
            </a:extLst>
          </p:cNvPr>
          <p:cNvSpPr txBox="1"/>
          <p:nvPr/>
        </p:nvSpPr>
        <p:spPr>
          <a:xfrm>
            <a:off x="-215611" y="103473"/>
            <a:ext cx="6094268" cy="671851"/>
          </a:xfrm>
          <a:prstGeom prst="rect">
            <a:avLst/>
          </a:prstGeom>
          <a:noFill/>
        </p:spPr>
        <p:txBody>
          <a:bodyPr wrap="square">
            <a:spAutoFit/>
          </a:bodyPr>
          <a:lstStyle/>
          <a:p>
            <a:pPr lvl="1" algn="just">
              <a:lnSpc>
                <a:spcPct val="150000"/>
              </a:lnSpc>
            </a:pPr>
            <a:r>
              <a:rPr lang="en-IN" sz="2800" b="1" dirty="0">
                <a:latin typeface="+mj-lt"/>
                <a:cs typeface="Times New Roman" panose="02020603050405020304" pitchFamily="18" charset="0"/>
              </a:rPr>
              <a:t>Payment Gateway Module</a:t>
            </a:r>
          </a:p>
        </p:txBody>
      </p:sp>
      <p:sp>
        <p:nvSpPr>
          <p:cNvPr id="5" name="TextBox 4">
            <a:extLst>
              <a:ext uri="{FF2B5EF4-FFF2-40B4-BE49-F238E27FC236}">
                <a16:creationId xmlns:a16="http://schemas.microsoft.com/office/drawing/2014/main" id="{0E12B2D3-D84C-673F-F5E8-37D26B513E5A}"/>
              </a:ext>
            </a:extLst>
          </p:cNvPr>
          <p:cNvSpPr txBox="1"/>
          <p:nvPr/>
        </p:nvSpPr>
        <p:spPr>
          <a:xfrm>
            <a:off x="1158585" y="906518"/>
            <a:ext cx="8504959" cy="4524315"/>
          </a:xfrm>
          <a:prstGeom prst="rect">
            <a:avLst/>
          </a:prstGeom>
          <a:noFill/>
        </p:spPr>
        <p:txBody>
          <a:bodyPr wrap="square">
            <a:spAutoFit/>
          </a:bodyPr>
          <a:lstStyle/>
          <a:p>
            <a:pPr algn="just">
              <a:lnSpc>
                <a:spcPct val="150000"/>
              </a:lnSpc>
            </a:pPr>
            <a:r>
              <a:rPr lang="en-US" b="1" dirty="0">
                <a:latin typeface="Times New Roman" panose="02020603050405020304" pitchFamily="18" charset="0"/>
                <a:cs typeface="Times New Roman" panose="02020603050405020304" pitchFamily="18" charset="0"/>
              </a:rPr>
              <a:t>Description</a:t>
            </a:r>
            <a:r>
              <a:rPr lang="en-US" dirty="0">
                <a:latin typeface="Times New Roman" panose="02020603050405020304" pitchFamily="18" charset="0"/>
                <a:cs typeface="Times New Roman" panose="02020603050405020304" pitchFamily="18" charset="0"/>
              </a:rPr>
              <a:t>: This module connects the mobile wallet with the merchant’s payment processing systems. It handles the transmission of payment information, authorization requests, and transaction processing.</a:t>
            </a:r>
          </a:p>
          <a:p>
            <a:pPr algn="just">
              <a:lnSpc>
                <a:spcPct val="150000"/>
              </a:lnSpc>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Transaction Processing</a:t>
            </a:r>
            <a:r>
              <a:rPr lang="en-US" dirty="0">
                <a:latin typeface="Times New Roman" panose="02020603050405020304" pitchFamily="18" charset="0"/>
                <a:cs typeface="Times New Roman" panose="02020603050405020304" pitchFamily="18" charset="0"/>
              </a:rPr>
              <a:t>: Handles the authorization, capture, and settlement of transactions.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API Integration</a:t>
            </a:r>
            <a:r>
              <a:rPr lang="en-US" dirty="0">
                <a:latin typeface="Times New Roman" panose="02020603050405020304" pitchFamily="18" charset="0"/>
                <a:cs typeface="Times New Roman" panose="02020603050405020304" pitchFamily="18" charset="0"/>
              </a:rPr>
              <a:t>: Interfaces with merchant payment systems and gateways to facilitate transaction requests.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Error Handling</a:t>
            </a:r>
            <a:r>
              <a:rPr lang="en-US" dirty="0">
                <a:latin typeface="Times New Roman" panose="02020603050405020304" pitchFamily="18" charset="0"/>
                <a:cs typeface="Times New Roman" panose="02020603050405020304" pitchFamily="18" charset="0"/>
              </a:rPr>
              <a:t>: Manages failed transactions, declines, and error messages.</a:t>
            </a:r>
          </a:p>
          <a:p>
            <a:pPr algn="just">
              <a:lnSpc>
                <a:spcPct val="150000"/>
              </a:lnSpc>
            </a:pPr>
            <a:endParaRPr lang="en-US" b="1"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465420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202945C-61BD-5FF8-32C8-CD9308ACCCD8}"/>
              </a:ext>
            </a:extLst>
          </p:cNvPr>
          <p:cNvSpPr txBox="1"/>
          <p:nvPr/>
        </p:nvSpPr>
        <p:spPr>
          <a:xfrm>
            <a:off x="179244" y="147843"/>
            <a:ext cx="6094268" cy="523220"/>
          </a:xfrm>
          <a:prstGeom prst="rect">
            <a:avLst/>
          </a:prstGeom>
          <a:noFill/>
        </p:spPr>
        <p:txBody>
          <a:bodyPr wrap="square">
            <a:spAutoFit/>
          </a:bodyPr>
          <a:lstStyle/>
          <a:p>
            <a:r>
              <a:rPr lang="en-IN" sz="2800" dirty="0"/>
              <a:t>Security Module</a:t>
            </a:r>
          </a:p>
        </p:txBody>
      </p:sp>
      <p:sp>
        <p:nvSpPr>
          <p:cNvPr id="5" name="TextBox 4">
            <a:extLst>
              <a:ext uri="{FF2B5EF4-FFF2-40B4-BE49-F238E27FC236}">
                <a16:creationId xmlns:a16="http://schemas.microsoft.com/office/drawing/2014/main" id="{270530C9-96C9-3468-2B0D-DEFDF08EAE0F}"/>
              </a:ext>
            </a:extLst>
          </p:cNvPr>
          <p:cNvSpPr txBox="1"/>
          <p:nvPr/>
        </p:nvSpPr>
        <p:spPr>
          <a:xfrm>
            <a:off x="979775" y="1166706"/>
            <a:ext cx="10232450" cy="3373359"/>
          </a:xfrm>
          <a:prstGeom prst="rect">
            <a:avLst/>
          </a:prstGeom>
          <a:noFill/>
        </p:spPr>
        <p:txBody>
          <a:bodyPr wrap="square">
            <a:spAutoFit/>
          </a:bodyPr>
          <a:lstStyle/>
          <a:p>
            <a:pPr algn="just">
              <a:lnSpc>
                <a:spcPct val="150000"/>
              </a:lnSpc>
            </a:pPr>
            <a:r>
              <a:rPr lang="en-US" b="1" dirty="0">
                <a:latin typeface="Times New Roman" panose="02020603050405020304" pitchFamily="18" charset="0"/>
                <a:cs typeface="Times New Roman" panose="02020603050405020304" pitchFamily="18" charset="0"/>
              </a:rPr>
              <a:t>Description</a:t>
            </a:r>
            <a:r>
              <a:rPr lang="en-US" dirty="0">
                <a:latin typeface="Times New Roman" panose="02020603050405020304" pitchFamily="18" charset="0"/>
                <a:cs typeface="Times New Roman" panose="02020603050405020304" pitchFamily="18" charset="0"/>
              </a:rPr>
              <a:t>: This module ensures that payment information is protected throughout the transaction process. It implements various security measures to safeguard sensitive data and prevent fraud.</a:t>
            </a:r>
          </a:p>
          <a:p>
            <a:pPr algn="just">
              <a:lnSpc>
                <a:spcPct val="150000"/>
              </a:lnSpc>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Encryption</a:t>
            </a:r>
            <a:r>
              <a:rPr lang="en-US" dirty="0">
                <a:latin typeface="Times New Roman" panose="02020603050405020304" pitchFamily="18" charset="0"/>
                <a:cs typeface="Times New Roman" panose="02020603050405020304" pitchFamily="18" charset="0"/>
              </a:rPr>
              <a:t>: Secures payment information during transmission using advanced encryption techniques.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Tokenization</a:t>
            </a:r>
            <a:r>
              <a:rPr lang="en-US" dirty="0">
                <a:latin typeface="Times New Roman" panose="02020603050405020304" pitchFamily="18" charset="0"/>
                <a:cs typeface="Times New Roman" panose="02020603050405020304" pitchFamily="18" charset="0"/>
              </a:rPr>
              <a:t>: Replaces sensitive card details with unique tokens to protect data.</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Authentication</a:t>
            </a:r>
            <a:r>
              <a:rPr lang="en-US" dirty="0">
                <a:latin typeface="Times New Roman" panose="02020603050405020304" pitchFamily="18" charset="0"/>
                <a:cs typeface="Times New Roman" panose="02020603050405020304" pitchFamily="18" charset="0"/>
              </a:rPr>
              <a:t>: Uses biometric (fingerprint, facial recognition) and multi-factor authentication (MFA) to verify user identity.</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Fraud Detection</a:t>
            </a:r>
            <a:r>
              <a:rPr lang="en-US" dirty="0">
                <a:latin typeface="Times New Roman" panose="02020603050405020304" pitchFamily="18" charset="0"/>
                <a:cs typeface="Times New Roman" panose="02020603050405020304" pitchFamily="18" charset="0"/>
              </a:rPr>
              <a:t>: Monitors transactions for suspicious activities and potential fraud.</a:t>
            </a:r>
          </a:p>
        </p:txBody>
      </p:sp>
    </p:spTree>
    <p:extLst>
      <p:ext uri="{BB962C8B-B14F-4D97-AF65-F5344CB8AC3E}">
        <p14:creationId xmlns:p14="http://schemas.microsoft.com/office/powerpoint/2010/main" val="895516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A1677F-7CF2-6504-2B5D-6756D5C5F779}"/>
              </a:ext>
            </a:extLst>
          </p:cNvPr>
          <p:cNvSpPr txBox="1"/>
          <p:nvPr/>
        </p:nvSpPr>
        <p:spPr>
          <a:xfrm>
            <a:off x="127289" y="241361"/>
            <a:ext cx="6094268" cy="523220"/>
          </a:xfrm>
          <a:prstGeom prst="rect">
            <a:avLst/>
          </a:prstGeom>
          <a:noFill/>
        </p:spPr>
        <p:txBody>
          <a:bodyPr wrap="square">
            <a:spAutoFit/>
          </a:bodyPr>
          <a:lstStyle/>
          <a:p>
            <a:r>
              <a:rPr lang="en-IN" sz="2800" dirty="0"/>
              <a:t>Wallet Management Module</a:t>
            </a:r>
          </a:p>
        </p:txBody>
      </p:sp>
      <p:sp>
        <p:nvSpPr>
          <p:cNvPr id="5" name="TextBox 4">
            <a:extLst>
              <a:ext uri="{FF2B5EF4-FFF2-40B4-BE49-F238E27FC236}">
                <a16:creationId xmlns:a16="http://schemas.microsoft.com/office/drawing/2014/main" id="{21659701-921C-D042-3AA0-E1347B87BEF2}"/>
              </a:ext>
            </a:extLst>
          </p:cNvPr>
          <p:cNvSpPr txBox="1"/>
          <p:nvPr/>
        </p:nvSpPr>
        <p:spPr>
          <a:xfrm>
            <a:off x="1353415" y="1073048"/>
            <a:ext cx="6730712" cy="4619854"/>
          </a:xfrm>
          <a:prstGeom prst="rect">
            <a:avLst/>
          </a:prstGeom>
          <a:noFill/>
        </p:spPr>
        <p:txBody>
          <a:bodyPr wrap="square">
            <a:spAutoFit/>
          </a:bodyPr>
          <a:lstStyle/>
          <a:p>
            <a:pPr algn="just">
              <a:lnSpc>
                <a:spcPct val="150000"/>
              </a:lnSpc>
            </a:pPr>
            <a:r>
              <a:rPr lang="en-US" b="1" dirty="0">
                <a:latin typeface="Times New Roman" panose="02020603050405020304" pitchFamily="18" charset="0"/>
                <a:cs typeface="Times New Roman" panose="02020603050405020304" pitchFamily="18" charset="0"/>
              </a:rPr>
              <a:t>Description</a:t>
            </a:r>
            <a:r>
              <a:rPr lang="en-US" dirty="0">
                <a:latin typeface="Times New Roman" panose="02020603050405020304" pitchFamily="18" charset="0"/>
                <a:cs typeface="Times New Roman" panose="02020603050405020304" pitchFamily="18" charset="0"/>
              </a:rPr>
              <a:t>: Manages the storage and retrieval of payment methods, loyalty cards, and digital coupons. This module allows users to add, update, and remove payment information.</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Components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Payment Methods</a:t>
            </a:r>
            <a:r>
              <a:rPr lang="en-US" dirty="0">
                <a:latin typeface="Times New Roman" panose="02020603050405020304" pitchFamily="18" charset="0"/>
                <a:cs typeface="Times New Roman" panose="02020603050405020304" pitchFamily="18" charset="0"/>
              </a:rPr>
              <a:t>: Stores details of linked credit cards, debit cards, and bank accounts.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Loyalty and Rewards</a:t>
            </a:r>
            <a:r>
              <a:rPr lang="en-US" dirty="0">
                <a:latin typeface="Times New Roman" panose="02020603050405020304" pitchFamily="18" charset="0"/>
                <a:cs typeface="Times New Roman" panose="02020603050405020304" pitchFamily="18" charset="0"/>
              </a:rPr>
              <a:t>: Manages digital loyalty cards and rewards programs.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Digital Coupons</a:t>
            </a:r>
            <a:r>
              <a:rPr lang="en-US" dirty="0">
                <a:latin typeface="Times New Roman" panose="02020603050405020304" pitchFamily="18" charset="0"/>
                <a:cs typeface="Times New Roman" panose="02020603050405020304" pitchFamily="18" charset="0"/>
              </a:rPr>
              <a:t>: Stores and applies digital coupons and promotional offers.</a:t>
            </a:r>
          </a:p>
        </p:txBody>
      </p:sp>
    </p:spTree>
    <p:extLst>
      <p:ext uri="{BB962C8B-B14F-4D97-AF65-F5344CB8AC3E}">
        <p14:creationId xmlns:p14="http://schemas.microsoft.com/office/powerpoint/2010/main" val="1433470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652F7B7-3DB1-5002-2F5D-57A18859D3A3}"/>
              </a:ext>
            </a:extLst>
          </p:cNvPr>
          <p:cNvSpPr>
            <a:spLocks noGrp="1"/>
          </p:cNvSpPr>
          <p:nvPr>
            <p:ph type="title" idx="4294967295"/>
          </p:nvPr>
        </p:nvSpPr>
        <p:spPr>
          <a:xfrm>
            <a:off x="0" y="-502371"/>
            <a:ext cx="10058400" cy="1449387"/>
          </a:xfrm>
        </p:spPr>
        <p:txBody>
          <a:bodyPr/>
          <a:lstStyle/>
          <a:p>
            <a:r>
              <a:rPr lang="en-IN" b="1" dirty="0"/>
              <a:t>Software Details</a:t>
            </a:r>
          </a:p>
        </p:txBody>
      </p:sp>
      <p:sp>
        <p:nvSpPr>
          <p:cNvPr id="9" name="TextBox 8">
            <a:extLst>
              <a:ext uri="{FF2B5EF4-FFF2-40B4-BE49-F238E27FC236}">
                <a16:creationId xmlns:a16="http://schemas.microsoft.com/office/drawing/2014/main" id="{24BF2266-D3B9-CF7B-6F6D-0B1715B793CA}"/>
              </a:ext>
            </a:extLst>
          </p:cNvPr>
          <p:cNvSpPr txBox="1"/>
          <p:nvPr/>
        </p:nvSpPr>
        <p:spPr>
          <a:xfrm>
            <a:off x="1589809" y="1170121"/>
            <a:ext cx="6234544" cy="503535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p>
          <a:p>
            <a:pPr marL="285750" indent="-285750" algn="just">
              <a:lnSpc>
                <a:spcPct val="150000"/>
              </a:lnSpc>
              <a:buFont typeface="Arial" panose="020B0604020202020204" pitchFamily="34" charset="0"/>
              <a:buChar char="•"/>
            </a:pPr>
            <a:r>
              <a:rPr lang="en-US" dirty="0"/>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p>
        </p:txBody>
      </p:sp>
    </p:spTree>
    <p:extLst>
      <p:ext uri="{BB962C8B-B14F-4D97-AF65-F5344CB8AC3E}">
        <p14:creationId xmlns:p14="http://schemas.microsoft.com/office/powerpoint/2010/main" val="26117235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272F8-10F1-D624-1904-15ECDBA3151C}"/>
              </a:ext>
            </a:extLst>
          </p:cNvPr>
          <p:cNvSpPr>
            <a:spLocks noGrp="1"/>
          </p:cNvSpPr>
          <p:nvPr>
            <p:ph type="title" idx="4294967295"/>
          </p:nvPr>
        </p:nvSpPr>
        <p:spPr>
          <a:xfrm>
            <a:off x="0" y="-471198"/>
            <a:ext cx="10058400" cy="1449387"/>
          </a:xfrm>
        </p:spPr>
        <p:txBody>
          <a:bodyPr/>
          <a:lstStyle/>
          <a:p>
            <a:r>
              <a:rPr lang="en-IN" b="1" dirty="0"/>
              <a:t>Front End</a:t>
            </a:r>
          </a:p>
        </p:txBody>
      </p:sp>
      <p:sp>
        <p:nvSpPr>
          <p:cNvPr id="5" name="TextBox 4">
            <a:extLst>
              <a:ext uri="{FF2B5EF4-FFF2-40B4-BE49-F238E27FC236}">
                <a16:creationId xmlns:a16="http://schemas.microsoft.com/office/drawing/2014/main" id="{9EB042AC-3D4A-92F6-D91A-144E4D1DD8AF}"/>
              </a:ext>
            </a:extLst>
          </p:cNvPr>
          <p:cNvSpPr txBox="1"/>
          <p:nvPr/>
        </p:nvSpPr>
        <p:spPr>
          <a:xfrm>
            <a:off x="1392382" y="1163782"/>
            <a:ext cx="7678880"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8693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C5FB1-4F18-E8A3-6C13-93D88975255C}"/>
              </a:ext>
            </a:extLst>
          </p:cNvPr>
          <p:cNvSpPr>
            <a:spLocks noGrp="1"/>
          </p:cNvSpPr>
          <p:nvPr>
            <p:ph type="title" idx="4294967295"/>
          </p:nvPr>
        </p:nvSpPr>
        <p:spPr>
          <a:xfrm>
            <a:off x="0" y="-585788"/>
            <a:ext cx="10058400" cy="1450976"/>
          </a:xfrm>
        </p:spPr>
        <p:txBody>
          <a:bodyPr/>
          <a:lstStyle/>
          <a:p>
            <a:r>
              <a:rPr lang="en-IN" b="1" dirty="0"/>
              <a:t>Database</a:t>
            </a:r>
          </a:p>
        </p:txBody>
      </p:sp>
      <p:sp>
        <p:nvSpPr>
          <p:cNvPr id="5" name="TextBox 4">
            <a:extLst>
              <a:ext uri="{FF2B5EF4-FFF2-40B4-BE49-F238E27FC236}">
                <a16:creationId xmlns:a16="http://schemas.microsoft.com/office/drawing/2014/main" id="{A24E7906-3AE0-8005-788E-BF3A82A65CD6}"/>
              </a:ext>
            </a:extLst>
          </p:cNvPr>
          <p:cNvSpPr txBox="1"/>
          <p:nvPr/>
        </p:nvSpPr>
        <p:spPr>
          <a:xfrm>
            <a:off x="3047134" y="3244334"/>
            <a:ext cx="6094268" cy="369332"/>
          </a:xfrm>
          <a:prstGeom prst="rect">
            <a:avLst/>
          </a:prstGeom>
          <a:noFill/>
        </p:spPr>
        <p:txBody>
          <a:bodyPr wrap="square">
            <a:spAutoFit/>
          </a:bodyPr>
          <a:lstStyle/>
          <a:p>
            <a:endParaRPr lang="en-IN" dirty="0"/>
          </a:p>
        </p:txBody>
      </p:sp>
      <p:sp>
        <p:nvSpPr>
          <p:cNvPr id="7" name="TextBox 6">
            <a:extLst>
              <a:ext uri="{FF2B5EF4-FFF2-40B4-BE49-F238E27FC236}">
                <a16:creationId xmlns:a16="http://schemas.microsoft.com/office/drawing/2014/main" id="{871084CB-C860-6FE3-6EE9-77D11B20AC29}"/>
              </a:ext>
            </a:extLst>
          </p:cNvPr>
          <p:cNvSpPr txBox="1"/>
          <p:nvPr/>
        </p:nvSpPr>
        <p:spPr>
          <a:xfrm>
            <a:off x="1381989" y="938103"/>
            <a:ext cx="7408719"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00313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FE423-A4EE-54DD-BC10-DD0CB720E09E}"/>
              </a:ext>
            </a:extLst>
          </p:cNvPr>
          <p:cNvSpPr>
            <a:spLocks noGrp="1"/>
          </p:cNvSpPr>
          <p:nvPr>
            <p:ph type="title" idx="4294967295"/>
          </p:nvPr>
        </p:nvSpPr>
        <p:spPr>
          <a:xfrm>
            <a:off x="0" y="-461963"/>
            <a:ext cx="10058400" cy="1450976"/>
          </a:xfrm>
        </p:spPr>
        <p:txBody>
          <a:bodyPr/>
          <a:lstStyle/>
          <a:p>
            <a:r>
              <a:rPr lang="en-IN" b="1" dirty="0"/>
              <a:t>Cloud Web Server</a:t>
            </a:r>
          </a:p>
        </p:txBody>
      </p:sp>
      <p:sp>
        <p:nvSpPr>
          <p:cNvPr id="5" name="TextBox 4">
            <a:extLst>
              <a:ext uri="{FF2B5EF4-FFF2-40B4-BE49-F238E27FC236}">
                <a16:creationId xmlns:a16="http://schemas.microsoft.com/office/drawing/2014/main" id="{44E164C1-9EEE-AC65-87C4-191F8D0FA3A8}"/>
              </a:ext>
            </a:extLst>
          </p:cNvPr>
          <p:cNvSpPr txBox="1"/>
          <p:nvPr/>
        </p:nvSpPr>
        <p:spPr>
          <a:xfrm>
            <a:off x="1503219" y="989013"/>
            <a:ext cx="9209808"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9608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CD3FD1-A2E1-F4F1-7476-9F5303866215}"/>
              </a:ext>
            </a:extLst>
          </p:cNvPr>
          <p:cNvSpPr txBox="1"/>
          <p:nvPr/>
        </p:nvSpPr>
        <p:spPr>
          <a:xfrm>
            <a:off x="636444" y="418007"/>
            <a:ext cx="6094268" cy="523220"/>
          </a:xfrm>
          <a:prstGeom prst="rect">
            <a:avLst/>
          </a:prstGeom>
          <a:noFill/>
        </p:spPr>
        <p:txBody>
          <a:bodyPr wrap="square">
            <a:spAutoFit/>
          </a:bodyPr>
          <a:lstStyle/>
          <a:p>
            <a:r>
              <a:rPr lang="en-US" sz="2800" b="1" dirty="0"/>
              <a:t>SOFTWARE REQUIREMENTS:</a:t>
            </a:r>
            <a:endParaRPr lang="en-IN" sz="2800" dirty="0"/>
          </a:p>
        </p:txBody>
      </p:sp>
      <p:sp>
        <p:nvSpPr>
          <p:cNvPr id="5" name="TextBox 4">
            <a:extLst>
              <a:ext uri="{FF2B5EF4-FFF2-40B4-BE49-F238E27FC236}">
                <a16:creationId xmlns:a16="http://schemas.microsoft.com/office/drawing/2014/main" id="{F0944182-8C5B-0E81-69F6-E75B01F924E9}"/>
              </a:ext>
            </a:extLst>
          </p:cNvPr>
          <p:cNvSpPr txBox="1"/>
          <p:nvPr/>
        </p:nvSpPr>
        <p:spPr>
          <a:xfrm>
            <a:off x="1789834" y="1443968"/>
            <a:ext cx="6094268" cy="960328"/>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3509188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9CBFFD2-DC19-C08E-F769-858BD6AA5FD6}"/>
              </a:ext>
            </a:extLst>
          </p:cNvPr>
          <p:cNvSpPr txBox="1"/>
          <p:nvPr/>
        </p:nvSpPr>
        <p:spPr>
          <a:xfrm>
            <a:off x="357621" y="303707"/>
            <a:ext cx="6094268" cy="584775"/>
          </a:xfrm>
          <a:prstGeom prst="rect">
            <a:avLst/>
          </a:prstGeom>
          <a:noFill/>
        </p:spPr>
        <p:txBody>
          <a:bodyPr wrap="square">
            <a:spAutoFit/>
          </a:bodyPr>
          <a:lstStyle/>
          <a:p>
            <a:r>
              <a:rPr lang="en-US" sz="3200" b="1" dirty="0"/>
              <a:t>HARDWARE REQUIREMENTS</a:t>
            </a:r>
            <a:r>
              <a:rPr lang="en-US" b="1" dirty="0"/>
              <a:t>:</a:t>
            </a:r>
            <a:endParaRPr lang="en-IN" dirty="0"/>
          </a:p>
        </p:txBody>
      </p:sp>
      <p:sp>
        <p:nvSpPr>
          <p:cNvPr id="5" name="TextBox 4">
            <a:extLst>
              <a:ext uri="{FF2B5EF4-FFF2-40B4-BE49-F238E27FC236}">
                <a16:creationId xmlns:a16="http://schemas.microsoft.com/office/drawing/2014/main" id="{E694536E-776E-B0CB-D02E-619B7AC17EF9}"/>
              </a:ext>
            </a:extLst>
          </p:cNvPr>
          <p:cNvSpPr txBox="1"/>
          <p:nvPr/>
        </p:nvSpPr>
        <p:spPr>
          <a:xfrm>
            <a:off x="1812348" y="1277852"/>
            <a:ext cx="6094268" cy="188365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p:txBody>
      </p:sp>
    </p:spTree>
    <p:extLst>
      <p:ext uri="{BB962C8B-B14F-4D97-AF65-F5344CB8AC3E}">
        <p14:creationId xmlns:p14="http://schemas.microsoft.com/office/powerpoint/2010/main" val="3915300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97352-93D5-6B7E-D796-6E82A8AB0A1C}"/>
              </a:ext>
            </a:extLst>
          </p:cNvPr>
          <p:cNvSpPr>
            <a:spLocks noGrp="1"/>
          </p:cNvSpPr>
          <p:nvPr>
            <p:ph type="title" idx="4294967295"/>
          </p:nvPr>
        </p:nvSpPr>
        <p:spPr>
          <a:xfrm>
            <a:off x="211282" y="-647844"/>
            <a:ext cx="10058400" cy="1449387"/>
          </a:xfrm>
        </p:spPr>
        <p:txBody>
          <a:bodyPr>
            <a:normAutofit/>
          </a:bodyPr>
          <a:lstStyle/>
          <a:p>
            <a:r>
              <a:rPr lang="en-US" sz="3800" dirty="0"/>
              <a:t>CONCLUSION</a:t>
            </a:r>
            <a:endParaRPr lang="en-IN" sz="3800" dirty="0"/>
          </a:p>
        </p:txBody>
      </p:sp>
      <p:sp>
        <p:nvSpPr>
          <p:cNvPr id="3" name="Content Placeholder 2">
            <a:extLst>
              <a:ext uri="{FF2B5EF4-FFF2-40B4-BE49-F238E27FC236}">
                <a16:creationId xmlns:a16="http://schemas.microsoft.com/office/drawing/2014/main" id="{F71351D9-AAE0-E5A8-33D7-32B2B22304D5}"/>
              </a:ext>
            </a:extLst>
          </p:cNvPr>
          <p:cNvSpPr>
            <a:spLocks noGrp="1"/>
          </p:cNvSpPr>
          <p:nvPr>
            <p:ph idx="4294967295"/>
          </p:nvPr>
        </p:nvSpPr>
        <p:spPr>
          <a:xfrm>
            <a:off x="741219" y="801543"/>
            <a:ext cx="10058400" cy="4022725"/>
          </a:xfrm>
        </p:spPr>
        <p:txBody>
          <a:bodyPr>
            <a:noAutofit/>
          </a:bodyPr>
          <a:lstStyle/>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 has been a significant shift to mobile and digital commerce in the previous two years. To begin with, the pandemic has contributed to a fall in the use of cash, and many people have welcomed electronic payments since March 2020, naturally transitioning from paying with notes and coins to tapping their phones and making contactless purchases. </a:t>
            </a:r>
          </a:p>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mobile wallet may enhance the entire customer experience, and if used in connection with digital marketing, it can help retain existing customers, attract prospective customers, promote brand awareness, and improve ways to communicate with the audience. </a:t>
            </a:r>
          </a:p>
          <a:p>
            <a:pPr algn="just">
              <a:lnSpc>
                <a:spcPct val="17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biggest challenge in front of the government is the lack of knowledge and awareness among people and fear of loss of money by use of digital payment methods and the risk of hacking. To conclude, the government needs to tackle these challenges to have cashless economy and to give a boost to digital payments to provide sustainable economic development to the country in the long run.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722834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66</TotalTime>
  <Words>2101</Words>
  <Application>Microsoft Office PowerPoint</Application>
  <PresentationFormat>Widescreen</PresentationFormat>
  <Paragraphs>106</Paragraphs>
  <Slides>21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Objectives</vt:lpstr>
      <vt:lpstr>Existing System</vt:lpstr>
      <vt:lpstr>Advantage</vt:lpstr>
      <vt:lpstr>Disadvantage</vt:lpstr>
      <vt:lpstr>Proposed system</vt:lpstr>
      <vt:lpstr>Introduction</vt:lpstr>
      <vt:lpstr>PowerPoint Presentation</vt:lpstr>
      <vt:lpstr>MODULES</vt:lpstr>
      <vt:lpstr>User Interface (UI) Module </vt:lpstr>
      <vt:lpstr>PowerPoint Presentation</vt:lpstr>
      <vt:lpstr>PowerPoint Presentation</vt:lpstr>
      <vt:lpstr>PowerPoint Presentation</vt:lpstr>
      <vt:lpstr>Software Details</vt:lpstr>
      <vt:lpstr>Front End</vt:lpstr>
      <vt:lpstr>Database</vt:lpstr>
      <vt:lpstr>Cloud Web Server</vt:lpstr>
      <vt:lpstr>PowerPoint Presentation</vt:lpstr>
      <vt:lpstr>PowerPoint Presentation</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3</cp:revision>
  <dcterms:created xsi:type="dcterms:W3CDTF">2024-07-25T16:17:54Z</dcterms:created>
  <dcterms:modified xsi:type="dcterms:W3CDTF">2024-07-26T11:50:32Z</dcterms:modified>
</cp:coreProperties>
</file>