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66"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DB554D3-910B-4557-A68F-2B0FFEC835B8}"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F3CC99-1098-4715-BDFA-B74C977FA294}"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796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554D3-910B-4557-A68F-2B0FFEC835B8}"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3806665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B554D3-910B-4557-A68F-2B0FFEC835B8}"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F3CC99-1098-4715-BDFA-B74C977FA294}"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1057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B554D3-910B-4557-A68F-2B0FFEC835B8}" type="datetimeFigureOut">
              <a:rPr lang="en-IN" smtClean="0"/>
              <a:t>28-07-2024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2538295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B554D3-910B-4557-A68F-2B0FFEC835B8}" type="datetimeFigureOut">
              <a:rPr lang="en-IN" smtClean="0"/>
              <a:t>28-07-2024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227695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B554D3-910B-4557-A68F-2B0FFEC835B8}" type="datetimeFigureOut">
              <a:rPr lang="en-IN" smtClean="0"/>
              <a:t>28-07-2024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3950443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DB554D3-910B-4557-A68F-2B0FFEC835B8}" type="datetimeFigureOut">
              <a:rPr lang="en-IN" smtClean="0"/>
              <a:t>28-07-2024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2863652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DB554D3-910B-4557-A68F-2B0FFEC835B8}" type="datetimeFigureOut">
              <a:rPr lang="en-IN" smtClean="0"/>
              <a:t>28-07-2024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DF3CC99-1098-4715-BDFA-B74C977FA294}" type="slidenum">
              <a:rPr lang="en-IN" smtClean="0"/>
              <a:t>‹#›</a:t>
            </a:fld>
            <a:endParaRPr lang="en-IN"/>
          </a:p>
        </p:txBody>
      </p:sp>
    </p:spTree>
    <p:extLst>
      <p:ext uri="{BB962C8B-B14F-4D97-AF65-F5344CB8AC3E}">
        <p14:creationId xmlns:p14="http://schemas.microsoft.com/office/powerpoint/2010/main" val="2399340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B554D3-910B-4557-A68F-2B0FFEC835B8}" type="datetimeFigureOut">
              <a:rPr lang="en-IN" smtClean="0"/>
              <a:t>28-07-2024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1139106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554D3-910B-4557-A68F-2B0FFEC835B8}"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1855642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554D3-910B-4557-A68F-2B0FFEC835B8}"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F3CC99-1098-4715-BDFA-B74C977FA294}" type="slidenum">
              <a:rPr lang="en-IN" smtClean="0"/>
              <a:t>‹#›</a:t>
            </a:fld>
            <a:endParaRPr lang="en-IN"/>
          </a:p>
        </p:txBody>
      </p:sp>
    </p:spTree>
    <p:extLst>
      <p:ext uri="{BB962C8B-B14F-4D97-AF65-F5344CB8AC3E}">
        <p14:creationId xmlns:p14="http://schemas.microsoft.com/office/powerpoint/2010/main" val="424424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DB554D3-910B-4557-A68F-2B0FFEC835B8}" type="datetimeFigureOut">
              <a:rPr lang="en-IN" smtClean="0"/>
              <a:t>28-07-2024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DF3CC99-1098-4715-BDFA-B74C977FA294}"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31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C825E95-62DE-FE1F-E665-4150A0F92019}"/>
              </a:ext>
            </a:extLst>
          </p:cNvPr>
          <p:cNvSpPr>
            <a:spLocks noGrp="1"/>
          </p:cNvSpPr>
          <p:nvPr>
            <p:ph type="subTitle" idx="4294967295"/>
          </p:nvPr>
        </p:nvSpPr>
        <p:spPr>
          <a:xfrm>
            <a:off x="2826328" y="2601119"/>
            <a:ext cx="9144000" cy="1655762"/>
          </a:xfrm>
        </p:spPr>
        <p:txBody>
          <a:bodyPr/>
          <a:lstStyle/>
          <a:p>
            <a:pPr>
              <a:lnSpc>
                <a:spcPct val="107000"/>
              </a:lnSpc>
              <a:spcAft>
                <a:spcPts val="800"/>
              </a:spcAft>
            </a:pPr>
            <a:r>
              <a:rPr lang="en-IN" sz="3600" kern="100" dirty="0">
                <a:effectLst/>
                <a:latin typeface="Calibri" panose="020F0502020204030204" pitchFamily="34" charset="0"/>
                <a:ea typeface="Calibri" panose="020F0502020204030204" pitchFamily="34" charset="0"/>
                <a:cs typeface="Times New Roman" panose="02020603050405020304" pitchFamily="18" charset="0"/>
              </a:rPr>
              <a:t> Library Management System</a:t>
            </a:r>
          </a:p>
          <a:p>
            <a:endParaRPr lang="en-IN" dirty="0"/>
          </a:p>
        </p:txBody>
      </p:sp>
    </p:spTree>
    <p:extLst>
      <p:ext uri="{BB962C8B-B14F-4D97-AF65-F5344CB8AC3E}">
        <p14:creationId xmlns:p14="http://schemas.microsoft.com/office/powerpoint/2010/main" val="3840122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7FE67-B4AB-58C7-0C3A-2FE69679C720}"/>
              </a:ext>
            </a:extLst>
          </p:cNvPr>
          <p:cNvSpPr>
            <a:spLocks noGrp="1"/>
          </p:cNvSpPr>
          <p:nvPr>
            <p:ph type="title" idx="4294967295"/>
          </p:nvPr>
        </p:nvSpPr>
        <p:spPr>
          <a:xfrm>
            <a:off x="0" y="-523153"/>
            <a:ext cx="10058400" cy="1449387"/>
          </a:xfrm>
        </p:spPr>
        <p:txBody>
          <a:bodyPr/>
          <a:lstStyle/>
          <a:p>
            <a:r>
              <a:rPr lang="en-US" b="1" dirty="0"/>
              <a:t>Abstract</a:t>
            </a:r>
            <a:endParaRPr lang="en-IN" dirty="0"/>
          </a:p>
        </p:txBody>
      </p:sp>
      <p:sp>
        <p:nvSpPr>
          <p:cNvPr id="7" name="TextBox 6">
            <a:extLst>
              <a:ext uri="{FF2B5EF4-FFF2-40B4-BE49-F238E27FC236}">
                <a16:creationId xmlns:a16="http://schemas.microsoft.com/office/drawing/2014/main" id="{69BFAAAD-88B3-A9E8-0248-7D29E7D207D5}"/>
              </a:ext>
            </a:extLst>
          </p:cNvPr>
          <p:cNvSpPr txBox="1"/>
          <p:nvPr/>
        </p:nvSpPr>
        <p:spPr>
          <a:xfrm>
            <a:off x="1163782" y="926233"/>
            <a:ext cx="7907480"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the advancement of technology, it is imperative to exalt all the systems into a user-friendly manner. The Library Management system (LMS) acts as a tool to transform traditional libraries into digital libraries.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traditional libraries, the students/user has to search for books which are hassle process and there is no proper maintenance of database about issues/fines. The overall progress of work is slow and it is impossible to generate a fast report.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librarians have to work allotted for arranging, sorting books in the book sells. At the same time, they have to check and monitor the lend/borrow book details with its fine.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a tedious process to work simultaneously in different sectors. LMS will assist the librarians to work easily. The LMS supports the librarians to encounter all the issues concurrently.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9784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3B7D-F8C2-A064-F12B-9A460AFF8B7C}"/>
              </a:ext>
            </a:extLst>
          </p:cNvPr>
          <p:cNvSpPr>
            <a:spLocks noGrp="1"/>
          </p:cNvSpPr>
          <p:nvPr>
            <p:ph type="title" idx="4294967295"/>
          </p:nvPr>
        </p:nvSpPr>
        <p:spPr>
          <a:xfrm>
            <a:off x="138546" y="-512762"/>
            <a:ext cx="10058400" cy="1449387"/>
          </a:xfrm>
        </p:spPr>
        <p:txBody>
          <a:bodyPr/>
          <a:lstStyle/>
          <a:p>
            <a:r>
              <a:rPr lang="en-US" dirty="0"/>
              <a:t>Objective</a:t>
            </a:r>
            <a:endParaRPr lang="en-IN" dirty="0"/>
          </a:p>
        </p:txBody>
      </p:sp>
      <p:sp>
        <p:nvSpPr>
          <p:cNvPr id="5" name="TextBox 4">
            <a:extLst>
              <a:ext uri="{FF2B5EF4-FFF2-40B4-BE49-F238E27FC236}">
                <a16:creationId xmlns:a16="http://schemas.microsoft.com/office/drawing/2014/main" id="{29766768-F848-D550-53C4-2A9353751DB8}"/>
              </a:ext>
            </a:extLst>
          </p:cNvPr>
          <p:cNvSpPr txBox="1"/>
          <p:nvPr/>
        </p:nvSpPr>
        <p:spPr>
          <a:xfrm>
            <a:off x="1397578" y="1078519"/>
            <a:ext cx="8297140"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library is a place where a huge collection of books and resources are available which can be accessible by the users. It acts as a brain for the institutions. It enhances the dissemination of knowledge and spiritual civilization among the students.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tons of books and research works are captivating the students to improvise their knowledge in all perspectives. It guides the students to promote their views differently.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knowledge optimizes the student to achieve a better result in academic as well as personal skill development.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Improvisation in technology causes the demand for developing a way to enhance the traditional library set up to digital one.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3434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C88CF-CAE1-31FB-BBE6-590C384D5E4A}"/>
              </a:ext>
            </a:extLst>
          </p:cNvPr>
          <p:cNvSpPr>
            <a:spLocks noGrp="1"/>
          </p:cNvSpPr>
          <p:nvPr>
            <p:ph type="title" idx="4294967295"/>
          </p:nvPr>
        </p:nvSpPr>
        <p:spPr>
          <a:xfrm>
            <a:off x="86591" y="-491981"/>
            <a:ext cx="10058400" cy="1449387"/>
          </a:xfrm>
        </p:spPr>
        <p:txBody>
          <a:bodyPr/>
          <a:lstStyle/>
          <a:p>
            <a:r>
              <a:rPr lang="en-US" b="1" dirty="0"/>
              <a:t>Existing System</a:t>
            </a:r>
            <a:endParaRPr lang="en-IN" b="1" dirty="0"/>
          </a:p>
        </p:txBody>
      </p:sp>
      <p:sp>
        <p:nvSpPr>
          <p:cNvPr id="5" name="TextBox 4">
            <a:extLst>
              <a:ext uri="{FF2B5EF4-FFF2-40B4-BE49-F238E27FC236}">
                <a16:creationId xmlns:a16="http://schemas.microsoft.com/office/drawing/2014/main" id="{BAA4ECB5-FAF4-2614-908D-7C577E8EEEA7}"/>
              </a:ext>
            </a:extLst>
          </p:cNvPr>
          <p:cNvSpPr txBox="1"/>
          <p:nvPr/>
        </p:nvSpPr>
        <p:spPr>
          <a:xfrm>
            <a:off x="1402773" y="1163783"/>
            <a:ext cx="7691870"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At the same time while distributing the books to the students they have to enter into the notebook where they need to represent the book id, distribution and renewal date, and student id.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librarians/staff have to assign a tag for each book and provide an id for it. They have to align and arrange the books on the shelves and marked it.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Missing or theft of the book builds a serious issue and confusion to the librarians. While collecting the book from the students they have to verify the penalties of the books. Therefore it causes a monotonous among the staff.</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Consequently, it builds an uninteresting among the student due to the slow progress of the staff. To evoke the library into the technological era, we presented a system called the Library Management system (LMS).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6488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B8420-1060-6854-BE0C-A4632183A73D}"/>
              </a:ext>
            </a:extLst>
          </p:cNvPr>
          <p:cNvSpPr>
            <a:spLocks noGrp="1"/>
          </p:cNvSpPr>
          <p:nvPr>
            <p:ph type="title" idx="4294967295"/>
          </p:nvPr>
        </p:nvSpPr>
        <p:spPr>
          <a:xfrm>
            <a:off x="0" y="-408853"/>
            <a:ext cx="10058400" cy="1449387"/>
          </a:xfrm>
        </p:spPr>
        <p:txBody>
          <a:bodyPr/>
          <a:lstStyle/>
          <a:p>
            <a:r>
              <a:rPr lang="en-US" b="1" dirty="0"/>
              <a:t>Disadvantage</a:t>
            </a:r>
            <a:endParaRPr lang="en-IN" b="1" dirty="0"/>
          </a:p>
        </p:txBody>
      </p:sp>
      <p:sp>
        <p:nvSpPr>
          <p:cNvPr id="7" name="TextBox 6">
            <a:extLst>
              <a:ext uri="{FF2B5EF4-FFF2-40B4-BE49-F238E27FC236}">
                <a16:creationId xmlns:a16="http://schemas.microsoft.com/office/drawing/2014/main" id="{D8E79F38-EE65-83BD-CC89-B61C68195A81}"/>
              </a:ext>
            </a:extLst>
          </p:cNvPr>
          <p:cNvSpPr txBox="1"/>
          <p:nvPr/>
        </p:nvSpPr>
        <p:spPr>
          <a:xfrm>
            <a:off x="1548246" y="1040534"/>
            <a:ext cx="8645236"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Cost</a:t>
            </a:r>
            <a:r>
              <a:rPr lang="en-US" dirty="0">
                <a:latin typeface="Times New Roman" panose="02020603050405020304" pitchFamily="18" charset="0"/>
                <a:cs typeface="Times New Roman" panose="02020603050405020304" pitchFamily="18" charset="0"/>
              </a:rPr>
              <a:t>: Implementing an LMS can be expensive. Costs may include software licenses, hardware upgrades, and ongoing maintenance fees. For smaller libraries with limited budgets, these expenses can be a significant barrier.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Technical Issues</a:t>
            </a:r>
            <a:r>
              <a:rPr lang="en-US" dirty="0">
                <a:latin typeface="Times New Roman" panose="02020603050405020304" pitchFamily="18" charset="0"/>
                <a:cs typeface="Times New Roman" panose="02020603050405020304" pitchFamily="18" charset="0"/>
              </a:rPr>
              <a:t>: LMS software can sometimes experience bugs or technical issues. These problems might require technical support or software updates, which can be disruptive and time-consuming.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Training Requirements</a:t>
            </a:r>
            <a:r>
              <a:rPr lang="en-US" dirty="0">
                <a:latin typeface="Times New Roman" panose="02020603050405020304" pitchFamily="18" charset="0"/>
                <a:cs typeface="Times New Roman" panose="02020603050405020304" pitchFamily="18" charset="0"/>
              </a:rPr>
              <a:t>: Library staff may need training to effectively use the new system. This can take time and resources, and there might be a learning curve that can temporarily reduce productivity.</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Security and Privacy</a:t>
            </a:r>
            <a:r>
              <a:rPr lang="en-US" dirty="0">
                <a:latin typeface="Times New Roman" panose="02020603050405020304" pitchFamily="18" charset="0"/>
                <a:cs typeface="Times New Roman" panose="02020603050405020304" pitchFamily="18" charset="0"/>
              </a:rPr>
              <a:t>: Storing user data and borrowing histories in a digital system can raise concerns about data security and privacy. Libraries must ensure that they have robust security measures in place to protect sensitive information.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4038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DEBE7-F299-BA22-1B47-170820018E1E}"/>
              </a:ext>
            </a:extLst>
          </p:cNvPr>
          <p:cNvSpPr>
            <a:spLocks noGrp="1"/>
          </p:cNvSpPr>
          <p:nvPr>
            <p:ph type="title" idx="4294967295"/>
          </p:nvPr>
        </p:nvSpPr>
        <p:spPr>
          <a:xfrm>
            <a:off x="0" y="-263380"/>
            <a:ext cx="10058400" cy="1449387"/>
          </a:xfrm>
        </p:spPr>
        <p:txBody>
          <a:bodyPr/>
          <a:lstStyle/>
          <a:p>
            <a:r>
              <a:rPr lang="en-US" b="1" dirty="0"/>
              <a:t>PROPOSED SYSTEM :</a:t>
            </a:r>
            <a:endParaRPr lang="en-IN" dirty="0"/>
          </a:p>
        </p:txBody>
      </p:sp>
      <p:sp>
        <p:nvSpPr>
          <p:cNvPr id="7" name="TextBox 6">
            <a:extLst>
              <a:ext uri="{FF2B5EF4-FFF2-40B4-BE49-F238E27FC236}">
                <a16:creationId xmlns:a16="http://schemas.microsoft.com/office/drawing/2014/main" id="{2189D85B-F674-9FCC-CEE3-B7FA616F184B}"/>
              </a:ext>
            </a:extLst>
          </p:cNvPr>
          <p:cNvSpPr txBox="1"/>
          <p:nvPr/>
        </p:nvSpPr>
        <p:spPr>
          <a:xfrm>
            <a:off x="1610591" y="1186007"/>
            <a:ext cx="8281554"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will manage, organize and oriented the library task. The LMS supports the librarian to add/view/delete/update details from the library stock. Here we integrate all the library data into the SQL server.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Preliminarily the librarian has to add student and book details into the database. After that he/she can view/delete/update those details through the Library Management system. On account of this, the user can access the library at any time.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librarians can assist the data without any confusion. Each data are retrieved from the database. if he/she access any user details then it shows username, id, book details, and penalty details.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They no need to write it on paper for any references. By editing the data they can change the parameter in it. In spite of working on the manual, the librarian can feel easy to handle the automatic system.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3801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51F3D-E592-444B-4A3C-01ABDF73577B}"/>
              </a:ext>
            </a:extLst>
          </p:cNvPr>
          <p:cNvSpPr>
            <a:spLocks noGrp="1"/>
          </p:cNvSpPr>
          <p:nvPr>
            <p:ph type="title" idx="4294967295"/>
          </p:nvPr>
        </p:nvSpPr>
        <p:spPr>
          <a:xfrm>
            <a:off x="117764" y="-440026"/>
            <a:ext cx="10058400" cy="1449387"/>
          </a:xfrm>
        </p:spPr>
        <p:txBody>
          <a:bodyPr/>
          <a:lstStyle/>
          <a:p>
            <a:r>
              <a:rPr lang="en-US" sz="4800" b="1" dirty="0"/>
              <a:t>Advantage</a:t>
            </a:r>
            <a:endParaRPr lang="en-IN" b="1" dirty="0"/>
          </a:p>
        </p:txBody>
      </p:sp>
      <p:sp>
        <p:nvSpPr>
          <p:cNvPr id="5" name="TextBox 4">
            <a:extLst>
              <a:ext uri="{FF2B5EF4-FFF2-40B4-BE49-F238E27FC236}">
                <a16:creationId xmlns:a16="http://schemas.microsoft.com/office/drawing/2014/main" id="{3DAC1782-20C4-8C9C-E7F7-0D968FD1D25A}"/>
              </a:ext>
            </a:extLst>
          </p:cNvPr>
          <p:cNvSpPr txBox="1"/>
          <p:nvPr/>
        </p:nvSpPr>
        <p:spPr>
          <a:xfrm>
            <a:off x="1622713" y="1107362"/>
            <a:ext cx="8946573"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Streamlined Operations</a:t>
            </a:r>
            <a:r>
              <a:rPr lang="en-US" dirty="0">
                <a:latin typeface="Times New Roman" panose="02020603050405020304" pitchFamily="18" charset="0"/>
                <a:cs typeface="Times New Roman" panose="02020603050405020304" pitchFamily="18" charset="0"/>
              </a:rPr>
              <a:t>: An LMS automates many routine tasks such as cataloging, checkouts, returns, and renewals, reducing the workload on library staff and minimizing errors.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Improved Cataloging</a:t>
            </a:r>
            <a:r>
              <a:rPr lang="en-US" dirty="0">
                <a:latin typeface="Times New Roman" panose="02020603050405020304" pitchFamily="18" charset="0"/>
                <a:cs typeface="Times New Roman" panose="02020603050405020304" pitchFamily="18" charset="0"/>
              </a:rPr>
              <a:t>: With an LMS, libraries can maintain a comprehensive and organized catalog of all their materials. This often includes features for tagging, categorizing, and searching items, making it easier for patrons to find what they need.</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User Access</a:t>
            </a:r>
            <a:r>
              <a:rPr lang="en-US" dirty="0">
                <a:latin typeface="Times New Roman" panose="02020603050405020304" pitchFamily="18" charset="0"/>
                <a:cs typeface="Times New Roman" panose="02020603050405020304" pitchFamily="18" charset="0"/>
              </a:rPr>
              <a:t>: Patrons can easily search for and reserve books or other materials online, check their borrowing history, and renew items without having to visit the library in person.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Efficient Inventory Management</a:t>
            </a:r>
            <a:r>
              <a:rPr lang="en-US" dirty="0">
                <a:latin typeface="Times New Roman" panose="02020603050405020304" pitchFamily="18" charset="0"/>
                <a:cs typeface="Times New Roman" panose="02020603050405020304" pitchFamily="18" charset="0"/>
              </a:rPr>
              <a:t>: An LMS helps libraries keep track of their inventory, including checking the status of items (available, checked out, or on hold), managing stock levels, and handling acquisitions and discards.</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353282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23929-5D58-B0CE-38FE-E9288482ECE6}"/>
              </a:ext>
            </a:extLst>
          </p:cNvPr>
          <p:cNvSpPr>
            <a:spLocks noGrp="1"/>
          </p:cNvSpPr>
          <p:nvPr>
            <p:ph type="title" idx="4294967295"/>
          </p:nvPr>
        </p:nvSpPr>
        <p:spPr>
          <a:xfrm>
            <a:off x="0" y="-512762"/>
            <a:ext cx="10058400" cy="1449387"/>
          </a:xfrm>
        </p:spPr>
        <p:txBody>
          <a:bodyPr/>
          <a:lstStyle/>
          <a:p>
            <a:r>
              <a:rPr lang="en-US" b="1" dirty="0"/>
              <a:t>Introduction</a:t>
            </a:r>
            <a:endParaRPr lang="en-IN" b="1" dirty="0"/>
          </a:p>
        </p:txBody>
      </p:sp>
      <p:sp>
        <p:nvSpPr>
          <p:cNvPr id="5" name="TextBox 4">
            <a:extLst>
              <a:ext uri="{FF2B5EF4-FFF2-40B4-BE49-F238E27FC236}">
                <a16:creationId xmlns:a16="http://schemas.microsoft.com/office/drawing/2014/main" id="{E5903C5D-CBD3-8CDB-8A31-BE36050563F5}"/>
              </a:ext>
            </a:extLst>
          </p:cNvPr>
          <p:cNvSpPr txBox="1"/>
          <p:nvPr/>
        </p:nvSpPr>
        <p:spPr>
          <a:xfrm>
            <a:off x="1205345" y="1166842"/>
            <a:ext cx="8541328" cy="45243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"Library Management System" has been developed to override the problems prevailing in the practicing manual system. This software is supported to eliminate and, in some cases, reduce the hardships faced by this existing system.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Moreover, this system is designed for the particular need of the company to carry out operations in a smooth and effective manner. The application is reduced as much as possible to avoid errors while entering the data. It also provides error message while entering invalid data.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 formal knowledge is needed for the user to use this system. Thus, by this all it proves it is user-friendly. Library Management System, as described above, can lead to error free, secure, reliable and fast management system. </a:t>
            </a:r>
          </a:p>
          <a:p>
            <a:endParaRPr lang="en-IN" dirty="0"/>
          </a:p>
        </p:txBody>
      </p:sp>
    </p:spTree>
    <p:extLst>
      <p:ext uri="{BB962C8B-B14F-4D97-AF65-F5344CB8AC3E}">
        <p14:creationId xmlns:p14="http://schemas.microsoft.com/office/powerpoint/2010/main" val="2197511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9C1951-39A0-BD4F-0A6D-C4575944EB1B}"/>
              </a:ext>
            </a:extLst>
          </p:cNvPr>
          <p:cNvSpPr txBox="1"/>
          <p:nvPr/>
        </p:nvSpPr>
        <p:spPr>
          <a:xfrm>
            <a:off x="1070263" y="581890"/>
            <a:ext cx="803996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can assist the user to concentrate on their other activities rather to concentrate on the record keeping. Thus, it will help organization in better utilization of resources.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Every organization, whether big or small, has challenges to overcome and managing the information of Books, Student, Librarian, Address, Member.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Every Library Management System has different Student needs; therefore, we design exclusive employee management systems that are adapted to your managerial requirements.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This is designed to assist in strategic planning, and will help you ensure that your organization is equipped with the right level of information and details for your future goals.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874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891AF-EDA9-A453-CD00-8320EB971DA4}"/>
              </a:ext>
            </a:extLst>
          </p:cNvPr>
          <p:cNvSpPr>
            <a:spLocks noGrp="1"/>
          </p:cNvSpPr>
          <p:nvPr>
            <p:ph type="title" idx="4294967295"/>
          </p:nvPr>
        </p:nvSpPr>
        <p:spPr>
          <a:xfrm>
            <a:off x="0" y="-429634"/>
            <a:ext cx="10058400" cy="1449387"/>
          </a:xfrm>
        </p:spPr>
        <p:txBody>
          <a:bodyPr/>
          <a:lstStyle/>
          <a:p>
            <a:r>
              <a:rPr lang="en-IN" dirty="0"/>
              <a:t>MODULES</a:t>
            </a:r>
          </a:p>
        </p:txBody>
      </p:sp>
      <p:sp>
        <p:nvSpPr>
          <p:cNvPr id="5" name="TextBox 4">
            <a:extLst>
              <a:ext uri="{FF2B5EF4-FFF2-40B4-BE49-F238E27FC236}">
                <a16:creationId xmlns:a16="http://schemas.microsoft.com/office/drawing/2014/main" id="{38661C5F-2D2E-60D7-8BAC-741B92A9EACE}"/>
              </a:ext>
            </a:extLst>
          </p:cNvPr>
          <p:cNvSpPr txBox="1"/>
          <p:nvPr/>
        </p:nvSpPr>
        <p:spPr>
          <a:xfrm>
            <a:off x="1828800" y="1410339"/>
            <a:ext cx="6234544" cy="224196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IN" sz="2400" b="1" dirty="0" err="1">
                <a:latin typeface="Times New Roman" panose="02020603050405020304" pitchFamily="18" charset="0"/>
                <a:cs typeface="Times New Roman" panose="02020603050405020304" pitchFamily="18" charset="0"/>
              </a:rPr>
              <a:t>Catalog</a:t>
            </a:r>
            <a:r>
              <a:rPr lang="en-IN" sz="2400" b="1" dirty="0">
                <a:latin typeface="Times New Roman" panose="02020603050405020304" pitchFamily="18" charset="0"/>
                <a:cs typeface="Times New Roman" panose="02020603050405020304" pitchFamily="18" charset="0"/>
              </a:rPr>
              <a:t> Management</a:t>
            </a:r>
          </a:p>
          <a:p>
            <a:pPr marL="285750" indent="-285750">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Circulation Management</a:t>
            </a:r>
          </a:p>
          <a:p>
            <a:pPr marL="285750" indent="-285750">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User Management</a:t>
            </a:r>
          </a:p>
          <a:p>
            <a:pPr marL="285750" indent="-285750">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Inventory Management</a:t>
            </a:r>
          </a:p>
        </p:txBody>
      </p:sp>
    </p:spTree>
    <p:extLst>
      <p:ext uri="{BB962C8B-B14F-4D97-AF65-F5344CB8AC3E}">
        <p14:creationId xmlns:p14="http://schemas.microsoft.com/office/powerpoint/2010/main" val="3056935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497B3-6EF8-EBE7-696A-35FE1416624F}"/>
              </a:ext>
            </a:extLst>
          </p:cNvPr>
          <p:cNvSpPr>
            <a:spLocks noGrp="1"/>
          </p:cNvSpPr>
          <p:nvPr>
            <p:ph type="title" idx="4294967295"/>
          </p:nvPr>
        </p:nvSpPr>
        <p:spPr>
          <a:xfrm>
            <a:off x="76200" y="0"/>
            <a:ext cx="10058400" cy="1449387"/>
          </a:xfrm>
        </p:spPr>
        <p:txBody>
          <a:bodyPr/>
          <a:lstStyle/>
          <a:p>
            <a:r>
              <a:rPr lang="en-IN" sz="3300" b="1" dirty="0" err="1">
                <a:latin typeface="Times New Roman" panose="02020603050405020304" pitchFamily="18" charset="0"/>
                <a:cs typeface="Times New Roman" panose="02020603050405020304" pitchFamily="18" charset="0"/>
              </a:rPr>
              <a:t>Catalog</a:t>
            </a:r>
            <a:r>
              <a:rPr lang="en-IN" sz="3300" b="1" dirty="0">
                <a:latin typeface="Times New Roman" panose="02020603050405020304" pitchFamily="18" charset="0"/>
                <a:cs typeface="Times New Roman" panose="02020603050405020304" pitchFamily="18" charset="0"/>
              </a:rPr>
              <a:t> Management</a:t>
            </a:r>
            <a:br>
              <a:rPr lang="en-IN" sz="4800" b="1" dirty="0">
                <a:latin typeface="Times New Roman" panose="02020603050405020304" pitchFamily="18" charset="0"/>
                <a:cs typeface="Times New Roman" panose="02020603050405020304" pitchFamily="18" charset="0"/>
              </a:rPr>
            </a:br>
            <a:endParaRPr lang="en-IN" dirty="0"/>
          </a:p>
        </p:txBody>
      </p:sp>
      <p:sp>
        <p:nvSpPr>
          <p:cNvPr id="8" name="Rectangle 4">
            <a:extLst>
              <a:ext uri="{FF2B5EF4-FFF2-40B4-BE49-F238E27FC236}">
                <a16:creationId xmlns:a16="http://schemas.microsoft.com/office/drawing/2014/main" id="{EEEDA734-B373-D8A9-93C0-62993888EC79}"/>
              </a:ext>
            </a:extLst>
          </p:cNvPr>
          <p:cNvSpPr>
            <a:spLocks noGrp="1" noChangeArrowheads="1"/>
          </p:cNvSpPr>
          <p:nvPr>
            <p:ph idx="4294967295"/>
          </p:nvPr>
        </p:nvSpPr>
        <p:spPr bwMode="auto">
          <a:xfrm>
            <a:off x="764814" y="1196806"/>
            <a:ext cx="10662371"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Acquisition</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Handles the ordering and receiving of new materials.</a:t>
            </a:r>
          </a:p>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Cataloging</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Manages the classification, indexing, and entry of new items into the library catalog. </a:t>
            </a:r>
          </a:p>
          <a:p>
            <a:pPr marL="0" marR="0" lvl="0" indent="0" algn="just" defTabSz="914400" rtl="0" eaLnBrk="0" fontAlgn="base" latinLnBrk="0" hangingPunct="0">
              <a:lnSpc>
                <a:spcPct val="200000"/>
              </a:lnSpc>
              <a:spcBef>
                <a:spcPct val="0"/>
              </a:spcBef>
              <a:spcAft>
                <a:spcPct val="0"/>
              </a:spcAft>
              <a:buClrTx/>
              <a:buSzTx/>
              <a:buFontTx/>
              <a:buChar char="•"/>
              <a:tabLst/>
            </a:pPr>
            <a:r>
              <a:rPr lang="en-US" b="1" dirty="0">
                <a:latin typeface="Times New Roman" panose="02020603050405020304" pitchFamily="18" charset="0"/>
                <a:cs typeface="Times New Roman" panose="02020603050405020304" pitchFamily="18" charset="0"/>
              </a:rPr>
              <a:t>Classification: </a:t>
            </a:r>
            <a:r>
              <a:rPr lang="en-US" dirty="0">
                <a:latin typeface="Times New Roman" panose="02020603050405020304" pitchFamily="18" charset="0"/>
                <a:cs typeface="Times New Roman" panose="02020603050405020304" pitchFamily="18" charset="0"/>
              </a:rPr>
              <a:t>Assigns classification codes such as Dewey Decimal or Library of Congress to materials.</a:t>
            </a:r>
          </a:p>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Metadata Management: </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Stores and manages bibliographic data, including titles, authors, subjects, and publication details.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5712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4D7AF-C83C-5BFE-1DAC-3B6D9CBB5FA0}"/>
              </a:ext>
            </a:extLst>
          </p:cNvPr>
          <p:cNvSpPr>
            <a:spLocks noGrp="1"/>
          </p:cNvSpPr>
          <p:nvPr>
            <p:ph type="title" idx="4294967295"/>
          </p:nvPr>
        </p:nvSpPr>
        <p:spPr>
          <a:xfrm>
            <a:off x="0" y="-368300"/>
            <a:ext cx="10058400" cy="1450975"/>
          </a:xfrm>
        </p:spPr>
        <p:txBody>
          <a:bodyPr>
            <a:normAutofit/>
          </a:bodyPr>
          <a:lstStyle/>
          <a:p>
            <a:r>
              <a:rPr lang="en-IN" sz="3300" b="1" dirty="0"/>
              <a:t>Circulation Management</a:t>
            </a:r>
            <a:endParaRPr lang="en-IN" sz="3300" dirty="0"/>
          </a:p>
        </p:txBody>
      </p:sp>
      <p:sp>
        <p:nvSpPr>
          <p:cNvPr id="5" name="TextBox 4">
            <a:extLst>
              <a:ext uri="{FF2B5EF4-FFF2-40B4-BE49-F238E27FC236}">
                <a16:creationId xmlns:a16="http://schemas.microsoft.com/office/drawing/2014/main" id="{1F7BAF7D-9F37-C5E2-6DC9-DAD8D07A69E5}"/>
              </a:ext>
            </a:extLst>
          </p:cNvPr>
          <p:cNvSpPr txBox="1"/>
          <p:nvPr/>
        </p:nvSpPr>
        <p:spPr>
          <a:xfrm>
            <a:off x="1571625" y="1490049"/>
            <a:ext cx="6177394" cy="419198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Checkouts and Returns</a:t>
            </a:r>
            <a:r>
              <a:rPr lang="en-US" sz="2000" dirty="0">
                <a:latin typeface="Times New Roman" panose="02020603050405020304" pitchFamily="18" charset="0"/>
                <a:cs typeface="Times New Roman" panose="02020603050405020304" pitchFamily="18" charset="0"/>
              </a:rPr>
              <a:t>: Manages the borrowing and returning of library materials.</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Renewals</a:t>
            </a:r>
            <a:r>
              <a:rPr lang="en-US" sz="2000" dirty="0">
                <a:latin typeface="Times New Roman" panose="02020603050405020304" pitchFamily="18" charset="0"/>
                <a:cs typeface="Times New Roman" panose="02020603050405020304" pitchFamily="18" charset="0"/>
              </a:rPr>
              <a:t>: Handles requests for extending the borrowing period of materials.</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Holds and Reserves</a:t>
            </a:r>
            <a:r>
              <a:rPr lang="en-US" sz="2000" dirty="0">
                <a:latin typeface="Times New Roman" panose="02020603050405020304" pitchFamily="18" charset="0"/>
                <a:cs typeface="Times New Roman" panose="02020603050405020304" pitchFamily="18" charset="0"/>
              </a:rPr>
              <a:t>: Allows patrons to place holds on items that are currently checked out or reserve materials for future use.</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Fines and Fees</a:t>
            </a:r>
            <a:r>
              <a:rPr lang="en-US" sz="2000" dirty="0">
                <a:latin typeface="Times New Roman" panose="02020603050405020304" pitchFamily="18" charset="0"/>
                <a:cs typeface="Times New Roman" panose="02020603050405020304" pitchFamily="18" charset="0"/>
              </a:rPr>
              <a:t>: Calculates and processes late fees, lost item charges, and other penalties.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356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9CDB7E-7B05-19BB-6468-449F51D95FD4}"/>
              </a:ext>
            </a:extLst>
          </p:cNvPr>
          <p:cNvSpPr txBox="1"/>
          <p:nvPr/>
        </p:nvSpPr>
        <p:spPr>
          <a:xfrm>
            <a:off x="397452" y="404808"/>
            <a:ext cx="6094268" cy="762838"/>
          </a:xfrm>
          <a:prstGeom prst="rect">
            <a:avLst/>
          </a:prstGeom>
          <a:noFill/>
        </p:spPr>
        <p:txBody>
          <a:bodyPr wrap="square">
            <a:spAutoFit/>
          </a:bodyPr>
          <a:lstStyle/>
          <a:p>
            <a:pPr>
              <a:lnSpc>
                <a:spcPct val="150000"/>
              </a:lnSpc>
            </a:pPr>
            <a:r>
              <a:rPr lang="en-IN" sz="3300" b="1" dirty="0">
                <a:latin typeface="Times New Roman" panose="02020603050405020304" pitchFamily="18" charset="0"/>
                <a:cs typeface="Times New Roman" panose="02020603050405020304" pitchFamily="18" charset="0"/>
              </a:rPr>
              <a:t>User Management</a:t>
            </a:r>
          </a:p>
        </p:txBody>
      </p:sp>
      <p:sp>
        <p:nvSpPr>
          <p:cNvPr id="5" name="TextBox 4">
            <a:extLst>
              <a:ext uri="{FF2B5EF4-FFF2-40B4-BE49-F238E27FC236}">
                <a16:creationId xmlns:a16="http://schemas.microsoft.com/office/drawing/2014/main" id="{AF7EFA66-B0E8-EB17-04CA-060634986F74}"/>
              </a:ext>
            </a:extLst>
          </p:cNvPr>
          <p:cNvSpPr txBox="1"/>
          <p:nvPr/>
        </p:nvSpPr>
        <p:spPr>
          <a:xfrm>
            <a:off x="1519671" y="1674673"/>
            <a:ext cx="7842538" cy="2806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Patron Records</a:t>
            </a:r>
            <a:r>
              <a:rPr lang="en-US" sz="2000" dirty="0">
                <a:latin typeface="Times New Roman" panose="02020603050405020304" pitchFamily="18" charset="0"/>
                <a:cs typeface="Times New Roman" panose="02020603050405020304" pitchFamily="18" charset="0"/>
              </a:rPr>
              <a:t>: Manages user accounts, including personal details, borrowing history, and account status.</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Membership and Registration</a:t>
            </a:r>
            <a:r>
              <a:rPr lang="en-US" sz="2000" dirty="0">
                <a:latin typeface="Times New Roman" panose="02020603050405020304" pitchFamily="18" charset="0"/>
                <a:cs typeface="Times New Roman" panose="02020603050405020304" pitchFamily="18" charset="0"/>
              </a:rPr>
              <a:t>: Handles the registration and management of library members.</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User Authentication</a:t>
            </a:r>
            <a:r>
              <a:rPr lang="en-US" sz="2000" dirty="0">
                <a:latin typeface="Times New Roman" panose="02020603050405020304" pitchFamily="18" charset="0"/>
                <a:cs typeface="Times New Roman" panose="02020603050405020304" pitchFamily="18" charset="0"/>
              </a:rPr>
              <a:t>: Manages login credentials and user access controls.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0597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2DD3D7-7CD2-4AEE-8D60-8D461E2BCEF1}"/>
              </a:ext>
            </a:extLst>
          </p:cNvPr>
          <p:cNvSpPr txBox="1"/>
          <p:nvPr/>
        </p:nvSpPr>
        <p:spPr>
          <a:xfrm>
            <a:off x="480580" y="238553"/>
            <a:ext cx="6094268" cy="762838"/>
          </a:xfrm>
          <a:prstGeom prst="rect">
            <a:avLst/>
          </a:prstGeom>
          <a:noFill/>
        </p:spPr>
        <p:txBody>
          <a:bodyPr wrap="square">
            <a:spAutoFit/>
          </a:bodyPr>
          <a:lstStyle/>
          <a:p>
            <a:pPr>
              <a:lnSpc>
                <a:spcPct val="150000"/>
              </a:lnSpc>
            </a:pPr>
            <a:r>
              <a:rPr lang="en-IN" sz="3300" b="1" dirty="0">
                <a:latin typeface="Times New Roman" panose="02020603050405020304" pitchFamily="18" charset="0"/>
                <a:cs typeface="Times New Roman" panose="02020603050405020304" pitchFamily="18" charset="0"/>
              </a:rPr>
              <a:t>Inventory Management</a:t>
            </a:r>
          </a:p>
        </p:txBody>
      </p:sp>
      <p:sp>
        <p:nvSpPr>
          <p:cNvPr id="5" name="TextBox 4">
            <a:extLst>
              <a:ext uri="{FF2B5EF4-FFF2-40B4-BE49-F238E27FC236}">
                <a16:creationId xmlns:a16="http://schemas.microsoft.com/office/drawing/2014/main" id="{422F853B-21CB-81D1-65D3-958B5BE99A0F}"/>
              </a:ext>
            </a:extLst>
          </p:cNvPr>
          <p:cNvSpPr txBox="1"/>
          <p:nvPr/>
        </p:nvSpPr>
        <p:spPr>
          <a:xfrm>
            <a:off x="1496291" y="1496291"/>
            <a:ext cx="7645111" cy="170456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Stock Tracking</a:t>
            </a:r>
            <a:r>
              <a:rPr lang="en-US" dirty="0">
                <a:latin typeface="Times New Roman" panose="02020603050405020304" pitchFamily="18" charset="0"/>
                <a:cs typeface="Times New Roman" panose="02020603050405020304" pitchFamily="18" charset="0"/>
              </a:rPr>
              <a:t>: Monitors the status of library materials, including availability, location, and condition.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Weeding and Replacement</a:t>
            </a:r>
            <a:r>
              <a:rPr lang="en-US" dirty="0">
                <a:latin typeface="Times New Roman" panose="02020603050405020304" pitchFamily="18" charset="0"/>
                <a:cs typeface="Times New Roman" panose="02020603050405020304" pitchFamily="18" charset="0"/>
              </a:rPr>
              <a:t>: Manages the process of removing outdated or damaged materials and acquiring replacements.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4426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97ADB-37A8-45A7-F76D-EB48716CD269}"/>
              </a:ext>
            </a:extLst>
          </p:cNvPr>
          <p:cNvSpPr>
            <a:spLocks noGrp="1"/>
          </p:cNvSpPr>
          <p:nvPr>
            <p:ph type="title" idx="4294967295"/>
          </p:nvPr>
        </p:nvSpPr>
        <p:spPr>
          <a:xfrm>
            <a:off x="200891" y="-325725"/>
            <a:ext cx="10058400" cy="1449387"/>
          </a:xfrm>
        </p:spPr>
        <p:txBody>
          <a:bodyPr/>
          <a:lstStyle/>
          <a:p>
            <a:r>
              <a:rPr lang="en-IN" b="1" dirty="0"/>
              <a:t>Software Details</a:t>
            </a:r>
          </a:p>
        </p:txBody>
      </p:sp>
      <p:sp>
        <p:nvSpPr>
          <p:cNvPr id="5" name="TextBox 4">
            <a:extLst>
              <a:ext uri="{FF2B5EF4-FFF2-40B4-BE49-F238E27FC236}">
                <a16:creationId xmlns:a16="http://schemas.microsoft.com/office/drawing/2014/main" id="{25E8ACD4-DF7B-5466-E3C3-CC765A675B50}"/>
              </a:ext>
            </a:extLst>
          </p:cNvPr>
          <p:cNvSpPr txBox="1"/>
          <p:nvPr/>
        </p:nvSpPr>
        <p:spPr>
          <a:xfrm>
            <a:off x="1132609" y="1381991"/>
            <a:ext cx="7990609"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092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9E3E8-B8AA-D934-F2AF-161620EBB3D6}"/>
              </a:ext>
            </a:extLst>
          </p:cNvPr>
          <p:cNvSpPr>
            <a:spLocks noGrp="1"/>
          </p:cNvSpPr>
          <p:nvPr>
            <p:ph type="title" idx="4294967295"/>
          </p:nvPr>
        </p:nvSpPr>
        <p:spPr>
          <a:xfrm>
            <a:off x="0" y="-398462"/>
            <a:ext cx="10058400" cy="1449387"/>
          </a:xfrm>
        </p:spPr>
        <p:txBody>
          <a:bodyPr/>
          <a:lstStyle/>
          <a:p>
            <a:r>
              <a:rPr lang="en-IN" b="1" dirty="0"/>
              <a:t>Front End</a:t>
            </a:r>
          </a:p>
        </p:txBody>
      </p:sp>
      <p:sp>
        <p:nvSpPr>
          <p:cNvPr id="5" name="TextBox 4">
            <a:extLst>
              <a:ext uri="{FF2B5EF4-FFF2-40B4-BE49-F238E27FC236}">
                <a16:creationId xmlns:a16="http://schemas.microsoft.com/office/drawing/2014/main" id="{27C10902-8F07-8CFA-9F97-AB668BE483DD}"/>
              </a:ext>
            </a:extLst>
          </p:cNvPr>
          <p:cNvSpPr txBox="1"/>
          <p:nvPr/>
        </p:nvSpPr>
        <p:spPr>
          <a:xfrm>
            <a:off x="1257300" y="1340426"/>
            <a:ext cx="841663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135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5AF2D-7051-7684-FE9F-A41E7D6FE460}"/>
              </a:ext>
            </a:extLst>
          </p:cNvPr>
          <p:cNvSpPr>
            <a:spLocks noGrp="1"/>
          </p:cNvSpPr>
          <p:nvPr>
            <p:ph type="title" idx="4294967295"/>
          </p:nvPr>
        </p:nvSpPr>
        <p:spPr>
          <a:xfrm>
            <a:off x="211282" y="-398462"/>
            <a:ext cx="10058400" cy="1449387"/>
          </a:xfrm>
        </p:spPr>
        <p:txBody>
          <a:bodyPr/>
          <a:lstStyle/>
          <a:p>
            <a:r>
              <a:rPr lang="en-IN" b="1" dirty="0"/>
              <a:t>Database</a:t>
            </a:r>
          </a:p>
        </p:txBody>
      </p:sp>
      <p:sp>
        <p:nvSpPr>
          <p:cNvPr id="5" name="TextBox 4">
            <a:extLst>
              <a:ext uri="{FF2B5EF4-FFF2-40B4-BE49-F238E27FC236}">
                <a16:creationId xmlns:a16="http://schemas.microsoft.com/office/drawing/2014/main" id="{57761650-FD86-EBC2-4CC0-87892CA99E0B}"/>
              </a:ext>
            </a:extLst>
          </p:cNvPr>
          <p:cNvSpPr txBox="1"/>
          <p:nvPr/>
        </p:nvSpPr>
        <p:spPr>
          <a:xfrm>
            <a:off x="1506682" y="1050925"/>
            <a:ext cx="7639915"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8915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A2F9F-DD79-E352-1BDA-5769A429010B}"/>
              </a:ext>
            </a:extLst>
          </p:cNvPr>
          <p:cNvSpPr>
            <a:spLocks noGrp="1"/>
          </p:cNvSpPr>
          <p:nvPr>
            <p:ph type="title" idx="4294967295"/>
          </p:nvPr>
        </p:nvSpPr>
        <p:spPr>
          <a:xfrm>
            <a:off x="200891" y="-356898"/>
            <a:ext cx="10058400" cy="1449387"/>
          </a:xfrm>
        </p:spPr>
        <p:txBody>
          <a:bodyPr/>
          <a:lstStyle/>
          <a:p>
            <a:r>
              <a:rPr lang="en-IN" b="1" dirty="0"/>
              <a:t>Cloud Web Server</a:t>
            </a:r>
          </a:p>
        </p:txBody>
      </p:sp>
      <p:sp>
        <p:nvSpPr>
          <p:cNvPr id="5" name="TextBox 4">
            <a:extLst>
              <a:ext uri="{FF2B5EF4-FFF2-40B4-BE49-F238E27FC236}">
                <a16:creationId xmlns:a16="http://schemas.microsoft.com/office/drawing/2014/main" id="{5652804C-3158-0012-577D-4CF086D86DFB}"/>
              </a:ext>
            </a:extLst>
          </p:cNvPr>
          <p:cNvSpPr txBox="1"/>
          <p:nvPr/>
        </p:nvSpPr>
        <p:spPr>
          <a:xfrm>
            <a:off x="1849582" y="1092489"/>
            <a:ext cx="8177645"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1277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847B-4EDF-03F2-78CD-C58CCFCFFD08}"/>
              </a:ext>
            </a:extLst>
          </p:cNvPr>
          <p:cNvSpPr>
            <a:spLocks noGrp="1"/>
          </p:cNvSpPr>
          <p:nvPr>
            <p:ph type="title" idx="4294967295"/>
          </p:nvPr>
        </p:nvSpPr>
        <p:spPr>
          <a:xfrm>
            <a:off x="242455" y="-336117"/>
            <a:ext cx="10058400" cy="1449387"/>
          </a:xfrm>
        </p:spPr>
        <p:txBody>
          <a:bodyPr/>
          <a:lstStyle/>
          <a:p>
            <a:r>
              <a:rPr lang="en-US" b="1" dirty="0"/>
              <a:t>SOFTWARE REQUIREMENTS:</a:t>
            </a:r>
            <a:endParaRPr lang="en-IN" dirty="0"/>
          </a:p>
        </p:txBody>
      </p:sp>
      <p:sp>
        <p:nvSpPr>
          <p:cNvPr id="7" name="TextBox 6">
            <a:extLst>
              <a:ext uri="{FF2B5EF4-FFF2-40B4-BE49-F238E27FC236}">
                <a16:creationId xmlns:a16="http://schemas.microsoft.com/office/drawing/2014/main" id="{C0D2CD3D-ACC8-5C6E-DBF4-416C0E7C8E82}"/>
              </a:ext>
            </a:extLst>
          </p:cNvPr>
          <p:cNvSpPr txBox="1"/>
          <p:nvPr/>
        </p:nvSpPr>
        <p:spPr>
          <a:xfrm>
            <a:off x="2109354" y="1464750"/>
            <a:ext cx="6109854" cy="960328"/>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4101072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B04C0-51E3-B6D2-1E69-F0465BEAD330}"/>
              </a:ext>
            </a:extLst>
          </p:cNvPr>
          <p:cNvSpPr>
            <a:spLocks noGrp="1"/>
          </p:cNvSpPr>
          <p:nvPr>
            <p:ph type="title" idx="4294967295"/>
          </p:nvPr>
        </p:nvSpPr>
        <p:spPr>
          <a:xfrm>
            <a:off x="221672" y="-367290"/>
            <a:ext cx="10058400" cy="1449387"/>
          </a:xfrm>
        </p:spPr>
        <p:txBody>
          <a:bodyPr/>
          <a:lstStyle/>
          <a:p>
            <a:r>
              <a:rPr lang="en-US" b="1" dirty="0"/>
              <a:t>HARDWARE REQUIREMENTS:</a:t>
            </a:r>
            <a:endParaRPr lang="en-IN" dirty="0"/>
          </a:p>
        </p:txBody>
      </p:sp>
      <p:sp>
        <p:nvSpPr>
          <p:cNvPr id="5" name="TextBox 4">
            <a:extLst>
              <a:ext uri="{FF2B5EF4-FFF2-40B4-BE49-F238E27FC236}">
                <a16:creationId xmlns:a16="http://schemas.microsoft.com/office/drawing/2014/main" id="{F839A137-934B-89F0-5E7C-2C0B2174A7C8}"/>
              </a:ext>
            </a:extLst>
          </p:cNvPr>
          <p:cNvSpPr txBox="1"/>
          <p:nvPr/>
        </p:nvSpPr>
        <p:spPr>
          <a:xfrm>
            <a:off x="1948295" y="1397348"/>
            <a:ext cx="6120244" cy="188365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p:txBody>
      </p:sp>
    </p:spTree>
    <p:extLst>
      <p:ext uri="{BB962C8B-B14F-4D97-AF65-F5344CB8AC3E}">
        <p14:creationId xmlns:p14="http://schemas.microsoft.com/office/powerpoint/2010/main" val="1240537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30123-8F86-90B2-D2AF-B1F06C15E6FC}"/>
              </a:ext>
            </a:extLst>
          </p:cNvPr>
          <p:cNvSpPr>
            <a:spLocks noGrp="1"/>
          </p:cNvSpPr>
          <p:nvPr>
            <p:ph type="title" idx="4294967295"/>
          </p:nvPr>
        </p:nvSpPr>
        <p:spPr>
          <a:xfrm>
            <a:off x="356754" y="-533544"/>
            <a:ext cx="10058400" cy="1449387"/>
          </a:xfrm>
        </p:spPr>
        <p:txBody>
          <a:bodyPr/>
          <a:lstStyle/>
          <a:p>
            <a:r>
              <a:rPr lang="en-US" b="1" dirty="0"/>
              <a:t>CONCLUSION</a:t>
            </a:r>
            <a:endParaRPr lang="en-IN" b="1" dirty="0"/>
          </a:p>
        </p:txBody>
      </p:sp>
      <p:sp>
        <p:nvSpPr>
          <p:cNvPr id="5" name="TextBox 4">
            <a:extLst>
              <a:ext uri="{FF2B5EF4-FFF2-40B4-BE49-F238E27FC236}">
                <a16:creationId xmlns:a16="http://schemas.microsoft.com/office/drawing/2014/main" id="{4B22DD2E-06E8-9D25-D0EA-6F5BA38E1B23}"/>
              </a:ext>
            </a:extLst>
          </p:cNvPr>
          <p:cNvSpPr txBox="1"/>
          <p:nvPr/>
        </p:nvSpPr>
        <p:spPr>
          <a:xfrm>
            <a:off x="1724892" y="1028701"/>
            <a:ext cx="7489247"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hindrance and issues of the traditional library are identified and promote it to easy access for the libraries. In the Library Management system, the librarian can add/update/remove the student and book details into the database.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students have a Unique ID for accessing any book from the library. Through the ID, the librarian can check the user details, fine payment, and book details.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LMS reduces labor work and makes the system efficient. In future work, we planned to enhance the LMS by integrating the LMS with Local area Network (LAN) which increases the efficiency of the system.</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026579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42</TotalTime>
  <Words>2026</Words>
  <Application>Microsoft Office PowerPoint</Application>
  <PresentationFormat>Widescreen</PresentationFormat>
  <Paragraphs>93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Catalog Management </vt:lpstr>
      <vt:lpstr>Circulation Management</vt:lpstr>
      <vt:lpstr>PowerPoint Presentation</vt:lpstr>
      <vt:lpstr>PowerPoint Presentation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2024-07-28T08:08:46Z</dcterms:created>
  <dcterms:modified xsi:type="dcterms:W3CDTF">2024-07-28T08:51:41Z</dcterms:modified>
</cp:coreProperties>
</file>