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81" r:id="rId4"/>
    <p:sldId id="258" r:id="rId5"/>
    <p:sldId id="259" r:id="rId6"/>
    <p:sldId id="284"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85" r:id="rId21"/>
    <p:sldId id="286" r:id="rId22"/>
    <p:sldId id="273" r:id="rId23"/>
    <p:sldId id="276" r:id="rId24"/>
    <p:sldId id="274" r:id="rId25"/>
    <p:sldId id="275" r:id="rId26"/>
    <p:sldId id="283"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30-07-2024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25</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26</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30-07-2024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30-07-2024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30-07-2024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30-07-2024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30-07-2024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30-07-2024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30-07-2024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30-07-2024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30-07-2024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30-07-2024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30-07-2024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30-07-2024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 xmlns:a16="http://schemas.microsoft.com/office/drawing/2014/main" id="{9DE4C5DD-F163-466B-62C4-87F28F117A4A}"/>
              </a:ext>
            </a:extLst>
          </p:cNvPr>
          <p:cNvSpPr>
            <a:spLocks noGrp="1"/>
          </p:cNvSpPr>
          <p:nvPr>
            <p:ph type="title" idx="4294967295"/>
          </p:nvPr>
        </p:nvSpPr>
        <p:spPr>
          <a:xfrm>
            <a:off x="1853045" y="2339397"/>
            <a:ext cx="10515600" cy="1325563"/>
          </a:xfrm>
        </p:spPr>
        <p:txBody>
          <a:bodyPr>
            <a:normAutofit/>
          </a:bodyPr>
          <a:lstStyle/>
          <a:p>
            <a:pPr fontAlgn="base"/>
            <a:r>
              <a:rPr lang="en-US" sz="3200" dirty="0"/>
              <a:t>Face Recognition based Smart Attendance System Using </a:t>
            </a:r>
            <a:r>
              <a:rPr lang="en-US" sz="3200" dirty="0" err="1"/>
              <a:t>IoT</a:t>
            </a:r>
            <a:r>
              <a:rPr lang="en-US" sz="3200" dirty="0"/>
              <a:t> </a:t>
            </a:r>
            <a:endParaRPr lang="en-IN" dirty="0"/>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 xmlns:a16="http://schemas.microsoft.com/office/drawing/2014/main" id="{DC8B9092-FE66-343F-1AD8-F3D8EA173ADD}"/>
              </a:ext>
            </a:extLst>
          </p:cNvPr>
          <p:cNvSpPr txBox="1"/>
          <p:nvPr/>
        </p:nvSpPr>
        <p:spPr>
          <a:xfrm>
            <a:off x="1020906" y="1229049"/>
            <a:ext cx="8923193"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Face recognition based smart attendance system using </a:t>
            </a:r>
            <a:r>
              <a:rPr lang="en-US" dirty="0" err="1"/>
              <a:t>IoT</a:t>
            </a:r>
            <a:r>
              <a:rPr lang="en-US" dirty="0"/>
              <a:t> is a tool for recognizing the students face while taking attendance by using face biometrics based on monitor camera image capturing</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In our face recognition based smart attendance project, a raspberry pi system will be able to find and recognize human faces fast and precisely in images. The long-established method of calling name of each student is tedious and there is always a chance of proxy attendance.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proposed system is based on face recognition to maintain the attendance record of students.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8F0FB0-E7FE-EB35-6DA4-DB3927189924}"/>
              </a:ext>
            </a:extLst>
          </p:cNvPr>
          <p:cNvSpPr>
            <a:spLocks noGrp="1"/>
          </p:cNvSpPr>
          <p:nvPr>
            <p:ph type="title" idx="4294967295"/>
          </p:nvPr>
        </p:nvSpPr>
        <p:spPr>
          <a:xfrm>
            <a:off x="232063" y="-356899"/>
            <a:ext cx="10058400" cy="1449387"/>
          </a:xfrm>
        </p:spPr>
        <p:txBody>
          <a:bodyPr>
            <a:normAutofit/>
          </a:bodyPr>
          <a:lstStyle/>
          <a:p>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DC8B9092-FE66-343F-1AD8-F3D8EA173ADD}"/>
              </a:ext>
            </a:extLst>
          </p:cNvPr>
          <p:cNvSpPr txBox="1"/>
          <p:nvPr/>
        </p:nvSpPr>
        <p:spPr>
          <a:xfrm>
            <a:off x="1020906" y="1229049"/>
            <a:ext cx="8923193" cy="212539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As the process of attendance taking starts the system takes pictures of the attendees and then applies face detection and recognition technique to the given image and the recognized students are marked as present and their attendance is updated with corresponding time, student name and register number. We have used deep learning techniques to develop this </a:t>
            </a:r>
            <a:r>
              <a:rPr lang="en-US" dirty="0" smtClean="0"/>
              <a:t>project.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67098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 xmlns:a16="http://schemas.microsoft.com/office/drawing/2014/main" id="{85246A34-3C6A-D237-A2C0-5D46AAFB1265}"/>
              </a:ext>
            </a:extLst>
          </p:cNvPr>
          <p:cNvSpPr txBox="1"/>
          <p:nvPr/>
        </p:nvSpPr>
        <p:spPr>
          <a:xfrm>
            <a:off x="997528" y="1202934"/>
            <a:ext cx="8603672"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Our primary objective is to help the lecturers/teachers, improve and organize the process of tracking and managing student attendance. Additionally, this</a:t>
            </a:r>
            <a:r>
              <a:rPr lang="en-US" dirty="0" smtClean="0"/>
              <a:t>:</a:t>
            </a:r>
          </a:p>
          <a:p>
            <a:pPr marL="285750" indent="-285750" algn="just">
              <a:lnSpc>
                <a:spcPct val="150000"/>
              </a:lnSpc>
              <a:buFont typeface="Arial" panose="020B0604020202020204" pitchFamily="34" charset="0"/>
              <a:buChar char="•"/>
            </a:pPr>
            <a:endParaRPr lang="en-US" dirty="0"/>
          </a:p>
          <a:p>
            <a:pPr algn="just">
              <a:lnSpc>
                <a:spcPct val="150000"/>
              </a:lnSpc>
            </a:pPr>
            <a:r>
              <a:rPr lang="en-US" dirty="0" smtClean="0"/>
              <a:t>• </a:t>
            </a:r>
            <a:r>
              <a:rPr lang="en-US" dirty="0"/>
              <a:t>Provides a valuable attendance service for both teachers and students</a:t>
            </a:r>
            <a:r>
              <a:rPr lang="en-US" dirty="0" smtClean="0"/>
              <a:t>.</a:t>
            </a:r>
          </a:p>
          <a:p>
            <a:pPr algn="just">
              <a:lnSpc>
                <a:spcPct val="150000"/>
              </a:lnSpc>
            </a:pPr>
            <a:r>
              <a:rPr lang="en-US" dirty="0" smtClean="0"/>
              <a:t>• </a:t>
            </a:r>
            <a:r>
              <a:rPr lang="en-US" dirty="0"/>
              <a:t>Increases security and proxy attendance won’t be possible. </a:t>
            </a:r>
            <a:endParaRPr lang="en-US" dirty="0" smtClean="0"/>
          </a:p>
          <a:p>
            <a:pPr algn="just">
              <a:lnSpc>
                <a:spcPct val="150000"/>
              </a:lnSpc>
            </a:pPr>
            <a:r>
              <a:rPr lang="en-US" dirty="0" smtClean="0"/>
              <a:t>• </a:t>
            </a:r>
            <a:r>
              <a:rPr lang="en-US" dirty="0"/>
              <a:t>Provides error free, automated and reliable attendance report. </a:t>
            </a:r>
            <a:endParaRPr lang="en-US" dirty="0" smtClean="0"/>
          </a:p>
          <a:p>
            <a:pPr algn="just">
              <a:lnSpc>
                <a:spcPct val="150000"/>
              </a:lnSpc>
            </a:pPr>
            <a:r>
              <a:rPr lang="en-US" dirty="0" smtClean="0"/>
              <a:t>• </a:t>
            </a:r>
            <a:r>
              <a:rPr lang="en-US" dirty="0"/>
              <a:t>Uses face recognition technology which reduces the physical touch of objects/records providing a contagious-by-touch free environment.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smtClean="0">
                <a:latin typeface="Times New Roman" panose="02020603050405020304" pitchFamily="18" charset="0"/>
                <a:cs typeface="Times New Roman" panose="02020603050405020304" pitchFamily="18" charset="0"/>
              </a:rPr>
              <a:t>Existing System</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16F2600A-8ABE-E290-DE00-0C79347FD4E8}"/>
              </a:ext>
            </a:extLst>
          </p:cNvPr>
          <p:cNvSpPr txBox="1"/>
          <p:nvPr/>
        </p:nvSpPr>
        <p:spPr>
          <a:xfrm>
            <a:off x="1044285" y="1087132"/>
            <a:ext cx="9502487"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In existing system, we used RFID, KEYPAD based security for door accessing system. Due to that system, there is no accurate security for existing system. There are many limitations due to the existing system. To overcome the existing system limitations, we integrate to produce latest technology call face recognition.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present system of taking attendance is either by manual or by using finger impression as biometric parameter. Manual /Traditional attendance is usually taken by calling students by name which takes a lot of time and has a chance of errors and proxies which makes the analysis of student performance imprecise. </a:t>
            </a:r>
            <a:endParaRPr lang="en-US" dirty="0" smtClean="0"/>
          </a:p>
        </p:txBody>
      </p:sp>
    </p:spTree>
    <p:extLst>
      <p:ext uri="{BB962C8B-B14F-4D97-AF65-F5344CB8AC3E}">
        <p14:creationId xmlns:p14="http://schemas.microsoft.com/office/powerpoint/2010/main" val="1385400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3F06834-B503-D591-B9B2-1B842A6DDA33}"/>
              </a:ext>
            </a:extLst>
          </p:cNvPr>
          <p:cNvSpPr>
            <a:spLocks noGrp="1"/>
          </p:cNvSpPr>
          <p:nvPr>
            <p:ph type="title" idx="4294967295"/>
          </p:nvPr>
        </p:nvSpPr>
        <p:spPr>
          <a:xfrm>
            <a:off x="76200" y="-585498"/>
            <a:ext cx="10058400" cy="1449387"/>
          </a:xfrm>
        </p:spPr>
        <p:txBody>
          <a:bodyPr>
            <a:normAutofit/>
          </a:bodyPr>
          <a:lstStyle/>
          <a:p>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16F2600A-8ABE-E290-DE00-0C79347FD4E8}"/>
              </a:ext>
            </a:extLst>
          </p:cNvPr>
          <p:cNvSpPr txBox="1"/>
          <p:nvPr/>
        </p:nvSpPr>
        <p:spPr>
          <a:xfrm>
            <a:off x="1044285" y="1087132"/>
            <a:ext cx="9502487"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The </a:t>
            </a:r>
            <a:r>
              <a:rPr lang="en-US" dirty="0"/>
              <a:t>maintenance of record for this type of attendance is time consuming and resource consuming.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Attendance </a:t>
            </a:r>
            <a:r>
              <a:rPr lang="en-US" dirty="0"/>
              <a:t>by using finger impression as biometric parameter is done by taking fingerprint as biometric parameter, which is in use in many places, which may not be a </a:t>
            </a:r>
            <a:r>
              <a:rPr lang="en-US" dirty="0" smtClean="0"/>
              <a:t>time consuming </a:t>
            </a:r>
            <a:r>
              <a:rPr lang="en-US" dirty="0"/>
              <a:t>process compared to manual attendance, however, keeping the recent pandemic in mind it is not safe to touch the fingerprint recognition sensor repeatedly without a huge time gap. Also, this type is high maintenance</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So, there is a need for new attendance system which has no lecturer interference and has a contactless device.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38049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 xmlns:a16="http://schemas.microsoft.com/office/drawing/2014/main" id="{4B9B1531-0C82-13A3-2037-30FE16F34746}"/>
              </a:ext>
            </a:extLst>
          </p:cNvPr>
          <p:cNvSpPr txBox="1"/>
          <p:nvPr/>
        </p:nvSpPr>
        <p:spPr>
          <a:xfrm>
            <a:off x="1137805" y="1091775"/>
            <a:ext cx="8837468" cy="4247317"/>
          </a:xfrm>
          <a:prstGeom prst="rect">
            <a:avLst/>
          </a:prstGeom>
          <a:noFill/>
        </p:spPr>
        <p:txBody>
          <a:bodyPr wrap="square">
            <a:spAutoFit/>
          </a:bodyPr>
          <a:lstStyle/>
          <a:p>
            <a:pPr marL="285750" indent="-285750">
              <a:buFont typeface="Arial" pitchFamily="34" charset="0"/>
              <a:buChar char="•"/>
            </a:pPr>
            <a:r>
              <a:rPr lang="en-US" b="1" dirty="0"/>
              <a:t>Prone to Errors</a:t>
            </a:r>
            <a:r>
              <a:rPr lang="en-US" dirty="0"/>
              <a:t>: Manual systems are susceptible to human errors, such as incorrect entries or missed records, leading to inaccuracies in attendance data</a:t>
            </a:r>
            <a:r>
              <a:rPr lang="en-US" dirty="0" smtClean="0"/>
              <a:t>.</a:t>
            </a:r>
          </a:p>
          <a:p>
            <a:pPr marL="285750" indent="-285750">
              <a:buFont typeface="Arial" pitchFamily="34" charset="0"/>
              <a:buChar char="•"/>
            </a:pPr>
            <a:endParaRPr lang="en-US" dirty="0"/>
          </a:p>
          <a:p>
            <a:pPr marL="285750" indent="-285750">
              <a:buFont typeface="Arial" pitchFamily="34" charset="0"/>
              <a:buChar char="•"/>
            </a:pPr>
            <a:r>
              <a:rPr lang="en-US" b="1" dirty="0"/>
              <a:t>Time-Consuming</a:t>
            </a:r>
            <a:r>
              <a:rPr lang="en-US" dirty="0"/>
              <a:t>: Recording attendance manually can be time-consuming for both staff and administrators, especially in large organizations</a:t>
            </a:r>
            <a:r>
              <a:rPr lang="en-US" dirty="0" smtClean="0"/>
              <a:t>.</a:t>
            </a:r>
          </a:p>
          <a:p>
            <a:pPr marL="285750" indent="-285750">
              <a:buFont typeface="Arial" pitchFamily="34" charset="0"/>
              <a:buChar char="•"/>
            </a:pPr>
            <a:endParaRPr lang="en-US" dirty="0"/>
          </a:p>
          <a:p>
            <a:pPr marL="285750" indent="-285750">
              <a:buFont typeface="Arial" pitchFamily="34" charset="0"/>
              <a:buChar char="•"/>
            </a:pPr>
            <a:r>
              <a:rPr lang="en-US" b="1" dirty="0"/>
              <a:t>Easily Tampered</a:t>
            </a:r>
            <a:r>
              <a:rPr lang="en-US" dirty="0"/>
              <a:t>: Manual records can be altered or falsified more easily than digital systems, leading to potential fraud or misuse</a:t>
            </a:r>
            <a:r>
              <a:rPr lang="en-US" dirty="0" smtClean="0"/>
              <a:t>.</a:t>
            </a:r>
          </a:p>
          <a:p>
            <a:pPr marL="285750" indent="-285750">
              <a:buFont typeface="Arial" pitchFamily="34" charset="0"/>
              <a:buChar char="•"/>
            </a:pPr>
            <a:endParaRPr lang="en-US" dirty="0"/>
          </a:p>
          <a:p>
            <a:pPr marL="285750" indent="-285750">
              <a:buFont typeface="Arial" pitchFamily="34" charset="0"/>
              <a:buChar char="•"/>
            </a:pPr>
            <a:r>
              <a:rPr lang="en-US" b="1" dirty="0"/>
              <a:t>Lack of Real-Time Data</a:t>
            </a:r>
            <a:r>
              <a:rPr lang="en-US" dirty="0"/>
              <a:t>: Attendance data is typically recorded in real-time, which means there's a delay in processing and analyzing this information. This can hinder timely decision-making</a:t>
            </a:r>
            <a:r>
              <a:rPr lang="en-US" dirty="0" smtClean="0"/>
              <a:t>.</a:t>
            </a:r>
          </a:p>
          <a:p>
            <a:pPr marL="285750" indent="-285750">
              <a:buFont typeface="Arial" pitchFamily="34" charset="0"/>
              <a:buChar char="•"/>
            </a:pPr>
            <a:endParaRPr lang="en-US" dirty="0"/>
          </a:p>
          <a:p>
            <a:pPr marL="285750" indent="-285750">
              <a:buFont typeface="Arial" pitchFamily="34" charset="0"/>
              <a:buChar char="•"/>
            </a:pPr>
            <a:r>
              <a:rPr lang="en-US" b="1" dirty="0"/>
              <a:t>Storage Issues</a:t>
            </a:r>
            <a:r>
              <a:rPr lang="en-US" dirty="0"/>
              <a:t>: Physical records require storage space and can be prone to damage or loss due to mishandling, natural disasters, or other unforeseen events.</a:t>
            </a:r>
          </a:p>
        </p:txBody>
      </p:sp>
    </p:spTree>
    <p:extLst>
      <p:ext uri="{BB962C8B-B14F-4D97-AF65-F5344CB8AC3E}">
        <p14:creationId xmlns:p14="http://schemas.microsoft.com/office/powerpoint/2010/main" val="9437040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 xmlns:a16="http://schemas.microsoft.com/office/drawing/2014/main" id="{C152151C-C88D-1B8C-A53A-62C64E419915}"/>
              </a:ext>
            </a:extLst>
          </p:cNvPr>
          <p:cNvSpPr txBox="1"/>
          <p:nvPr/>
        </p:nvSpPr>
        <p:spPr>
          <a:xfrm>
            <a:off x="1283277" y="1149339"/>
            <a:ext cx="9730163"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The </a:t>
            </a:r>
            <a:r>
              <a:rPr lang="en-US" dirty="0"/>
              <a:t>proposed system is designed to capture the face of each student and to store it in the database for their attendance.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face of the student needs to be captured in well-lit room so that student's face features can be detected, the seating and the posture of the student need to be recognized.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With </a:t>
            </a:r>
            <a:r>
              <a:rPr lang="en-US" dirty="0"/>
              <a:t>this system, there is no need for the teacher to manually take attendance in the class because the system records a video and through image processing/image training the face is recognized and the attendance database is updated in a spreadsheet.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proposed system uses Raspberry Pi as computer and a webcam for capturing the images.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 xmlns:a16="http://schemas.microsoft.com/office/drawing/2014/main" id="{71C317FF-B4DF-C6D3-E98D-D6E9BC97A1BF}"/>
              </a:ext>
            </a:extLst>
          </p:cNvPr>
          <p:cNvSpPr txBox="1"/>
          <p:nvPr/>
        </p:nvSpPr>
        <p:spPr>
          <a:xfrm>
            <a:off x="1158585" y="1161096"/>
            <a:ext cx="9204615" cy="5078313"/>
          </a:xfrm>
          <a:prstGeom prst="rect">
            <a:avLst/>
          </a:prstGeom>
          <a:noFill/>
        </p:spPr>
        <p:txBody>
          <a:bodyPr wrap="square">
            <a:spAutoFit/>
          </a:bodyPr>
          <a:lstStyle/>
          <a:p>
            <a:pPr marL="285750" indent="-285750" algn="just">
              <a:buFont typeface="Arial" pitchFamily="34" charset="0"/>
              <a:buChar char="•"/>
            </a:pPr>
            <a:r>
              <a:rPr lang="en-US" b="1" dirty="0"/>
              <a:t>Real-Time Data Collection</a:t>
            </a:r>
            <a:r>
              <a:rPr lang="en-US" dirty="0"/>
              <a:t>: </a:t>
            </a:r>
            <a:r>
              <a:rPr lang="en-US" dirty="0" err="1"/>
              <a:t>IoT</a:t>
            </a:r>
            <a:r>
              <a:rPr lang="en-US" dirty="0"/>
              <a:t>-enabled systems can provide real-time updates on attendance, allowing for immediate monitoring and reporting</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endParaRPr lang="en-US" dirty="0"/>
          </a:p>
          <a:p>
            <a:pPr marL="285750" indent="-285750" algn="just">
              <a:buFont typeface="Arial" pitchFamily="34" charset="0"/>
              <a:buChar char="•"/>
            </a:pPr>
            <a:r>
              <a:rPr lang="en-US" b="1" dirty="0"/>
              <a:t>Enhanced Accuracy</a:t>
            </a:r>
            <a:r>
              <a:rPr lang="en-US" dirty="0"/>
              <a:t>: Advanced face recognition algorithms improve accuracy in identifying individuals, reducing the likelihood of errors and fraudulent attendance entries</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endParaRPr lang="en-US" dirty="0"/>
          </a:p>
          <a:p>
            <a:pPr marL="285750" indent="-285750" algn="just">
              <a:buFont typeface="Arial" pitchFamily="34" charset="0"/>
              <a:buChar char="•"/>
            </a:pPr>
            <a:r>
              <a:rPr lang="en-US" b="1" dirty="0"/>
              <a:t>Scalability</a:t>
            </a:r>
            <a:r>
              <a:rPr lang="en-US" dirty="0"/>
              <a:t>: </a:t>
            </a:r>
            <a:r>
              <a:rPr lang="en-US" dirty="0" err="1"/>
              <a:t>IoT</a:t>
            </a:r>
            <a:r>
              <a:rPr lang="en-US" dirty="0"/>
              <a:t> systems can easily scale to accommodate a large number of users and multiple locations, making them suitable for both small and large organizations</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endParaRPr lang="en-US" dirty="0"/>
          </a:p>
          <a:p>
            <a:pPr marL="285750" indent="-285750" algn="just">
              <a:buFont typeface="Arial" pitchFamily="34" charset="0"/>
              <a:buChar char="•"/>
            </a:pPr>
            <a:r>
              <a:rPr lang="en-US" b="1" dirty="0"/>
              <a:t>Remote Monitoring</a:t>
            </a:r>
            <a:r>
              <a:rPr lang="en-US" dirty="0"/>
              <a:t>: </a:t>
            </a:r>
            <a:r>
              <a:rPr lang="en-US" dirty="0" err="1"/>
              <a:t>IoT</a:t>
            </a:r>
            <a:r>
              <a:rPr lang="en-US" dirty="0"/>
              <a:t> integration allows for remote monitoring and management of the attendance system, enabling administrators to access data and control the system from anywhere</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b="1" dirty="0"/>
              <a:t>Automation</a:t>
            </a:r>
            <a:r>
              <a:rPr lang="en-US" dirty="0"/>
              <a:t>: Automates the attendance tracking process, reducing the need for manual intervention and administrative tasks. This can also minimize human error and manipulation.</a:t>
            </a:r>
          </a:p>
        </p:txBody>
      </p:sp>
    </p:spTree>
    <p:extLst>
      <p:ext uri="{BB962C8B-B14F-4D97-AF65-F5344CB8AC3E}">
        <p14:creationId xmlns:p14="http://schemas.microsoft.com/office/powerpoint/2010/main" val="2014446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 xmlns:a16="http://schemas.microsoft.com/office/drawing/2014/main" id="{B14DFF76-4097-2351-73D7-E35654650ABD}"/>
              </a:ext>
            </a:extLst>
          </p:cNvPr>
          <p:cNvSpPr txBox="1"/>
          <p:nvPr/>
        </p:nvSpPr>
        <p:spPr>
          <a:xfrm>
            <a:off x="1719694" y="991699"/>
            <a:ext cx="9325841"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Facial recognition Methodology is being widely used in many projects as it has many advantages. There is requirement of data for the system in order to trace and track the individual and mark his/her attendance.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data is loaded by assigning each individual’s image with a corresponding id and name. Once the system starts, the option of taking image is available for which the pre-requirement is the input of id and name. More than 100 images will be taken in gray format using </a:t>
            </a:r>
            <a:r>
              <a:rPr lang="en-US" dirty="0" err="1"/>
              <a:t>OpenCV</a:t>
            </a:r>
            <a:r>
              <a:rPr lang="en-US" dirty="0"/>
              <a:t>.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These </a:t>
            </a:r>
            <a:r>
              <a:rPr lang="en-US" dirty="0"/>
              <a:t>images will be the input for </a:t>
            </a:r>
            <a:r>
              <a:rPr lang="en-US" dirty="0" err="1"/>
              <a:t>Haar</a:t>
            </a:r>
            <a:r>
              <a:rPr lang="en-US" dirty="0"/>
              <a:t> cascade. </a:t>
            </a:r>
            <a:r>
              <a:rPr lang="en-US" dirty="0" err="1"/>
              <a:t>Haar</a:t>
            </a:r>
            <a:r>
              <a:rPr lang="en-US" dirty="0"/>
              <a:t> Cascade codes the pictures into binary code after converting them into binary image. Once the system is given input, it is trained by clicking on train image option available on the screen using a file called </a:t>
            </a:r>
            <a:r>
              <a:rPr lang="en-US" dirty="0" err="1"/>
              <a:t>Trainer.yml</a:t>
            </a:r>
            <a:r>
              <a:rPr lang="en-US" dirty="0"/>
              <a:t> which is written in human readable data serialization language.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265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CA15E5EB-32EA-3D02-FE4A-ED83BE79DC1C}"/>
              </a:ext>
            </a:extLst>
          </p:cNvPr>
          <p:cNvSpPr txBox="1"/>
          <p:nvPr/>
        </p:nvSpPr>
        <p:spPr>
          <a:xfrm>
            <a:off x="522142" y="408030"/>
            <a:ext cx="9245311" cy="590931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features of the </a:t>
            </a:r>
            <a:r>
              <a:rPr lang="en-US" dirty="0" err="1"/>
              <a:t>facewill</a:t>
            </a:r>
            <a:r>
              <a:rPr lang="en-US" dirty="0"/>
              <a:t> be detected and stored for further actions. The dataset has to be created in the above said manner to further recognize the faces when needed. Track images option is used for detecting and recognizing the faces of individuals. After detecting the face of each individual, attendance will be marked in spreadsheet along with the corresponding date and </a:t>
            </a:r>
            <a:r>
              <a:rPr lang="en-US" dirty="0" smtClean="0"/>
              <a:t>time</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The proposed system works in the above shown way. Once the system is activated it asks for the input which are the live image of student, Student name and Id. After storing and training the system will be ready to be used that is to track images and produce attendance report. </a:t>
            </a:r>
            <a:endParaRPr lang="en-US" dirty="0" smtClean="0"/>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1. Capture the Student’s Image 2. Apply </a:t>
            </a:r>
            <a:r>
              <a:rPr lang="en-US" dirty="0" err="1"/>
              <a:t>Haar</a:t>
            </a:r>
            <a:r>
              <a:rPr lang="en-US" dirty="0"/>
              <a:t> Cascade (Face Detection) 3. Extract the Rectangular Bounding Box 4. Convert to gray scale, apply histogram equalization and Resize to 100x100 5. if Updating Database then Store in Database else Apply LBPH (For feature Extraction) end if</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459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 xmlns:a16="http://schemas.microsoft.com/office/drawing/2014/main" id="{C3A8794D-323D-6426-0153-791E06A5F022}"/>
              </a:ext>
            </a:extLst>
          </p:cNvPr>
          <p:cNvSpPr txBox="1"/>
          <p:nvPr/>
        </p:nvSpPr>
        <p:spPr>
          <a:xfrm>
            <a:off x="1226127" y="1298864"/>
            <a:ext cx="6167004" cy="4832092"/>
          </a:xfrm>
          <a:prstGeom prst="rect">
            <a:avLst/>
          </a:prstGeom>
          <a:noFill/>
        </p:spPr>
        <p:txBody>
          <a:bodyPr wrap="square">
            <a:spAutoFit/>
          </a:bodyPr>
          <a:lstStyle/>
          <a:p>
            <a:pPr marL="457200" indent="-457200">
              <a:buFont typeface="Arial" pitchFamily="34" charset="0"/>
              <a:buChar char="•"/>
            </a:pPr>
            <a:r>
              <a:rPr lang="en-IN" sz="2800" b="1" dirty="0"/>
              <a:t>Face Recognition </a:t>
            </a:r>
            <a:r>
              <a:rPr lang="en-IN" sz="2800" b="1" dirty="0" smtClean="0"/>
              <a:t>Module</a:t>
            </a:r>
            <a:endParaRPr lang="en-IN" sz="2800" dirty="0" smtClean="0"/>
          </a:p>
          <a:p>
            <a:pPr marL="457200" indent="-457200">
              <a:buFont typeface="Arial" pitchFamily="34" charset="0"/>
              <a:buChar char="•"/>
            </a:pPr>
            <a:endParaRPr lang="en-IN" sz="2800" dirty="0"/>
          </a:p>
          <a:p>
            <a:pPr marL="457200" indent="-457200">
              <a:buFont typeface="Arial" pitchFamily="34" charset="0"/>
              <a:buChar char="•"/>
            </a:pPr>
            <a:r>
              <a:rPr lang="en-IN" sz="2800" b="1" dirty="0" err="1"/>
              <a:t>IoT</a:t>
            </a:r>
            <a:r>
              <a:rPr lang="en-IN" sz="2800" b="1" dirty="0"/>
              <a:t> </a:t>
            </a:r>
            <a:r>
              <a:rPr lang="en-IN" sz="2800" b="1" dirty="0" smtClean="0"/>
              <a:t>Modules</a:t>
            </a:r>
            <a:endParaRPr lang="en-IN" sz="2800" dirty="0"/>
          </a:p>
          <a:p>
            <a:pPr marL="457200" indent="-457200">
              <a:buFont typeface="Arial" pitchFamily="34" charset="0"/>
              <a:buChar char="•"/>
            </a:pPr>
            <a:endParaRPr lang="en-IN" sz="2800" dirty="0" smtClean="0"/>
          </a:p>
          <a:p>
            <a:pPr marL="457200" indent="-457200">
              <a:buFont typeface="Arial" pitchFamily="34" charset="0"/>
              <a:buChar char="•"/>
            </a:pPr>
            <a:r>
              <a:rPr lang="en-IN" sz="2800" b="1" dirty="0"/>
              <a:t>Cloud </a:t>
            </a:r>
            <a:r>
              <a:rPr lang="en-IN" sz="2800" b="1" dirty="0" smtClean="0"/>
              <a:t>Platform</a:t>
            </a:r>
            <a:endParaRPr lang="en-IN" sz="2800" dirty="0" smtClean="0"/>
          </a:p>
          <a:p>
            <a:pPr marL="457200" indent="-457200">
              <a:buFont typeface="Arial" pitchFamily="34" charset="0"/>
              <a:buChar char="•"/>
            </a:pPr>
            <a:endParaRPr lang="en-IN" sz="2800" dirty="0"/>
          </a:p>
          <a:p>
            <a:pPr marL="457200" indent="-457200">
              <a:buFont typeface="Arial" pitchFamily="34" charset="0"/>
              <a:buChar char="•"/>
            </a:pPr>
            <a:r>
              <a:rPr lang="en-IN" sz="2800" b="1" dirty="0" smtClean="0"/>
              <a:t>Database</a:t>
            </a:r>
            <a:endParaRPr lang="en-IN" sz="2800" dirty="0" smtClean="0"/>
          </a:p>
          <a:p>
            <a:pPr marL="457200" indent="-457200">
              <a:buFont typeface="Arial" pitchFamily="34" charset="0"/>
              <a:buChar char="•"/>
            </a:pPr>
            <a:endParaRPr lang="en-IN" sz="2800" dirty="0"/>
          </a:p>
          <a:p>
            <a:pPr marL="457200" indent="-457200">
              <a:buFont typeface="Arial" pitchFamily="34" charset="0"/>
              <a:buChar char="•"/>
            </a:pPr>
            <a:r>
              <a:rPr lang="en-IN" sz="2800" b="1" dirty="0"/>
              <a:t>User </a:t>
            </a:r>
            <a:r>
              <a:rPr lang="en-IN" sz="2800" b="1" dirty="0" smtClean="0"/>
              <a:t>Interface</a:t>
            </a:r>
            <a:endParaRPr lang="en-IN" sz="2800" dirty="0" smtClean="0"/>
          </a:p>
          <a:p>
            <a:pPr marL="457200" indent="-457200">
              <a:buFont typeface="Arial" pitchFamily="34" charset="0"/>
              <a:buChar char="•"/>
            </a:pPr>
            <a:endParaRPr lang="en-IN" sz="2800" dirty="0"/>
          </a:p>
          <a:p>
            <a:pPr marL="457200" indent="-457200">
              <a:buFont typeface="Arial" pitchFamily="34" charset="0"/>
              <a:buChar char="•"/>
            </a:pPr>
            <a:r>
              <a:rPr lang="en-IN" sz="2800" b="1" dirty="0"/>
              <a:t>Security </a:t>
            </a:r>
            <a:r>
              <a:rPr lang="en-IN" sz="2800" b="1" dirty="0" smtClean="0"/>
              <a:t>Measures</a:t>
            </a:r>
            <a:endParaRPr lang="en-IN" sz="2800" dirty="0" smtClean="0"/>
          </a:p>
        </p:txBody>
      </p:sp>
    </p:spTree>
    <p:extLst>
      <p:ext uri="{BB962C8B-B14F-4D97-AF65-F5344CB8AC3E}">
        <p14:creationId xmlns:p14="http://schemas.microsoft.com/office/powerpoint/2010/main" val="1367325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A6846BC-3EE6-3E0C-2FD2-F821435D1A5A}"/>
              </a:ext>
            </a:extLst>
          </p:cNvPr>
          <p:cNvSpPr txBox="1"/>
          <p:nvPr/>
        </p:nvSpPr>
        <p:spPr>
          <a:xfrm>
            <a:off x="407843" y="384026"/>
            <a:ext cx="6094268" cy="669542"/>
          </a:xfrm>
          <a:prstGeom prst="rect">
            <a:avLst/>
          </a:prstGeom>
          <a:noFill/>
        </p:spPr>
        <p:txBody>
          <a:bodyPr wrap="square">
            <a:spAutoFit/>
          </a:bodyPr>
          <a:lstStyle/>
          <a:p>
            <a:pPr algn="just">
              <a:lnSpc>
                <a:spcPct val="150000"/>
              </a:lnSpc>
            </a:pPr>
            <a:r>
              <a:rPr lang="en-IN" sz="2800" b="1" dirty="0"/>
              <a:t>Face Recognition Module</a:t>
            </a:r>
            <a:r>
              <a:rPr lang="en-IN" sz="2800" dirty="0"/>
              <a:t>:</a:t>
            </a:r>
            <a:endParaRPr lang="en-IN"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 xmlns:a16="http://schemas.microsoft.com/office/drawing/2014/main" id="{0E4B33F8-387A-CCD3-8004-33050FBE9BBE}"/>
              </a:ext>
            </a:extLst>
          </p:cNvPr>
          <p:cNvSpPr txBox="1"/>
          <p:nvPr/>
        </p:nvSpPr>
        <p:spPr>
          <a:xfrm>
            <a:off x="1592406" y="1484853"/>
            <a:ext cx="9898553" cy="1754326"/>
          </a:xfrm>
          <a:prstGeom prst="rect">
            <a:avLst/>
          </a:prstGeom>
          <a:noFill/>
        </p:spPr>
        <p:txBody>
          <a:bodyPr wrap="square">
            <a:spAutoFit/>
          </a:bodyPr>
          <a:lstStyle/>
          <a:p>
            <a:pPr marL="285750" indent="-285750" algn="just">
              <a:buFont typeface="Arial" pitchFamily="34" charset="0"/>
              <a:buChar char="•"/>
            </a:pPr>
            <a:r>
              <a:rPr lang="en-US" b="1" dirty="0"/>
              <a:t>Cameras</a:t>
            </a:r>
            <a:r>
              <a:rPr lang="en-US" dirty="0"/>
              <a:t>: High-resolution cameras equipped with facial recognition technology capture and analyze facial features</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endParaRPr lang="en-US" dirty="0"/>
          </a:p>
          <a:p>
            <a:pPr marL="285750" indent="-285750" algn="just">
              <a:buFont typeface="Arial" pitchFamily="34" charset="0"/>
              <a:buChar char="•"/>
            </a:pPr>
            <a:r>
              <a:rPr lang="en-US" b="1" dirty="0"/>
              <a:t>Face Recognition Software</a:t>
            </a:r>
            <a:r>
              <a:rPr lang="en-US" dirty="0"/>
              <a:t>: Algorithms and software that process the captured images to identify and verify individuals based on their facial features.</a:t>
            </a:r>
          </a:p>
        </p:txBody>
      </p:sp>
    </p:spTree>
    <p:extLst>
      <p:ext uri="{BB962C8B-B14F-4D97-AF65-F5344CB8AC3E}">
        <p14:creationId xmlns:p14="http://schemas.microsoft.com/office/powerpoint/2010/main" val="5071294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B02D722-A8AA-DB7D-5962-A277CF9CB059}"/>
              </a:ext>
            </a:extLst>
          </p:cNvPr>
          <p:cNvSpPr txBox="1"/>
          <p:nvPr/>
        </p:nvSpPr>
        <p:spPr>
          <a:xfrm>
            <a:off x="270164" y="435982"/>
            <a:ext cx="6148820" cy="669542"/>
          </a:xfrm>
          <a:prstGeom prst="rect">
            <a:avLst/>
          </a:prstGeom>
          <a:noFill/>
        </p:spPr>
        <p:txBody>
          <a:bodyPr wrap="square">
            <a:spAutoFit/>
          </a:bodyPr>
          <a:lstStyle/>
          <a:p>
            <a:pPr algn="just">
              <a:lnSpc>
                <a:spcPct val="150000"/>
              </a:lnSpc>
            </a:pPr>
            <a:r>
              <a:rPr lang="en-IN" sz="2800" b="1" dirty="0" err="1"/>
              <a:t>IoT</a:t>
            </a:r>
            <a:r>
              <a:rPr lang="en-IN" sz="2800" b="1" dirty="0"/>
              <a:t> Modules</a:t>
            </a:r>
            <a:r>
              <a:rPr lang="en-IN" sz="2800" dirty="0"/>
              <a:t>:</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AA1B965-966A-38A6-7373-8658C716843F}"/>
              </a:ext>
            </a:extLst>
          </p:cNvPr>
          <p:cNvSpPr txBox="1"/>
          <p:nvPr/>
        </p:nvSpPr>
        <p:spPr>
          <a:xfrm>
            <a:off x="1322244" y="1674673"/>
            <a:ext cx="10331276" cy="216982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b="1" dirty="0"/>
              <a:t>Connectivity Modules</a:t>
            </a:r>
            <a:r>
              <a:rPr lang="en-IN" dirty="0"/>
              <a:t>: Modules such as Wi-Fi, Bluetooth, or cellular modules that enable communication between devices and cloud services</a:t>
            </a:r>
            <a:r>
              <a:rPr lang="en-IN" dirty="0" smtClean="0"/>
              <a:t>.</a:t>
            </a:r>
          </a:p>
          <a:p>
            <a:pPr marL="285750" indent="-285750" algn="just">
              <a:lnSpc>
                <a:spcPct val="150000"/>
              </a:lnSpc>
              <a:buFont typeface="Arial" panose="020B0604020202020204" pitchFamily="34" charset="0"/>
              <a:buChar char="•"/>
            </a:pPr>
            <a:endParaRPr lang="en-IN" b="1" dirty="0"/>
          </a:p>
          <a:p>
            <a:pPr marL="285750" indent="-285750" algn="just">
              <a:lnSpc>
                <a:spcPct val="150000"/>
              </a:lnSpc>
              <a:buFont typeface="Arial" panose="020B0604020202020204" pitchFamily="34" charset="0"/>
              <a:buChar char="•"/>
            </a:pPr>
            <a:r>
              <a:rPr lang="en-IN" b="1" dirty="0" smtClean="0"/>
              <a:t>Microcontrollers</a:t>
            </a:r>
            <a:r>
              <a:rPr lang="en-IN" dirty="0"/>
              <a:t>: Embedded systems (like Raspberry Pi or </a:t>
            </a:r>
            <a:r>
              <a:rPr lang="en-IN" dirty="0" err="1"/>
              <a:t>Arduino</a:t>
            </a:r>
            <a:r>
              <a:rPr lang="en-IN" dirty="0"/>
              <a:t>) that manage data processing, communication, and integration with other components.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648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b="1" dirty="0"/>
              <a:t>Cloud Platform</a:t>
            </a:r>
            <a:r>
              <a:rPr lang="en-IN" sz="2800" dirty="0"/>
              <a:t>:</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8C5E181-8D36-1CE9-17D2-2ED0878AD708}"/>
              </a:ext>
            </a:extLst>
          </p:cNvPr>
          <p:cNvSpPr txBox="1"/>
          <p:nvPr/>
        </p:nvSpPr>
        <p:spPr>
          <a:xfrm>
            <a:off x="1789834" y="1536808"/>
            <a:ext cx="10036406" cy="212539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b="1" dirty="0"/>
              <a:t>Data Storage</a:t>
            </a:r>
            <a:r>
              <a:rPr lang="en-IN" dirty="0"/>
              <a:t>: Secure cloud storage for storing attendance data, face images, and user profiles</a:t>
            </a:r>
            <a:r>
              <a:rPr lang="en-IN" dirty="0" smtClean="0"/>
              <a:t>.</a:t>
            </a:r>
          </a:p>
          <a:p>
            <a:pPr marL="285750" indent="-285750" algn="just">
              <a:lnSpc>
                <a:spcPct val="150000"/>
              </a:lnSpc>
              <a:buFont typeface="Arial" panose="020B0604020202020204" pitchFamily="34" charset="0"/>
              <a:buChar char="•"/>
            </a:pPr>
            <a:endParaRPr lang="en-IN" b="1" dirty="0"/>
          </a:p>
          <a:p>
            <a:pPr marL="285750" indent="-285750" algn="just">
              <a:lnSpc>
                <a:spcPct val="150000"/>
              </a:lnSpc>
              <a:buFont typeface="Arial" panose="020B0604020202020204" pitchFamily="34" charset="0"/>
              <a:buChar char="•"/>
            </a:pPr>
            <a:endParaRPr lang="en-IN" b="1" dirty="0" smtClean="0"/>
          </a:p>
          <a:p>
            <a:pPr marL="285750" indent="-285750" algn="just">
              <a:lnSpc>
                <a:spcPct val="150000"/>
              </a:lnSpc>
              <a:buFont typeface="Arial" panose="020B0604020202020204" pitchFamily="34" charset="0"/>
              <a:buChar char="•"/>
            </a:pPr>
            <a:r>
              <a:rPr lang="en-IN" b="1" dirty="0" smtClean="0"/>
              <a:t>Data Processing</a:t>
            </a:r>
            <a:r>
              <a:rPr lang="en-IN" dirty="0"/>
              <a:t>: Cloud-based processing for </a:t>
            </a:r>
            <a:r>
              <a:rPr lang="en-IN" dirty="0" err="1"/>
              <a:t>analyzing</a:t>
            </a:r>
            <a:r>
              <a:rPr lang="en-IN" dirty="0"/>
              <a:t> attendance data, generating reports, and performing real-time analytics.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3C5D9AD2-2D31-EC4A-70C4-A45B7BFB2F34}"/>
              </a:ext>
            </a:extLst>
          </p:cNvPr>
          <p:cNvSpPr txBox="1"/>
          <p:nvPr/>
        </p:nvSpPr>
        <p:spPr>
          <a:xfrm>
            <a:off x="387062" y="404809"/>
            <a:ext cx="6094268" cy="669542"/>
          </a:xfrm>
          <a:prstGeom prst="rect">
            <a:avLst/>
          </a:prstGeom>
          <a:noFill/>
        </p:spPr>
        <p:txBody>
          <a:bodyPr wrap="square">
            <a:spAutoFit/>
          </a:bodyPr>
          <a:lstStyle/>
          <a:p>
            <a:pPr algn="just">
              <a:lnSpc>
                <a:spcPct val="150000"/>
              </a:lnSpc>
            </a:pPr>
            <a:r>
              <a:rPr lang="en-IN" sz="2800" b="1" dirty="0"/>
              <a:t>Database</a:t>
            </a:r>
            <a:r>
              <a:rPr lang="en-IN" sz="2800" dirty="0"/>
              <a:t>:</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EB0884D-39AE-0B0C-E785-39EF616EF4A7}"/>
              </a:ext>
            </a:extLst>
          </p:cNvPr>
          <p:cNvSpPr txBox="1"/>
          <p:nvPr/>
        </p:nvSpPr>
        <p:spPr>
          <a:xfrm>
            <a:off x="1343023" y="1432897"/>
            <a:ext cx="9863457" cy="129439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t>User Profiles</a:t>
            </a:r>
            <a:r>
              <a:rPr lang="en-US" dirty="0"/>
              <a:t>: Database to store user information, facial data, and attendance records</a:t>
            </a:r>
            <a:r>
              <a:rPr lang="en-US" dirty="0" smtClean="0"/>
              <a:t>.</a:t>
            </a:r>
          </a:p>
          <a:p>
            <a:pPr marL="285750" indent="-285750" algn="just">
              <a:lnSpc>
                <a:spcPct val="150000"/>
              </a:lnSpc>
              <a:buFont typeface="Arial" panose="020B0604020202020204" pitchFamily="34" charset="0"/>
              <a:buChar char="•"/>
            </a:pPr>
            <a:endParaRPr lang="en-US" b="1" dirty="0"/>
          </a:p>
          <a:p>
            <a:pPr marL="285750" indent="-285750" algn="just">
              <a:lnSpc>
                <a:spcPct val="150000"/>
              </a:lnSpc>
              <a:buFont typeface="Arial" panose="020B0604020202020204" pitchFamily="34" charset="0"/>
              <a:buChar char="•"/>
            </a:pPr>
            <a:r>
              <a:rPr lang="en-US" b="1" dirty="0" smtClean="0"/>
              <a:t>Attendance </a:t>
            </a:r>
            <a:r>
              <a:rPr lang="en-US" b="1" dirty="0"/>
              <a:t>Logs</a:t>
            </a:r>
            <a:r>
              <a:rPr lang="en-US" dirty="0"/>
              <a:t>: Secure logging of attendance records for tracking and reporting purposes.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30470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 xmlns:a16="http://schemas.microsoft.com/office/drawing/2014/main" id="{CC33475B-5F21-913F-6EE8-2AAEFD48F8DD}"/>
              </a:ext>
            </a:extLst>
          </p:cNvPr>
          <p:cNvSpPr txBox="1"/>
          <p:nvPr/>
        </p:nvSpPr>
        <p:spPr>
          <a:xfrm>
            <a:off x="2026227" y="1257299"/>
            <a:ext cx="9901613"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 xmlns:a16="http://schemas.microsoft.com/office/drawing/2014/main" id="{BC9552C6-554E-15A5-C079-EDFA65CB502A}"/>
              </a:ext>
            </a:extLst>
          </p:cNvPr>
          <p:cNvSpPr txBox="1"/>
          <p:nvPr/>
        </p:nvSpPr>
        <p:spPr>
          <a:xfrm>
            <a:off x="1841789" y="970029"/>
            <a:ext cx="10086051"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867DDF30-986F-3ADC-0F53-7616D93FB0A3}"/>
              </a:ext>
            </a:extLst>
          </p:cNvPr>
          <p:cNvSpPr txBox="1"/>
          <p:nvPr/>
        </p:nvSpPr>
        <p:spPr>
          <a:xfrm>
            <a:off x="1704109" y="1143000"/>
            <a:ext cx="9146771"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b="1" dirty="0"/>
              <a:t>User Interface</a:t>
            </a:r>
            <a:r>
              <a:rPr lang="en-IN" sz="4000" dirty="0"/>
              <a:t>:</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867DDF30-986F-3ADC-0F53-7616D93FB0A3}"/>
              </a:ext>
            </a:extLst>
          </p:cNvPr>
          <p:cNvSpPr txBox="1"/>
          <p:nvPr/>
        </p:nvSpPr>
        <p:spPr>
          <a:xfrm>
            <a:off x="1704109" y="1143000"/>
            <a:ext cx="9146771" cy="216982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t>Admin Dashboard</a:t>
            </a:r>
            <a:r>
              <a:rPr lang="en-US" dirty="0"/>
              <a:t>: Web or mobile application for administrators to view and manage attendance data, generate reports, and configure system settings</a:t>
            </a:r>
            <a:r>
              <a:rPr lang="en-US" dirty="0" smtClean="0"/>
              <a:t>.</a:t>
            </a:r>
          </a:p>
          <a:p>
            <a:pPr marL="285750" indent="-285750" algn="just">
              <a:lnSpc>
                <a:spcPct val="150000"/>
              </a:lnSpc>
              <a:buFont typeface="Arial" panose="020B0604020202020204" pitchFamily="34" charset="0"/>
              <a:buChar char="•"/>
            </a:pPr>
            <a:endParaRPr lang="en-US" b="1" dirty="0"/>
          </a:p>
          <a:p>
            <a:pPr marL="285750" indent="-285750" algn="just">
              <a:lnSpc>
                <a:spcPct val="150000"/>
              </a:lnSpc>
              <a:buFont typeface="Arial" panose="020B0604020202020204" pitchFamily="34" charset="0"/>
              <a:buChar char="•"/>
            </a:pPr>
            <a:r>
              <a:rPr lang="en-US" b="1" dirty="0" smtClean="0"/>
              <a:t>User </a:t>
            </a:r>
            <a:r>
              <a:rPr lang="en-US" b="1" dirty="0"/>
              <a:t>Portal</a:t>
            </a:r>
            <a:r>
              <a:rPr lang="en-US" dirty="0"/>
              <a:t>: Application for users to view their attendance records and update their profiles if necessary.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87848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b="1" dirty="0"/>
              <a:t>Security Measures</a:t>
            </a:r>
            <a:r>
              <a:rPr lang="en-IN" sz="4000" dirty="0"/>
              <a:t>:</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867DDF30-986F-3ADC-0F53-7616D93FB0A3}"/>
              </a:ext>
            </a:extLst>
          </p:cNvPr>
          <p:cNvSpPr txBox="1"/>
          <p:nvPr/>
        </p:nvSpPr>
        <p:spPr>
          <a:xfrm>
            <a:off x="1704109" y="1143000"/>
            <a:ext cx="9146771" cy="170989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t>Encryption</a:t>
            </a:r>
            <a:r>
              <a:rPr lang="en-US" dirty="0"/>
              <a:t>: Secure encryption protocols to protect data in transit and at rest</a:t>
            </a:r>
            <a:r>
              <a:rPr lang="en-US" dirty="0" smtClean="0"/>
              <a:t>.</a:t>
            </a:r>
          </a:p>
          <a:p>
            <a:pPr marL="285750" indent="-285750" algn="just">
              <a:lnSpc>
                <a:spcPct val="150000"/>
              </a:lnSpc>
              <a:buFont typeface="Arial" panose="020B0604020202020204" pitchFamily="34" charset="0"/>
              <a:buChar char="•"/>
            </a:pPr>
            <a:endParaRPr lang="en-US" b="1" dirty="0"/>
          </a:p>
          <a:p>
            <a:pPr marL="285750" indent="-285750" algn="just">
              <a:lnSpc>
                <a:spcPct val="150000"/>
              </a:lnSpc>
              <a:buFont typeface="Arial" panose="020B0604020202020204" pitchFamily="34" charset="0"/>
              <a:buChar char="•"/>
            </a:pPr>
            <a:r>
              <a:rPr lang="en-US" b="1" dirty="0" smtClean="0"/>
              <a:t>Access </a:t>
            </a:r>
            <a:r>
              <a:rPr lang="en-US" b="1" dirty="0"/>
              <a:t>Control</a:t>
            </a:r>
            <a:r>
              <a:rPr lang="en-US" dirty="0"/>
              <a:t>: Measures to ensure that only authorized personnel can access sensitive data and system configurations.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87848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 xmlns:a16="http://schemas.microsoft.com/office/drawing/2014/main"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8050357"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This paper on face recognition based smart attendance system using </a:t>
            </a:r>
            <a:r>
              <a:rPr lang="en-US" dirty="0" err="1"/>
              <a:t>IoT</a:t>
            </a:r>
            <a:r>
              <a:rPr lang="en-US" dirty="0"/>
              <a:t> features one of the best ways of attendance marking system, which is timesaving, more efficient, </a:t>
            </a:r>
            <a:r>
              <a:rPr lang="en-US" dirty="0" smtClean="0"/>
              <a:t>real time</a:t>
            </a:r>
            <a:r>
              <a:rPr lang="en-US" dirty="0"/>
              <a:t>, precise, gives automatic report in spreadsheet, makes online </a:t>
            </a:r>
            <a:r>
              <a:rPr lang="en-US" dirty="0" err="1"/>
              <a:t>updation</a:t>
            </a:r>
            <a:r>
              <a:rPr lang="en-US" dirty="0"/>
              <a:t> easy. The system has been implemented using Raspberry Pi, Webcam, </a:t>
            </a:r>
            <a:r>
              <a:rPr lang="en-US" dirty="0" err="1"/>
              <a:t>OpenCV</a:t>
            </a:r>
            <a:r>
              <a:rPr lang="en-US" dirty="0"/>
              <a:t>, </a:t>
            </a:r>
            <a:r>
              <a:rPr lang="en-US" dirty="0" err="1"/>
              <a:t>Haar</a:t>
            </a:r>
            <a:r>
              <a:rPr lang="en-US" dirty="0"/>
              <a:t> cascade and python</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err="1"/>
              <a:t>Haar</a:t>
            </a:r>
            <a:r>
              <a:rPr lang="en-US" dirty="0"/>
              <a:t> cascade, one among the finest face detection algorithmic program is used to confirm the standard of the system. Face Recognition based Smart Attendance System Using </a:t>
            </a:r>
            <a:r>
              <a:rPr lang="en-US" dirty="0" err="1"/>
              <a:t>IoT</a:t>
            </a:r>
            <a:r>
              <a:rPr lang="en-US" dirty="0"/>
              <a:t> is simple for usage and works efficiently</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The system works automatically once the registration of individual student is completed and dataset is created. </a:t>
            </a:r>
            <a:endParaRPr lang="en-US" dirty="0" smtClean="0"/>
          </a:p>
        </p:txBody>
      </p:sp>
    </p:spTree>
    <p:extLst>
      <p:ext uri="{BB962C8B-B14F-4D97-AF65-F5344CB8AC3E}">
        <p14:creationId xmlns:p14="http://schemas.microsoft.com/office/powerpoint/2010/main" val="32665067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369332"/>
          </a:xfrm>
          <a:prstGeom prst="rect">
            <a:avLst/>
          </a:prstGeom>
          <a:noFill/>
        </p:spPr>
        <p:txBody>
          <a:bodyPr wrap="square">
            <a:spAutoFit/>
          </a:bodyPr>
          <a:lstStyle/>
          <a:p>
            <a:r>
              <a:rPr lang="en-IN" dirty="0" smtClean="0"/>
              <a:t> </a:t>
            </a:r>
            <a:endParaRPr lang="en-IN" dirty="0"/>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8050357"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work is designed addresses many of the issues of existing manual systems and fingerprint based biometric system. Face recognition concept to mark the attendance of student and makes the system better and efficient.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This </a:t>
            </a:r>
            <a:r>
              <a:rPr lang="en-US" dirty="0"/>
              <a:t>work can substitute all other attendance systems and performs efficiently. The Automated Classroom Attendance System helps in increasing the accuracy and speed ultimately achieving precise attendance to meet the need for automatic classroom evaluation.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purpose of the paper to reduce errors and human effort in traditional attendance taking is achieved via face recognition-based attendance system</a:t>
            </a:r>
          </a:p>
        </p:txBody>
      </p:sp>
    </p:spTree>
    <p:extLst>
      <p:ext uri="{BB962C8B-B14F-4D97-AF65-F5344CB8AC3E}">
        <p14:creationId xmlns:p14="http://schemas.microsoft.com/office/powerpoint/2010/main" val="2087034039"/>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122</TotalTime>
  <Words>2150</Words>
  <Application>Microsoft Office PowerPoint</Application>
  <PresentationFormat>Custom</PresentationFormat>
  <Paragraphs>146</Paragraphs>
  <Slides>26</Slides>
  <Notes>2</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Retrospect</vt:lpstr>
      <vt:lpstr>Face Recognition based Smart Attendance System Using IoT </vt:lpstr>
      <vt:lpstr>Abstract</vt:lpstr>
      <vt:lpstr>PowerPoint Presentation</vt:lpstr>
      <vt:lpstr>Objectives</vt:lpstr>
      <vt:lpstr>Existing System</vt:lpstr>
      <vt:lpstr>PowerPoint Presentation</vt:lpstr>
      <vt:lpstr>Disadvantages</vt:lpstr>
      <vt:lpstr>Proposed System</vt:lpstr>
      <vt:lpstr>Advantages</vt:lpstr>
      <vt:lpstr>Introduction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News Detection using Machine Learning </dc:title>
  <dc:creator>vishalrameshv13@gmail.com</dc:creator>
  <cp:lastModifiedBy>USER</cp:lastModifiedBy>
  <cp:revision>65</cp:revision>
  <dcterms:created xsi:type="dcterms:W3CDTF">2024-07-24T16:47:17Z</dcterms:created>
  <dcterms:modified xsi:type="dcterms:W3CDTF">2024-07-30T04:25:09Z</dcterms:modified>
</cp:coreProperties>
</file>