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87" r:id="rId15"/>
    <p:sldId id="270" r:id="rId16"/>
    <p:sldId id="271" r:id="rId17"/>
    <p:sldId id="272" r:id="rId18"/>
    <p:sldId id="273" r:id="rId19"/>
    <p:sldId id="276" r:id="rId20"/>
    <p:sldId id="274" r:id="rId21"/>
    <p:sldId id="275" r:id="rId22"/>
    <p:sldId id="288" r:id="rId23"/>
    <p:sldId id="289"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4" d="100"/>
          <a:sy n="94" d="100"/>
        </p:scale>
        <p:origin x="-384" y="18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C98B5B-3335-469C-A808-38E743719EE0}" type="datetimeFigureOut">
              <a:rPr lang="en-IN" smtClean="0"/>
              <a:t>26-07-2024</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00B410-1CF1-4BCD-9964-826FF5799070}" type="slidenum">
              <a:rPr lang="en-IN" smtClean="0"/>
              <a:t>‹#›</a:t>
            </a:fld>
            <a:endParaRPr lang="en-IN"/>
          </a:p>
        </p:txBody>
      </p:sp>
    </p:spTree>
    <p:extLst>
      <p:ext uri="{BB962C8B-B14F-4D97-AF65-F5344CB8AC3E}">
        <p14:creationId xmlns:p14="http://schemas.microsoft.com/office/powerpoint/2010/main" val="30822865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B00B410-1CF1-4BCD-9964-826FF5799070}" type="slidenum">
              <a:rPr lang="en-IN" smtClean="0"/>
              <a:t>21</a:t>
            </a:fld>
            <a:endParaRPr lang="en-IN"/>
          </a:p>
        </p:txBody>
      </p:sp>
    </p:spTree>
    <p:extLst>
      <p:ext uri="{BB962C8B-B14F-4D97-AF65-F5344CB8AC3E}">
        <p14:creationId xmlns:p14="http://schemas.microsoft.com/office/powerpoint/2010/main" val="16756447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B00B410-1CF1-4BCD-9964-826FF5799070}" type="slidenum">
              <a:rPr lang="en-IN" smtClean="0"/>
              <a:t>22</a:t>
            </a:fld>
            <a:endParaRPr lang="en-IN"/>
          </a:p>
        </p:txBody>
      </p:sp>
    </p:spTree>
    <p:extLst>
      <p:ext uri="{BB962C8B-B14F-4D97-AF65-F5344CB8AC3E}">
        <p14:creationId xmlns:p14="http://schemas.microsoft.com/office/powerpoint/2010/main" val="16756447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B00B410-1CF1-4BCD-9964-826FF5799070}" type="slidenum">
              <a:rPr lang="en-IN" smtClean="0"/>
              <a:t>23</a:t>
            </a:fld>
            <a:endParaRPr lang="en-IN"/>
          </a:p>
        </p:txBody>
      </p:sp>
    </p:spTree>
    <p:extLst>
      <p:ext uri="{BB962C8B-B14F-4D97-AF65-F5344CB8AC3E}">
        <p14:creationId xmlns:p14="http://schemas.microsoft.com/office/powerpoint/2010/main" val="1675644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26-07-2024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288060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26-07-2024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35376064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BFE216D-3FE6-40E9-A495-7AE9BB1F85B4}" type="datetimeFigureOut">
              <a:rPr lang="en-IN" smtClean="0"/>
              <a:t>26-07-2024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2853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BFE216D-3FE6-40E9-A495-7AE9BB1F85B4}" type="datetimeFigureOut">
              <a:rPr lang="en-IN" smtClean="0"/>
              <a:t>26-07-2024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2315703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BFE216D-3FE6-40E9-A495-7AE9BB1F85B4}" type="datetimeFigureOut">
              <a:rPr lang="en-IN" smtClean="0"/>
              <a:t>26-07-2024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7680363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BFE216D-3FE6-40E9-A495-7AE9BB1F85B4}" type="datetimeFigureOut">
              <a:rPr lang="en-IN" smtClean="0"/>
              <a:t>26-07-2024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29136430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1BFE216D-3FE6-40E9-A495-7AE9BB1F85B4}" type="datetimeFigureOut">
              <a:rPr lang="en-IN" smtClean="0"/>
              <a:t>26-07-2024</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8480975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1BFE216D-3FE6-40E9-A495-7AE9BB1F85B4}" type="datetimeFigureOut">
              <a:rPr lang="en-IN" smtClean="0"/>
              <a:t>26-07-2024</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271E188D-606E-4D80-90EA-B74BFB38ECD7}" type="slidenum">
              <a:rPr lang="en-IN" smtClean="0"/>
              <a:t>‹#›</a:t>
            </a:fld>
            <a:endParaRPr lang="en-IN"/>
          </a:p>
        </p:txBody>
      </p:sp>
    </p:spTree>
    <p:extLst>
      <p:ext uri="{BB962C8B-B14F-4D97-AF65-F5344CB8AC3E}">
        <p14:creationId xmlns:p14="http://schemas.microsoft.com/office/powerpoint/2010/main" val="22764355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BFE216D-3FE6-40E9-A495-7AE9BB1F85B4}" type="datetimeFigureOut">
              <a:rPr lang="en-IN" smtClean="0"/>
              <a:t>26-07-2024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5857266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26-07-2024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0359364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26-07-2024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9023564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1BFE216D-3FE6-40E9-A495-7AE9BB1F85B4}" type="datetimeFigureOut">
              <a:rPr lang="en-IN" smtClean="0"/>
              <a:t>26-07-2024</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271E188D-606E-4D80-90EA-B74BFB38ECD7}" type="slidenum">
              <a:rPr lang="en-IN" smtClean="0"/>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274840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xmlns="" id="{9DE4C5DD-F163-466B-62C4-87F28F117A4A}"/>
              </a:ext>
            </a:extLst>
          </p:cNvPr>
          <p:cNvSpPr>
            <a:spLocks noGrp="1"/>
          </p:cNvSpPr>
          <p:nvPr>
            <p:ph type="title" idx="4294967295"/>
          </p:nvPr>
        </p:nvSpPr>
        <p:spPr>
          <a:xfrm>
            <a:off x="1853045" y="2339397"/>
            <a:ext cx="10515600" cy="1325563"/>
          </a:xfrm>
        </p:spPr>
        <p:txBody>
          <a:bodyPr>
            <a:normAutofit/>
          </a:bodyPr>
          <a:lstStyle/>
          <a:p>
            <a:r>
              <a:rPr lang="en-US" sz="3200" b="1" dirty="0"/>
              <a:t>Credit Card Fraud Detection and Prevention By Face </a:t>
            </a:r>
            <a:r>
              <a:rPr lang="en-US" sz="3200" b="1" dirty="0" smtClean="0"/>
              <a:t>Recognition</a:t>
            </a:r>
            <a:endParaRPr lang="en-IN" dirty="0"/>
          </a:p>
        </p:txBody>
      </p:sp>
    </p:spTree>
    <p:extLst>
      <p:ext uri="{BB962C8B-B14F-4D97-AF65-F5344CB8AC3E}">
        <p14:creationId xmlns:p14="http://schemas.microsoft.com/office/powerpoint/2010/main" val="29063136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78F0FB0-E7FE-EB35-6DA4-DB3927189924}"/>
              </a:ext>
            </a:extLst>
          </p:cNvPr>
          <p:cNvSpPr>
            <a:spLocks noGrp="1"/>
          </p:cNvSpPr>
          <p:nvPr>
            <p:ph type="title" idx="4294967295"/>
          </p:nvPr>
        </p:nvSpPr>
        <p:spPr>
          <a:xfrm>
            <a:off x="232063" y="-356899"/>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Abstract</a:t>
            </a:r>
          </a:p>
        </p:txBody>
      </p:sp>
      <p:sp>
        <p:nvSpPr>
          <p:cNvPr id="5" name="TextBox 4">
            <a:extLst>
              <a:ext uri="{FF2B5EF4-FFF2-40B4-BE49-F238E27FC236}">
                <a16:creationId xmlns:a16="http://schemas.microsoft.com/office/drawing/2014/main" xmlns="" id="{DC8B9092-FE66-343F-1AD8-F3D8EA173ADD}"/>
              </a:ext>
            </a:extLst>
          </p:cNvPr>
          <p:cNvSpPr txBox="1"/>
          <p:nvPr/>
        </p:nvSpPr>
        <p:spPr>
          <a:xfrm>
            <a:off x="1020906" y="1229049"/>
            <a:ext cx="8923193" cy="4524315"/>
          </a:xfrm>
          <a:prstGeom prst="rect">
            <a:avLst/>
          </a:prstGeom>
          <a:noFill/>
        </p:spPr>
        <p:txBody>
          <a:bodyPr wrap="square">
            <a:spAutoFit/>
          </a:bodyPr>
          <a:lstStyle/>
          <a:p>
            <a:pPr marL="285750" indent="-285750" algn="just">
              <a:buFont typeface="Arial" pitchFamily="34" charset="0"/>
              <a:buChar char="•"/>
            </a:pPr>
            <a:r>
              <a:rPr lang="en-US" dirty="0"/>
              <a:t>Internet banking is now becoming the most commonly used form of banking transactions. Confidentiality can be compromised in the process of electronic purchases. </a:t>
            </a:r>
            <a:endParaRPr lang="en-US" dirty="0" smtClean="0"/>
          </a:p>
          <a:p>
            <a:pPr marL="285750" indent="-285750" algn="just">
              <a:buFont typeface="Arial" pitchFamily="34" charset="0"/>
              <a:buChar char="•"/>
            </a:pPr>
            <a:endParaRPr lang="en-US" dirty="0"/>
          </a:p>
          <a:p>
            <a:pPr marL="285750" indent="-285750" algn="just">
              <a:buFont typeface="Arial" pitchFamily="34" charset="0"/>
              <a:buChar char="•"/>
            </a:pPr>
            <a:r>
              <a:rPr lang="en-US" dirty="0" smtClean="0"/>
              <a:t>We </a:t>
            </a:r>
            <a:r>
              <a:rPr lang="en-US" dirty="0"/>
              <a:t>therefore introduced a new approach to prevent theft during online transactions in order to protect information through a two-step mechanism of authentication. </a:t>
            </a:r>
            <a:endParaRPr lang="en-US" dirty="0" smtClean="0"/>
          </a:p>
          <a:p>
            <a:pPr marL="285750" indent="-285750" algn="just">
              <a:buFont typeface="Arial" pitchFamily="34" charset="0"/>
              <a:buChar char="•"/>
            </a:pPr>
            <a:endParaRPr lang="en-US" dirty="0"/>
          </a:p>
          <a:p>
            <a:pPr marL="285750" indent="-285750" algn="just">
              <a:buFont typeface="Arial" pitchFamily="34" charset="0"/>
              <a:buChar char="•"/>
            </a:pPr>
            <a:r>
              <a:rPr lang="en-US" dirty="0" smtClean="0"/>
              <a:t>The </a:t>
            </a:r>
            <a:r>
              <a:rPr lang="en-US" dirty="0"/>
              <a:t>primary step of authentication is OTP verification. If the OTP has been checked, the face should be recognized. The details are collected and the authorization for both true and fraudulent transactions is submitted to the bank. </a:t>
            </a:r>
            <a:endParaRPr lang="en-US" dirty="0" smtClean="0"/>
          </a:p>
          <a:p>
            <a:pPr marL="285750" indent="-285750" algn="just">
              <a:buFont typeface="Arial" pitchFamily="34" charset="0"/>
              <a:buChar char="•"/>
            </a:pPr>
            <a:endParaRPr lang="en-US" dirty="0"/>
          </a:p>
          <a:p>
            <a:pPr marL="285750" indent="-285750" algn="just">
              <a:buFont typeface="Arial" pitchFamily="34" charset="0"/>
              <a:buChar char="•"/>
            </a:pPr>
            <a:r>
              <a:rPr lang="en-US" dirty="0" smtClean="0"/>
              <a:t>The </a:t>
            </a:r>
            <a:r>
              <a:rPr lang="en-US" dirty="0"/>
              <a:t>new credit card scanning device has beneficial characteristics such as certain health, user-friendliness, etc. The purpose of the application is to reduce credit card fraud by knowledge of the Face System. Customers get the most accessible and highly efficient electronic banking program.</a:t>
            </a:r>
          </a:p>
          <a:p>
            <a:pPr marL="285750" indent="-285750" algn="just">
              <a:buFont typeface="Arial" pitchFamily="34" charset="0"/>
              <a:buChar char="•"/>
            </a:pPr>
            <a:r>
              <a:rPr lang="en-US" dirty="0"/>
              <a:t/>
            </a:r>
            <a:br>
              <a:rPr lang="en-US" dirty="0"/>
            </a:b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92692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E2AAE46-F88A-B819-FA81-BE7ED7E294EF}"/>
              </a:ext>
            </a:extLst>
          </p:cNvPr>
          <p:cNvSpPr>
            <a:spLocks noGrp="1"/>
          </p:cNvSpPr>
          <p:nvPr>
            <p:ph type="title" idx="4294967295"/>
          </p:nvPr>
        </p:nvSpPr>
        <p:spPr>
          <a:xfrm>
            <a:off x="148937" y="-450416"/>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Objectives</a:t>
            </a:r>
          </a:p>
        </p:txBody>
      </p:sp>
      <p:sp>
        <p:nvSpPr>
          <p:cNvPr id="5" name="TextBox 4">
            <a:extLst>
              <a:ext uri="{FF2B5EF4-FFF2-40B4-BE49-F238E27FC236}">
                <a16:creationId xmlns:a16="http://schemas.microsoft.com/office/drawing/2014/main" xmlns="" id="{85246A34-3C6A-D237-A2C0-5D46AAFB1265}"/>
              </a:ext>
            </a:extLst>
          </p:cNvPr>
          <p:cNvSpPr txBox="1"/>
          <p:nvPr/>
        </p:nvSpPr>
        <p:spPr>
          <a:xfrm>
            <a:off x="997528" y="1202934"/>
            <a:ext cx="8603672" cy="2540888"/>
          </a:xfrm>
          <a:prstGeom prst="rect">
            <a:avLst/>
          </a:prstGeom>
          <a:noFill/>
        </p:spPr>
        <p:txBody>
          <a:bodyPr wrap="square">
            <a:spAutoFit/>
          </a:bodyPr>
          <a:lstStyle/>
          <a:p>
            <a:pPr algn="just">
              <a:lnSpc>
                <a:spcPct val="150000"/>
              </a:lnSpc>
            </a:pPr>
            <a:r>
              <a:rPr lang="en-US" dirty="0"/>
              <a:t>When user successfully logged in into his/her account, then services interface appears which includes Balance enquiry in which user can check the amount in his/her account, Mini Statement is a service which tells the user about his/her recent transactions made to their account, Transfer Funds is a service by which user can make online transactions rapid and secure, Regenerate ATM pin is a service from which user can reset its forgotten pin or the pin he/she wants to change etc.</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82235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3F06834-B503-D591-B9B2-1B842A6DDA33}"/>
              </a:ext>
            </a:extLst>
          </p:cNvPr>
          <p:cNvSpPr>
            <a:spLocks noGrp="1"/>
          </p:cNvSpPr>
          <p:nvPr>
            <p:ph type="title" idx="4294967295"/>
          </p:nvPr>
        </p:nvSpPr>
        <p:spPr>
          <a:xfrm>
            <a:off x="76200" y="-585498"/>
            <a:ext cx="10058400" cy="1449387"/>
          </a:xfrm>
        </p:spPr>
        <p:txBody>
          <a:bodyPr>
            <a:normAutofit/>
          </a:bodyPr>
          <a:lstStyle/>
          <a:p>
            <a:r>
              <a:rPr lang="en-IN" sz="4000" dirty="0" smtClean="0">
                <a:latin typeface="Times New Roman" panose="02020603050405020304" pitchFamily="18" charset="0"/>
                <a:cs typeface="Times New Roman" panose="02020603050405020304" pitchFamily="18" charset="0"/>
              </a:rPr>
              <a:t>Existing System</a:t>
            </a:r>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16F2600A-8ABE-E290-DE00-0C79347FD4E8}"/>
              </a:ext>
            </a:extLst>
          </p:cNvPr>
          <p:cNvSpPr txBox="1"/>
          <p:nvPr/>
        </p:nvSpPr>
        <p:spPr>
          <a:xfrm>
            <a:off x="1044285" y="1087132"/>
            <a:ext cx="9502487" cy="466281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smtClean="0"/>
              <a:t>These systems use predefined rules and thresholds to flag suspicious transactions. Rules can include parameters like transaction amount, frequency, and location.</a:t>
            </a:r>
          </a:p>
          <a:p>
            <a:pPr marL="285750" indent="-285750" algn="just">
              <a:lnSpc>
                <a:spcPct val="150000"/>
              </a:lnSpc>
              <a:buFont typeface="Arial" panose="020B0604020202020204" pitchFamily="34" charset="0"/>
              <a:buChar char="•"/>
            </a:pPr>
            <a:endParaRPr lang="en-US" dirty="0" smtClean="0"/>
          </a:p>
          <a:p>
            <a:pPr marL="285750" indent="-285750" algn="just">
              <a:lnSpc>
                <a:spcPct val="150000"/>
              </a:lnSpc>
              <a:buFont typeface="Arial" panose="020B0604020202020204" pitchFamily="34" charset="0"/>
              <a:buChar char="•"/>
            </a:pPr>
            <a:r>
              <a:rPr lang="en-US" dirty="0" smtClean="0"/>
              <a:t>These systems use algorithms and models that learn from historical data to identify patterns and anomalies indicative of fraud.</a:t>
            </a:r>
          </a:p>
          <a:p>
            <a:pPr marL="285750" indent="-285750" algn="just">
              <a:lnSpc>
                <a:spcPct val="150000"/>
              </a:lnSpc>
              <a:buFont typeface="Arial" panose="020B0604020202020204" pitchFamily="34" charset="0"/>
              <a:buChar char="•"/>
            </a:pPr>
            <a:endParaRPr lang="en-US" dirty="0" smtClean="0"/>
          </a:p>
          <a:p>
            <a:pPr marL="285750" indent="-285750" algn="just">
              <a:lnSpc>
                <a:spcPct val="150000"/>
              </a:lnSpc>
              <a:buFont typeface="Arial" panose="020B0604020202020204" pitchFamily="34" charset="0"/>
              <a:buChar char="•"/>
            </a:pPr>
            <a:r>
              <a:rPr lang="en-US" dirty="0" smtClean="0"/>
              <a:t>This approach analyzes patterns of user behavior, such as spending habits and transaction frequency, to detect deviations that may indicate fraud.</a:t>
            </a:r>
          </a:p>
          <a:p>
            <a:pPr marL="285750" indent="-285750" algn="just">
              <a:lnSpc>
                <a:spcPct val="150000"/>
              </a:lnSpc>
              <a:buFont typeface="Arial" panose="020B0604020202020204" pitchFamily="34" charset="0"/>
              <a:buChar char="•"/>
            </a:pPr>
            <a:endParaRPr lang="en-US" dirty="0" smtClean="0"/>
          </a:p>
          <a:p>
            <a:pPr marL="285750" indent="-285750" algn="just">
              <a:lnSpc>
                <a:spcPct val="150000"/>
              </a:lnSpc>
              <a:buFont typeface="Arial" panose="020B0604020202020204" pitchFamily="34" charset="0"/>
              <a:buChar char="•"/>
            </a:pPr>
            <a:r>
              <a:rPr lang="en-US" dirty="0"/>
              <a:t>Continuous monitoring of transactions in real-time or near-real-time to identify suspicious activities based on various criteria.</a:t>
            </a:r>
            <a:endParaRPr lang="en-US" dirty="0" smtClean="0"/>
          </a:p>
        </p:txBody>
      </p:sp>
    </p:spTree>
    <p:extLst>
      <p:ext uri="{BB962C8B-B14F-4D97-AF65-F5344CB8AC3E}">
        <p14:creationId xmlns:p14="http://schemas.microsoft.com/office/powerpoint/2010/main" val="13854003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AF118D4-A1E6-3ED0-A7AD-2486B5A2EDE1}"/>
              </a:ext>
            </a:extLst>
          </p:cNvPr>
          <p:cNvSpPr>
            <a:spLocks noGrp="1"/>
          </p:cNvSpPr>
          <p:nvPr>
            <p:ph type="title" idx="4294967295"/>
          </p:nvPr>
        </p:nvSpPr>
        <p:spPr>
          <a:xfrm>
            <a:off x="0" y="-512763"/>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Disadvantages</a:t>
            </a:r>
          </a:p>
        </p:txBody>
      </p:sp>
      <p:sp>
        <p:nvSpPr>
          <p:cNvPr id="5" name="TextBox 4">
            <a:extLst>
              <a:ext uri="{FF2B5EF4-FFF2-40B4-BE49-F238E27FC236}">
                <a16:creationId xmlns:a16="http://schemas.microsoft.com/office/drawing/2014/main" xmlns="" id="{4B9B1531-0C82-13A3-2037-30FE16F34746}"/>
              </a:ext>
            </a:extLst>
          </p:cNvPr>
          <p:cNvSpPr txBox="1"/>
          <p:nvPr/>
        </p:nvSpPr>
        <p:spPr>
          <a:xfrm>
            <a:off x="1137805" y="1091775"/>
            <a:ext cx="8837468" cy="586635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b="1" dirty="0"/>
              <a:t>Limited Flexibility</a:t>
            </a:r>
            <a:r>
              <a:rPr lang="en-US" dirty="0"/>
              <a:t>: Rules need constant updating to adapt to new fraud patterns. Outdated rules can lead to missed fraud or false positives.</a:t>
            </a:r>
          </a:p>
          <a:p>
            <a:pPr marL="285750" indent="-285750" algn="just">
              <a:lnSpc>
                <a:spcPct val="150000"/>
              </a:lnSpc>
              <a:buFont typeface="Arial" panose="020B0604020202020204" pitchFamily="34" charset="0"/>
              <a:buChar char="•"/>
            </a:pPr>
            <a:endParaRPr lang="en-US" b="1" dirty="0"/>
          </a:p>
          <a:p>
            <a:pPr marL="285750" indent="-285750" algn="just">
              <a:lnSpc>
                <a:spcPct val="150000"/>
              </a:lnSpc>
              <a:buFont typeface="Arial" panose="020B0604020202020204" pitchFamily="34" charset="0"/>
              <a:buChar char="•"/>
            </a:pPr>
            <a:r>
              <a:rPr lang="en-US" b="1" dirty="0"/>
              <a:t>High False Positives</a:t>
            </a:r>
            <a:r>
              <a:rPr lang="en-US" dirty="0"/>
              <a:t>: Legitimate transactions may be flagged as fraudulent, causing inconvenience for users.</a:t>
            </a:r>
          </a:p>
          <a:p>
            <a:pPr marL="285750" indent="-285750" algn="just">
              <a:lnSpc>
                <a:spcPct val="150000"/>
              </a:lnSpc>
              <a:buFont typeface="Arial" panose="020B0604020202020204" pitchFamily="34" charset="0"/>
              <a:buChar char="•"/>
            </a:pPr>
            <a:endParaRPr lang="en-US" b="1" dirty="0"/>
          </a:p>
          <a:p>
            <a:pPr marL="285750" indent="-285750" algn="just">
              <a:lnSpc>
                <a:spcPct val="150000"/>
              </a:lnSpc>
              <a:buFont typeface="Arial" panose="020B0604020202020204" pitchFamily="34" charset="0"/>
              <a:buChar char="•"/>
            </a:pPr>
            <a:r>
              <a:rPr lang="en-US" b="1" dirty="0"/>
              <a:t>Scalability Issues</a:t>
            </a:r>
            <a:r>
              <a:rPr lang="en-US" dirty="0"/>
              <a:t>: As transaction volumes grow, managing and updating rules can become cumbersome.</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b="1" dirty="0"/>
              <a:t>Data Quality Dependence</a:t>
            </a:r>
            <a:r>
              <a:rPr lang="en-US" dirty="0"/>
              <a:t>: The effectiveness of machine learning models depends heavily on the quality and quantity of training data. Poor data can lead to inaccurate predictions.</a:t>
            </a:r>
          </a:p>
          <a:p>
            <a:pPr marL="285750" indent="-285750" algn="just">
              <a:lnSpc>
                <a:spcPct val="150000"/>
              </a:lnSpc>
              <a:buFont typeface="Arial" panose="020B0604020202020204" pitchFamily="34" charset="0"/>
              <a:buChar char="•"/>
            </a:pPr>
            <a:endParaRPr lang="en-US" b="1" dirty="0"/>
          </a:p>
          <a:p>
            <a:pPr marL="285750" indent="-285750" algn="just">
              <a:lnSpc>
                <a:spcPct val="150000"/>
              </a:lnSpc>
              <a:buFont typeface="Arial" panose="020B0604020202020204" pitchFamily="34" charset="0"/>
              <a:buChar char="•"/>
            </a:pPr>
            <a:r>
              <a:rPr lang="en-US" b="1" dirty="0"/>
              <a:t>Complexity and Maintenance</a:t>
            </a:r>
            <a:r>
              <a:rPr lang="en-US" dirty="0"/>
              <a:t>: Machine learning models require ongoing training, fine-tuning, and monitoring to remain effective, which can be resource-intensive</a:t>
            </a:r>
          </a:p>
        </p:txBody>
      </p:sp>
    </p:spTree>
    <p:extLst>
      <p:ext uri="{BB962C8B-B14F-4D97-AF65-F5344CB8AC3E}">
        <p14:creationId xmlns:p14="http://schemas.microsoft.com/office/powerpoint/2010/main" val="9437040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F28691D-A701-49CF-9C8A-ADD244E53735}"/>
              </a:ext>
            </a:extLst>
          </p:cNvPr>
          <p:cNvSpPr>
            <a:spLocks noGrp="1"/>
          </p:cNvSpPr>
          <p:nvPr>
            <p:ph type="title" idx="4294967295"/>
          </p:nvPr>
        </p:nvSpPr>
        <p:spPr>
          <a:xfrm>
            <a:off x="86590" y="-585498"/>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Proposed System</a:t>
            </a:r>
          </a:p>
        </p:txBody>
      </p:sp>
      <p:sp>
        <p:nvSpPr>
          <p:cNvPr id="5" name="TextBox 4">
            <a:extLst>
              <a:ext uri="{FF2B5EF4-FFF2-40B4-BE49-F238E27FC236}">
                <a16:creationId xmlns:a16="http://schemas.microsoft.com/office/drawing/2014/main" xmlns="" id="{C152151C-C88D-1B8C-A53A-62C64E419915}"/>
              </a:ext>
            </a:extLst>
          </p:cNvPr>
          <p:cNvSpPr txBox="1"/>
          <p:nvPr/>
        </p:nvSpPr>
        <p:spPr>
          <a:xfrm>
            <a:off x="1283277" y="1149339"/>
            <a:ext cx="9730163" cy="295638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This paper proposes to inspect the use of facial recognition for login and for banking purposes. The potency of our system is that it provides strong security, username and password verification, face recognition and pin for a successful transaction</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Multilevel Security of this system will reduce problems of cyber-crime and maintain the safety of the internet banking system. The end result is a strengthened authentication system that will escalate the confidence of customers in the banking sector.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04677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6C3EF4C-104C-0180-0D6D-EA7253508D84}"/>
              </a:ext>
            </a:extLst>
          </p:cNvPr>
          <p:cNvSpPr>
            <a:spLocks noGrp="1"/>
          </p:cNvSpPr>
          <p:nvPr>
            <p:ph type="title" idx="4294967295"/>
          </p:nvPr>
        </p:nvSpPr>
        <p:spPr>
          <a:xfrm>
            <a:off x="0" y="-533544"/>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Advantages</a:t>
            </a:r>
          </a:p>
        </p:txBody>
      </p:sp>
      <p:sp>
        <p:nvSpPr>
          <p:cNvPr id="5" name="TextBox 4">
            <a:extLst>
              <a:ext uri="{FF2B5EF4-FFF2-40B4-BE49-F238E27FC236}">
                <a16:creationId xmlns:a16="http://schemas.microsoft.com/office/drawing/2014/main" xmlns="" id="{71C317FF-B4DF-C6D3-E98D-D6E9BC97A1BF}"/>
              </a:ext>
            </a:extLst>
          </p:cNvPr>
          <p:cNvSpPr txBox="1"/>
          <p:nvPr/>
        </p:nvSpPr>
        <p:spPr>
          <a:xfrm>
            <a:off x="1158585" y="1161096"/>
            <a:ext cx="9946295" cy="3416320"/>
          </a:xfrm>
          <a:prstGeom prst="rect">
            <a:avLst/>
          </a:prstGeom>
          <a:noFill/>
        </p:spPr>
        <p:txBody>
          <a:bodyPr wrap="square">
            <a:spAutoFit/>
          </a:bodyPr>
          <a:lstStyle/>
          <a:p>
            <a:pPr marL="285750" indent="-285750" algn="just">
              <a:buFont typeface="Arial" pitchFamily="34" charset="0"/>
              <a:buChar char="•"/>
            </a:pPr>
            <a:r>
              <a:rPr lang="en-US" b="1" dirty="0"/>
              <a:t>Biometric Authentication</a:t>
            </a:r>
            <a:r>
              <a:rPr lang="en-US" dirty="0"/>
              <a:t>: Face recognition provides a biometric layer of authentication, which is more difficult to forge or steal compared to traditional methods like passwords or </a:t>
            </a:r>
            <a:r>
              <a:rPr lang="en-US" dirty="0" err="1"/>
              <a:t>PINs.</a:t>
            </a:r>
            <a:r>
              <a:rPr lang="en-US" b="1" dirty="0" err="1"/>
              <a:t>Unique</a:t>
            </a:r>
            <a:r>
              <a:rPr lang="en-US" b="1" dirty="0"/>
              <a:t> </a:t>
            </a:r>
            <a:endParaRPr lang="en-US" b="1" dirty="0" smtClean="0"/>
          </a:p>
          <a:p>
            <a:pPr marL="285750" indent="-285750" algn="just">
              <a:buFont typeface="Arial" pitchFamily="34" charset="0"/>
              <a:buChar char="•"/>
            </a:pPr>
            <a:endParaRPr lang="en-US" b="1" dirty="0"/>
          </a:p>
          <a:p>
            <a:pPr marL="285750" indent="-285750" algn="just">
              <a:buFont typeface="Arial" pitchFamily="34" charset="0"/>
              <a:buChar char="•"/>
            </a:pPr>
            <a:r>
              <a:rPr lang="en-US" b="1" dirty="0" smtClean="0"/>
              <a:t>Identifier</a:t>
            </a:r>
            <a:r>
              <a:rPr lang="en-US" dirty="0"/>
              <a:t>: Each person’s facial features are unique, providing a strong, personalized security measure that’s hard to replicate</a:t>
            </a:r>
            <a:r>
              <a:rPr lang="en-US" dirty="0" smtClean="0"/>
              <a:t>.</a:t>
            </a:r>
          </a:p>
          <a:p>
            <a:pPr marL="285750" indent="-285750" algn="just">
              <a:buFont typeface="Arial" pitchFamily="34" charset="0"/>
              <a:buChar char="•"/>
            </a:pPr>
            <a:endParaRPr lang="en-US" dirty="0"/>
          </a:p>
          <a:p>
            <a:pPr marL="285750" indent="-285750" algn="just">
              <a:buFont typeface="Arial" pitchFamily="34" charset="0"/>
              <a:buChar char="•"/>
            </a:pPr>
            <a:r>
              <a:rPr lang="en-US" b="1" dirty="0"/>
              <a:t>Seamless Authentication</a:t>
            </a:r>
            <a:r>
              <a:rPr lang="en-US" dirty="0"/>
              <a:t>: Face recognition allows for quick and frictionless authentication, eliminating the need for passwords or PINs. Users can simply look at the camera to verify their identity</a:t>
            </a:r>
            <a:r>
              <a:rPr lang="en-US" dirty="0" smtClean="0"/>
              <a:t>.</a:t>
            </a:r>
          </a:p>
          <a:p>
            <a:pPr marL="285750" indent="-285750" algn="just">
              <a:buFont typeface="Arial" pitchFamily="34" charset="0"/>
              <a:buChar char="•"/>
            </a:pPr>
            <a:endParaRPr lang="en-US" b="1" dirty="0"/>
          </a:p>
          <a:p>
            <a:pPr marL="285750" indent="-285750" algn="just">
              <a:buFont typeface="Arial" pitchFamily="34" charset="0"/>
              <a:buChar char="•"/>
            </a:pPr>
            <a:r>
              <a:rPr lang="en-US" b="1" dirty="0" smtClean="0"/>
              <a:t>No </a:t>
            </a:r>
            <a:r>
              <a:rPr lang="en-US" b="1" dirty="0"/>
              <a:t>Physical Tokens Required</a:t>
            </a:r>
            <a:r>
              <a:rPr lang="en-US" dirty="0"/>
              <a:t>: Unlike physical cards or devices, face recognition doesn’t require users to carry or remember anything, simplifying the authentication process.</a:t>
            </a:r>
            <a:endParaRPr lang="en-US" dirty="0"/>
          </a:p>
        </p:txBody>
      </p:sp>
    </p:spTree>
    <p:extLst>
      <p:ext uri="{BB962C8B-B14F-4D97-AF65-F5344CB8AC3E}">
        <p14:creationId xmlns:p14="http://schemas.microsoft.com/office/powerpoint/2010/main" val="20144469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7DCFD4B-4454-189E-DAEA-112DBE4B1F32}"/>
              </a:ext>
            </a:extLst>
          </p:cNvPr>
          <p:cNvSpPr>
            <a:spLocks noGrp="1"/>
          </p:cNvSpPr>
          <p:nvPr>
            <p:ph type="title" idx="4294967295"/>
          </p:nvPr>
        </p:nvSpPr>
        <p:spPr>
          <a:xfrm>
            <a:off x="0" y="-595888"/>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Introduction</a:t>
            </a:r>
          </a:p>
        </p:txBody>
      </p:sp>
      <p:sp>
        <p:nvSpPr>
          <p:cNvPr id="5" name="TextBox 4">
            <a:extLst>
              <a:ext uri="{FF2B5EF4-FFF2-40B4-BE49-F238E27FC236}">
                <a16:creationId xmlns:a16="http://schemas.microsoft.com/office/drawing/2014/main" xmlns="" id="{B14DFF76-4097-2351-73D7-E35654650ABD}"/>
              </a:ext>
            </a:extLst>
          </p:cNvPr>
          <p:cNvSpPr txBox="1"/>
          <p:nvPr/>
        </p:nvSpPr>
        <p:spPr>
          <a:xfrm>
            <a:off x="1719694" y="991699"/>
            <a:ext cx="9325841" cy="549381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In the past few years, banking process was done inside the large rooms of building which was brisk task for both the customers and the banking staff but now people are using online banking as opposed of visiting the bank which grant ease for customers to perform transactions.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The </a:t>
            </a:r>
            <a:r>
              <a:rPr lang="en-US" dirty="0"/>
              <a:t>face recognition becomes the more important topic in computer vision [1]. In this paper, we propose to inspect the use of facial recognition for login and for banking purposes. The main motive of the proposed system is to provide secured banking transactions to the end users [2] and is to limit banking frauds and fraudulent activities.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According </a:t>
            </a:r>
            <a:r>
              <a:rPr lang="en-US" dirty="0"/>
              <a:t>to [3], financial institutions must have effective and reliable methods to authenticate their customers. This paper proposes an authentication system that we designed it by combining two parts: - first part is face recognition and the second part is the Banking system</a:t>
            </a:r>
            <a:r>
              <a:rPr lang="en-US" dirty="0" smtClean="0"/>
              <a:t>.</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52650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CA15E5EB-32EA-3D02-FE4A-ED83BE79DC1C}"/>
              </a:ext>
            </a:extLst>
          </p:cNvPr>
          <p:cNvSpPr txBox="1"/>
          <p:nvPr/>
        </p:nvSpPr>
        <p:spPr>
          <a:xfrm>
            <a:off x="522142" y="408030"/>
            <a:ext cx="9245311" cy="258532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 We are using Python language and </a:t>
            </a:r>
            <a:r>
              <a:rPr lang="en-US" dirty="0" err="1"/>
              <a:t>OpenCV</a:t>
            </a:r>
            <a:r>
              <a:rPr lang="en-US" dirty="0"/>
              <a:t> library for designing the face recognition and MySQL for the bank records.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In </a:t>
            </a:r>
            <a:r>
              <a:rPr lang="en-US" dirty="0"/>
              <a:t>this System, when user is trying to open his/her account firstly it will recognize the user's face and trying to match that this user is the correct one or fake by matching with faces data stored in the database. Once the face</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834595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A6136A9-9122-92D7-CB8E-3B1AFDDD3A60}"/>
              </a:ext>
            </a:extLst>
          </p:cNvPr>
          <p:cNvSpPr>
            <a:spLocks noGrp="1"/>
          </p:cNvSpPr>
          <p:nvPr>
            <p:ph type="title" idx="4294967295"/>
          </p:nvPr>
        </p:nvSpPr>
        <p:spPr>
          <a:xfrm>
            <a:off x="169718" y="-440025"/>
            <a:ext cx="10058400" cy="1449387"/>
          </a:xfrm>
        </p:spPr>
        <p:txBody>
          <a:bodyPr>
            <a:normAutofit/>
          </a:bodyPr>
          <a:lstStyle/>
          <a:p>
            <a:r>
              <a:rPr lang="en-IN" sz="4600" dirty="0">
                <a:latin typeface="Times New Roman" panose="02020603050405020304" pitchFamily="18" charset="0"/>
                <a:cs typeface="Times New Roman" panose="02020603050405020304" pitchFamily="18" charset="0"/>
              </a:rPr>
              <a:t>Modules</a:t>
            </a:r>
          </a:p>
        </p:txBody>
      </p:sp>
      <p:sp>
        <p:nvSpPr>
          <p:cNvPr id="5" name="TextBox 4">
            <a:extLst>
              <a:ext uri="{FF2B5EF4-FFF2-40B4-BE49-F238E27FC236}">
                <a16:creationId xmlns:a16="http://schemas.microsoft.com/office/drawing/2014/main" xmlns="" id="{C3A8794D-323D-6426-0153-791E06A5F022}"/>
              </a:ext>
            </a:extLst>
          </p:cNvPr>
          <p:cNvSpPr txBox="1"/>
          <p:nvPr/>
        </p:nvSpPr>
        <p:spPr>
          <a:xfrm>
            <a:off x="1226127" y="1298864"/>
            <a:ext cx="6167004" cy="3108543"/>
          </a:xfrm>
          <a:prstGeom prst="rect">
            <a:avLst/>
          </a:prstGeom>
          <a:noFill/>
        </p:spPr>
        <p:txBody>
          <a:bodyPr wrap="square">
            <a:spAutoFit/>
          </a:bodyPr>
          <a:lstStyle/>
          <a:p>
            <a:pPr marL="457200" indent="-457200">
              <a:buFont typeface="Arial" pitchFamily="34" charset="0"/>
              <a:buChar char="•"/>
            </a:pPr>
            <a:r>
              <a:rPr lang="en-IN" sz="2800" dirty="0"/>
              <a:t>Image </a:t>
            </a:r>
            <a:r>
              <a:rPr lang="en-IN" sz="2800" dirty="0" smtClean="0"/>
              <a:t>Acquisition</a:t>
            </a:r>
          </a:p>
          <a:p>
            <a:pPr marL="457200" indent="-457200">
              <a:buFont typeface="Arial" pitchFamily="34" charset="0"/>
              <a:buChar char="•"/>
            </a:pPr>
            <a:endParaRPr lang="en-IN" sz="2800" dirty="0"/>
          </a:p>
          <a:p>
            <a:pPr marL="457200" indent="-457200">
              <a:buFont typeface="Arial" pitchFamily="34" charset="0"/>
              <a:buChar char="•"/>
            </a:pPr>
            <a:r>
              <a:rPr lang="en-IN" sz="2800" dirty="0"/>
              <a:t>Training the </a:t>
            </a:r>
            <a:r>
              <a:rPr lang="en-IN" sz="2800" dirty="0" smtClean="0"/>
              <a:t>Model</a:t>
            </a:r>
          </a:p>
          <a:p>
            <a:pPr marL="457200" indent="-457200">
              <a:buFont typeface="Arial" pitchFamily="34" charset="0"/>
              <a:buChar char="•"/>
            </a:pPr>
            <a:endParaRPr lang="en-IN" sz="2800" dirty="0"/>
          </a:p>
          <a:p>
            <a:pPr marL="457200" indent="-457200">
              <a:buFont typeface="Arial" pitchFamily="34" charset="0"/>
              <a:buChar char="•"/>
            </a:pPr>
            <a:r>
              <a:rPr lang="en-IN" sz="2800" dirty="0" smtClean="0"/>
              <a:t>Recognition</a:t>
            </a:r>
          </a:p>
          <a:p>
            <a:pPr marL="457200" indent="-457200">
              <a:buFont typeface="Arial" pitchFamily="34" charset="0"/>
              <a:buChar char="•"/>
            </a:pPr>
            <a:endParaRPr lang="en-IN" sz="2800" dirty="0"/>
          </a:p>
          <a:p>
            <a:pPr marL="457200" indent="-457200">
              <a:buFont typeface="Arial" pitchFamily="34" charset="0"/>
              <a:buChar char="•"/>
            </a:pPr>
            <a:r>
              <a:rPr lang="en-IN" sz="2800" dirty="0" smtClean="0"/>
              <a:t>Bank </a:t>
            </a:r>
            <a:r>
              <a:rPr lang="en-IN" sz="2800" dirty="0"/>
              <a:t>Database</a:t>
            </a:r>
            <a:endParaRPr lang="en-IN" sz="2800" dirty="0" smtClean="0"/>
          </a:p>
        </p:txBody>
      </p:sp>
    </p:spTree>
    <p:extLst>
      <p:ext uri="{BB962C8B-B14F-4D97-AF65-F5344CB8AC3E}">
        <p14:creationId xmlns:p14="http://schemas.microsoft.com/office/powerpoint/2010/main" val="13673256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DA6846BC-3EE6-3E0C-2FD2-F821435D1A5A}"/>
              </a:ext>
            </a:extLst>
          </p:cNvPr>
          <p:cNvSpPr txBox="1"/>
          <p:nvPr/>
        </p:nvSpPr>
        <p:spPr>
          <a:xfrm>
            <a:off x="407843" y="384026"/>
            <a:ext cx="6094268" cy="669542"/>
          </a:xfrm>
          <a:prstGeom prst="rect">
            <a:avLst/>
          </a:prstGeom>
          <a:noFill/>
        </p:spPr>
        <p:txBody>
          <a:bodyPr wrap="square">
            <a:spAutoFit/>
          </a:bodyPr>
          <a:lstStyle/>
          <a:p>
            <a:pPr algn="just">
              <a:lnSpc>
                <a:spcPct val="150000"/>
              </a:lnSpc>
            </a:pPr>
            <a:r>
              <a:rPr lang="en-IN" sz="2800" dirty="0"/>
              <a:t>Image Acquisition</a:t>
            </a:r>
            <a:endParaRPr lang="en-IN" sz="2800"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xmlns="" id="{0E4B33F8-387A-CCD3-8004-33050FBE9BBE}"/>
              </a:ext>
            </a:extLst>
          </p:cNvPr>
          <p:cNvSpPr txBox="1"/>
          <p:nvPr/>
        </p:nvSpPr>
        <p:spPr>
          <a:xfrm>
            <a:off x="1592406" y="1484853"/>
            <a:ext cx="9898553" cy="2031325"/>
          </a:xfrm>
          <a:prstGeom prst="rect">
            <a:avLst/>
          </a:prstGeom>
          <a:noFill/>
        </p:spPr>
        <p:txBody>
          <a:bodyPr wrap="square">
            <a:spAutoFit/>
          </a:bodyPr>
          <a:lstStyle/>
          <a:p>
            <a:pPr marL="285750" indent="-285750" algn="just">
              <a:buFont typeface="Arial" pitchFamily="34" charset="0"/>
              <a:buChar char="•"/>
            </a:pPr>
            <a:r>
              <a:rPr lang="en-US" dirty="0"/>
              <a:t>Before any recognition can even be attempted, the system must acquire an image of the subject with sufficient quality [4] to detect and recognize the face. </a:t>
            </a:r>
            <a:endParaRPr lang="en-US" dirty="0" smtClean="0"/>
          </a:p>
          <a:p>
            <a:pPr marL="285750" indent="-285750" algn="just">
              <a:buFont typeface="Arial" pitchFamily="34" charset="0"/>
              <a:buChar char="•"/>
            </a:pPr>
            <a:endParaRPr lang="en-US" dirty="0"/>
          </a:p>
          <a:p>
            <a:pPr marL="285750" indent="-285750" algn="just">
              <a:buFont typeface="Arial" pitchFamily="34" charset="0"/>
              <a:buChar char="•"/>
            </a:pPr>
            <a:r>
              <a:rPr lang="en-US" dirty="0" smtClean="0"/>
              <a:t>First</a:t>
            </a:r>
            <a:r>
              <a:rPr lang="en-US" dirty="0"/>
              <a:t>, we acquire 100 images from webcam of 136×136 pixels per user and then we convert these images into </a:t>
            </a:r>
            <a:r>
              <a:rPr lang="en-US" dirty="0" err="1"/>
              <a:t>grayscale</a:t>
            </a:r>
            <a:r>
              <a:rPr lang="en-US" dirty="0"/>
              <a:t> as it is separating the luminance plane from the chrominance planes. </a:t>
            </a:r>
            <a:endParaRPr lang="en-US" dirty="0" smtClean="0"/>
          </a:p>
          <a:p>
            <a:pPr marL="285750" indent="-285750" algn="just">
              <a:buFont typeface="Arial" pitchFamily="34" charset="0"/>
              <a:buChar char="•"/>
            </a:pPr>
            <a:endParaRPr lang="en-US" dirty="0"/>
          </a:p>
          <a:p>
            <a:pPr marL="285750" indent="-285750" algn="just">
              <a:buFont typeface="Arial" pitchFamily="34" charset="0"/>
              <a:buChar char="•"/>
            </a:pPr>
            <a:r>
              <a:rPr lang="en-US" dirty="0" smtClean="0"/>
              <a:t>Luminance </a:t>
            </a:r>
            <a:r>
              <a:rPr lang="en-US" dirty="0"/>
              <a:t>is also more important for distinguishing visual features in an image. </a:t>
            </a:r>
            <a:endParaRPr lang="en-US" dirty="0"/>
          </a:p>
        </p:txBody>
      </p:sp>
    </p:spTree>
    <p:extLst>
      <p:ext uri="{BB962C8B-B14F-4D97-AF65-F5344CB8AC3E}">
        <p14:creationId xmlns:p14="http://schemas.microsoft.com/office/powerpoint/2010/main" val="5071294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7B02D722-A8AA-DB7D-5962-A277CF9CB059}"/>
              </a:ext>
            </a:extLst>
          </p:cNvPr>
          <p:cNvSpPr txBox="1"/>
          <p:nvPr/>
        </p:nvSpPr>
        <p:spPr>
          <a:xfrm>
            <a:off x="270164" y="435982"/>
            <a:ext cx="6148820" cy="669542"/>
          </a:xfrm>
          <a:prstGeom prst="rect">
            <a:avLst/>
          </a:prstGeom>
          <a:noFill/>
        </p:spPr>
        <p:txBody>
          <a:bodyPr wrap="square">
            <a:spAutoFit/>
          </a:bodyPr>
          <a:lstStyle/>
          <a:p>
            <a:pPr algn="just">
              <a:lnSpc>
                <a:spcPct val="150000"/>
              </a:lnSpc>
            </a:pPr>
            <a:r>
              <a:rPr lang="en-IN" sz="2800" dirty="0"/>
              <a:t>Training the Model</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7AA1B965-966A-38A6-7373-8658C716843F}"/>
              </a:ext>
            </a:extLst>
          </p:cNvPr>
          <p:cNvSpPr txBox="1"/>
          <p:nvPr/>
        </p:nvSpPr>
        <p:spPr>
          <a:xfrm>
            <a:off x="1322244" y="1674673"/>
            <a:ext cx="10331276" cy="129439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After image acquisition, we convert them into matrix and assigned the specific matrix with a label and after that we will create a LBPH face recognizer model and will train it with image matrix with their correlated labels and will save along with the process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66489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2799E4DE-B270-DC85-B607-0B80F7394E78}"/>
              </a:ext>
            </a:extLst>
          </p:cNvPr>
          <p:cNvSpPr txBox="1"/>
          <p:nvPr/>
        </p:nvSpPr>
        <p:spPr>
          <a:xfrm>
            <a:off x="428625" y="477544"/>
            <a:ext cx="6094268" cy="669542"/>
          </a:xfrm>
          <a:prstGeom prst="rect">
            <a:avLst/>
          </a:prstGeom>
          <a:noFill/>
        </p:spPr>
        <p:txBody>
          <a:bodyPr wrap="square">
            <a:spAutoFit/>
          </a:bodyPr>
          <a:lstStyle/>
          <a:p>
            <a:pPr algn="just">
              <a:lnSpc>
                <a:spcPct val="150000"/>
              </a:lnSpc>
            </a:pPr>
            <a:r>
              <a:rPr lang="en-IN" sz="2800" dirty="0"/>
              <a:t>Recognition</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78C5E181-8D36-1CE9-17D2-2ED0878AD708}"/>
              </a:ext>
            </a:extLst>
          </p:cNvPr>
          <p:cNvSpPr txBox="1"/>
          <p:nvPr/>
        </p:nvSpPr>
        <p:spPr>
          <a:xfrm>
            <a:off x="1789834" y="1536808"/>
            <a:ext cx="10036406" cy="341632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After getting the XML record of the training data set utilizing python. We have used </a:t>
            </a:r>
            <a:r>
              <a:rPr lang="en-US" dirty="0" err="1"/>
              <a:t>OpenCV</a:t>
            </a:r>
            <a:r>
              <a:rPr lang="en-US" dirty="0"/>
              <a:t> which presents a </a:t>
            </a:r>
            <a:r>
              <a:rPr lang="en-US" dirty="0" err="1"/>
              <a:t>Haar</a:t>
            </a:r>
            <a:r>
              <a:rPr lang="en-US" dirty="0"/>
              <a:t> cascade classifier </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The </a:t>
            </a:r>
            <a:r>
              <a:rPr lang="en-US" dirty="0" err="1"/>
              <a:t>Haar</a:t>
            </a:r>
            <a:r>
              <a:rPr lang="en-US" dirty="0"/>
              <a:t> cascade classifier and training recognizer will be used for face recognition. The pre-trained model will be provided by the real time frame of the user and the model will predict the label and the confidence score.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If </a:t>
            </a:r>
            <a:r>
              <a:rPr lang="en-US" dirty="0"/>
              <a:t>the confidence scores are appropriate the user will be authenticated else marked as unknown</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27479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2799E4DE-B270-DC85-B607-0B80F7394E78}"/>
              </a:ext>
            </a:extLst>
          </p:cNvPr>
          <p:cNvSpPr txBox="1"/>
          <p:nvPr/>
        </p:nvSpPr>
        <p:spPr>
          <a:xfrm>
            <a:off x="428625" y="477544"/>
            <a:ext cx="6094268" cy="669542"/>
          </a:xfrm>
          <a:prstGeom prst="rect">
            <a:avLst/>
          </a:prstGeom>
          <a:noFill/>
        </p:spPr>
        <p:txBody>
          <a:bodyPr wrap="square">
            <a:spAutoFit/>
          </a:bodyPr>
          <a:lstStyle/>
          <a:p>
            <a:pPr algn="just">
              <a:lnSpc>
                <a:spcPct val="150000"/>
              </a:lnSpc>
            </a:pPr>
            <a:r>
              <a:rPr lang="en-IN" sz="2800" dirty="0"/>
              <a:t>Bank Database </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78C5E181-8D36-1CE9-17D2-2ED0878AD708}"/>
              </a:ext>
            </a:extLst>
          </p:cNvPr>
          <p:cNvSpPr txBox="1"/>
          <p:nvPr/>
        </p:nvSpPr>
        <p:spPr>
          <a:xfrm>
            <a:off x="1789834" y="1536808"/>
            <a:ext cx="10036406" cy="212539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We have divided bank database into two tables: first one will hold the account details of the users like account number, username, pin, banking password etc.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And </a:t>
            </a:r>
            <a:r>
              <a:rPr lang="en-US" dirty="0"/>
              <a:t>the next part will hold the details of transaction that will take place with proper information so the user will be provided with bank statement. We used MySQL for creating bank database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33656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DD8E9949-0CEA-1A1D-57DE-785AB128834E}"/>
              </a:ext>
            </a:extLst>
          </p:cNvPr>
          <p:cNvSpPr txBox="1"/>
          <p:nvPr/>
        </p:nvSpPr>
        <p:spPr>
          <a:xfrm>
            <a:off x="231197" y="210189"/>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Software Details</a:t>
            </a:r>
          </a:p>
        </p:txBody>
      </p:sp>
      <p:sp>
        <p:nvSpPr>
          <p:cNvPr id="5" name="TextBox 4">
            <a:extLst>
              <a:ext uri="{FF2B5EF4-FFF2-40B4-BE49-F238E27FC236}">
                <a16:creationId xmlns:a16="http://schemas.microsoft.com/office/drawing/2014/main" xmlns="" id="{CC33475B-5F21-913F-6EE8-2AAEFD48F8DD}"/>
              </a:ext>
            </a:extLst>
          </p:cNvPr>
          <p:cNvSpPr txBox="1"/>
          <p:nvPr/>
        </p:nvSpPr>
        <p:spPr>
          <a:xfrm>
            <a:off x="2026227" y="1257299"/>
            <a:ext cx="9901613" cy="341632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89157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14AF490F-216F-80CE-075B-2D7E9B2CF10B}"/>
              </a:ext>
            </a:extLst>
          </p:cNvPr>
          <p:cNvSpPr txBox="1"/>
          <p:nvPr/>
        </p:nvSpPr>
        <p:spPr>
          <a:xfrm>
            <a:off x="335107" y="262143"/>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Front End</a:t>
            </a:r>
          </a:p>
        </p:txBody>
      </p:sp>
      <p:sp>
        <p:nvSpPr>
          <p:cNvPr id="5" name="TextBox 4">
            <a:extLst>
              <a:ext uri="{FF2B5EF4-FFF2-40B4-BE49-F238E27FC236}">
                <a16:creationId xmlns:a16="http://schemas.microsoft.com/office/drawing/2014/main" xmlns="" id="{BC9552C6-554E-15A5-C079-EDFA65CB502A}"/>
              </a:ext>
            </a:extLst>
          </p:cNvPr>
          <p:cNvSpPr txBox="1"/>
          <p:nvPr/>
        </p:nvSpPr>
        <p:spPr>
          <a:xfrm>
            <a:off x="1841789" y="970029"/>
            <a:ext cx="10086051" cy="383181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99162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7D28D56C-6F89-C1A1-9D88-1229F6DC229F}"/>
              </a:ext>
            </a:extLst>
          </p:cNvPr>
          <p:cNvSpPr txBox="1"/>
          <p:nvPr/>
        </p:nvSpPr>
        <p:spPr>
          <a:xfrm>
            <a:off x="251980" y="272534"/>
            <a:ext cx="6094268" cy="707886"/>
          </a:xfrm>
          <a:prstGeom prst="rect">
            <a:avLst/>
          </a:prstGeom>
          <a:noFill/>
        </p:spPr>
        <p:txBody>
          <a:bodyPr wrap="square">
            <a:spAutoFit/>
          </a:bodyPr>
          <a:lstStyle/>
          <a:p>
            <a:r>
              <a:rPr lang="en-IN" sz="4000">
                <a:latin typeface="Times New Roman" panose="02020603050405020304" pitchFamily="18" charset="0"/>
                <a:cs typeface="Times New Roman" panose="02020603050405020304" pitchFamily="18" charset="0"/>
              </a:rPr>
              <a:t>Database</a:t>
            </a:r>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867DDF30-986F-3ADC-0F53-7616D93FB0A3}"/>
              </a:ext>
            </a:extLst>
          </p:cNvPr>
          <p:cNvSpPr txBox="1"/>
          <p:nvPr/>
        </p:nvSpPr>
        <p:spPr>
          <a:xfrm>
            <a:off x="1704109" y="1143000"/>
            <a:ext cx="9146771" cy="424731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marL="285750" indent="-285750"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endParaRPr lang="en-US"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22432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54B9495-80B9-D8D9-E2FF-15C2E18769D8}"/>
              </a:ext>
            </a:extLst>
          </p:cNvPr>
          <p:cNvSpPr txBox="1"/>
          <p:nvPr/>
        </p:nvSpPr>
        <p:spPr>
          <a:xfrm>
            <a:off x="387061" y="397224"/>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Cloud Web Server</a:t>
            </a:r>
          </a:p>
        </p:txBody>
      </p:sp>
      <p:sp>
        <p:nvSpPr>
          <p:cNvPr id="5" name="TextBox 4">
            <a:extLst>
              <a:ext uri="{FF2B5EF4-FFF2-40B4-BE49-F238E27FC236}">
                <a16:creationId xmlns:a16="http://schemas.microsoft.com/office/drawing/2014/main" xmlns="" id="{C54AA41C-BE5A-B30B-F611-ED94C3C05669}"/>
              </a:ext>
            </a:extLst>
          </p:cNvPr>
          <p:cNvSpPr txBox="1"/>
          <p:nvPr/>
        </p:nvSpPr>
        <p:spPr>
          <a:xfrm>
            <a:off x="2153515" y="1260361"/>
            <a:ext cx="8580293"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11239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2AE6D28-66D8-A4AC-4D1D-1C035E82F5DB}"/>
              </a:ext>
            </a:extLst>
          </p:cNvPr>
          <p:cNvSpPr txBox="1"/>
          <p:nvPr/>
        </p:nvSpPr>
        <p:spPr>
          <a:xfrm>
            <a:off x="480579" y="511525"/>
            <a:ext cx="609426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SOFTWARE REQUIREMENTS:</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FEA3694E-723B-7F85-0E41-08E311A6A748}"/>
              </a:ext>
            </a:extLst>
          </p:cNvPr>
          <p:cNvSpPr txBox="1"/>
          <p:nvPr/>
        </p:nvSpPr>
        <p:spPr>
          <a:xfrm>
            <a:off x="1914525" y="1682959"/>
            <a:ext cx="6094268" cy="1047210"/>
          </a:xfrm>
          <a:prstGeom prst="rect">
            <a:avLst/>
          </a:prstGeom>
          <a:noFill/>
        </p:spPr>
        <p:txBody>
          <a:bodyPr wrap="square">
            <a:spAutoFit/>
          </a:bodyPr>
          <a:lstStyle/>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Operating System	: Windows 10</a:t>
            </a:r>
          </a:p>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Language	               :PYTHON Google </a:t>
            </a:r>
            <a:r>
              <a:rPr lang="en-US" sz="2200" dirty="0" err="1">
                <a:latin typeface="Times New Roman" pitchFamily="18" charset="0"/>
                <a:cs typeface="Times New Roman" pitchFamily="18" charset="0"/>
              </a:rPr>
              <a:t>Colab</a:t>
            </a:r>
            <a:endParaRPr lang="en-US" sz="2200" dirty="0">
              <a:latin typeface="Times New Roman" pitchFamily="18" charset="0"/>
              <a:cs typeface="Times New Roman" pitchFamily="18" charset="0"/>
            </a:endParaRPr>
          </a:p>
        </p:txBody>
      </p:sp>
    </p:spTree>
    <p:extLst>
      <p:ext uri="{BB962C8B-B14F-4D97-AF65-F5344CB8AC3E}">
        <p14:creationId xmlns:p14="http://schemas.microsoft.com/office/powerpoint/2010/main" val="20286855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B83B8AF3-69D0-E753-9804-014FB9CA07E4}"/>
              </a:ext>
            </a:extLst>
          </p:cNvPr>
          <p:cNvSpPr txBox="1"/>
          <p:nvPr/>
        </p:nvSpPr>
        <p:spPr>
          <a:xfrm>
            <a:off x="605270" y="490743"/>
            <a:ext cx="6094268" cy="430887"/>
          </a:xfrm>
          <a:prstGeom prst="rect">
            <a:avLst/>
          </a:prstGeom>
          <a:noFill/>
        </p:spPr>
        <p:txBody>
          <a:bodyPr wrap="square">
            <a:spAutoFit/>
          </a:bodyPr>
          <a:lstStyle/>
          <a:p>
            <a:r>
              <a:rPr lang="en-US" sz="2200" b="1" dirty="0">
                <a:latin typeface="Times New Roman" panose="02020603050405020304" pitchFamily="18" charset="0"/>
                <a:cs typeface="Times New Roman" panose="02020603050405020304" pitchFamily="18" charset="0"/>
              </a:rPr>
              <a:t>HARDWARE REQUIREMENTS:</a:t>
            </a:r>
            <a:endParaRPr lang="en-IN" sz="22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3FAE2578-C91E-5A52-67DC-53F2C9CD47FE}"/>
              </a:ext>
            </a:extLst>
          </p:cNvPr>
          <p:cNvSpPr txBox="1"/>
          <p:nvPr/>
        </p:nvSpPr>
        <p:spPr>
          <a:xfrm>
            <a:off x="1821007" y="1454498"/>
            <a:ext cx="6094268" cy="206287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Keyboard</a:t>
            </a:r>
          </a:p>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Mouse </a:t>
            </a:r>
          </a:p>
          <a:p>
            <a:pPr marL="285750" indent="-285750" algn="just">
              <a:lnSpc>
                <a:spcPct val="150000"/>
              </a:lnSpc>
              <a:buFont typeface="Arial" panose="020B0604020202020204" pitchFamily="34" charset="0"/>
              <a:buChar char="•"/>
            </a:pPr>
            <a:r>
              <a:rPr lang="en-US" sz="2200" dirty="0" err="1">
                <a:latin typeface="Times New Roman" pitchFamily="18" charset="0"/>
                <a:cs typeface="Times New Roman" pitchFamily="18" charset="0"/>
              </a:rPr>
              <a:t>Harddisk</a:t>
            </a:r>
            <a:r>
              <a:rPr lang="en-US" sz="2200" dirty="0">
                <a:latin typeface="Times New Roman" pitchFamily="18" charset="0"/>
                <a:cs typeface="Times New Roman" pitchFamily="18" charset="0"/>
              </a:rPr>
              <a:t>	</a:t>
            </a:r>
          </a:p>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Ram	</a:t>
            </a:r>
          </a:p>
        </p:txBody>
      </p:sp>
    </p:spTree>
    <p:extLst>
      <p:ext uri="{BB962C8B-B14F-4D97-AF65-F5344CB8AC3E}">
        <p14:creationId xmlns:p14="http://schemas.microsoft.com/office/powerpoint/2010/main" val="24230902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A362CBB8-E7ED-BAFB-ABBB-E359A8AF40B7}"/>
              </a:ext>
            </a:extLst>
          </p:cNvPr>
          <p:cNvSpPr txBox="1"/>
          <p:nvPr/>
        </p:nvSpPr>
        <p:spPr>
          <a:xfrm>
            <a:off x="283152" y="145473"/>
            <a:ext cx="6094268" cy="523220"/>
          </a:xfrm>
          <a:prstGeom prst="rect">
            <a:avLst/>
          </a:prstGeom>
          <a:noFill/>
        </p:spPr>
        <p:txBody>
          <a:bodyPr wrap="square">
            <a:spAutoFit/>
          </a:bodyPr>
          <a:lstStyle/>
          <a:p>
            <a:r>
              <a:rPr lang="en-IN" sz="2800" dirty="0">
                <a:latin typeface="Times New Roman" panose="02020603050405020304" pitchFamily="18" charset="0"/>
                <a:cs typeface="Times New Roman" panose="02020603050405020304" pitchFamily="18" charset="0"/>
              </a:rPr>
              <a:t>Conclusion</a:t>
            </a:r>
            <a:r>
              <a:rPr lang="en-IN" dirty="0"/>
              <a:t> </a:t>
            </a:r>
          </a:p>
        </p:txBody>
      </p:sp>
      <p:sp>
        <p:nvSpPr>
          <p:cNvPr id="5" name="TextBox 4">
            <a:extLst>
              <a:ext uri="{FF2B5EF4-FFF2-40B4-BE49-F238E27FC236}">
                <a16:creationId xmlns:a16="http://schemas.microsoft.com/office/drawing/2014/main" xmlns="" id="{6127AF9B-8EB8-53A3-CA8A-F3AD9D0FF670}"/>
              </a:ext>
            </a:extLst>
          </p:cNvPr>
          <p:cNvSpPr txBox="1"/>
          <p:nvPr/>
        </p:nvSpPr>
        <p:spPr>
          <a:xfrm>
            <a:off x="1457325" y="668693"/>
            <a:ext cx="8050357" cy="378885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Nowadays demand of online banking is spiking constantly with which cyber-crime, online scams, banking frauds are also increasing. Our proposed system uses face recognition features to make net banking systems more secure for authentication as the facial id cannot be hacked or stolen.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This </a:t>
            </a:r>
            <a:r>
              <a:rPr lang="en-US" dirty="0"/>
              <a:t>system is a well-built method of authentication and verification as it is uniquely bound to individuals, it will build customer pleasure and lonesome the utilization of money. Multilevel Security of this system will reduce problems of the cyber-crime and maintain the safety of internet banking system</a:t>
            </a:r>
            <a:endParaRPr lang="en-US" dirty="0" smtClean="0"/>
          </a:p>
        </p:txBody>
      </p:sp>
    </p:spTree>
    <p:extLst>
      <p:ext uri="{BB962C8B-B14F-4D97-AF65-F5344CB8AC3E}">
        <p14:creationId xmlns:p14="http://schemas.microsoft.com/office/powerpoint/2010/main" val="32665067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A362CBB8-E7ED-BAFB-ABBB-E359A8AF40B7}"/>
              </a:ext>
            </a:extLst>
          </p:cNvPr>
          <p:cNvSpPr txBox="1"/>
          <p:nvPr/>
        </p:nvSpPr>
        <p:spPr>
          <a:xfrm>
            <a:off x="283152" y="145473"/>
            <a:ext cx="6094268" cy="369332"/>
          </a:xfrm>
          <a:prstGeom prst="rect">
            <a:avLst/>
          </a:prstGeom>
          <a:noFill/>
        </p:spPr>
        <p:txBody>
          <a:bodyPr wrap="square">
            <a:spAutoFit/>
          </a:bodyPr>
          <a:lstStyle/>
          <a:p>
            <a:r>
              <a:rPr lang="en-IN" dirty="0"/>
              <a:t>References</a:t>
            </a:r>
            <a:r>
              <a:rPr lang="en-IN" dirty="0" smtClean="0"/>
              <a:t> </a:t>
            </a:r>
            <a:endParaRPr lang="en-IN" dirty="0"/>
          </a:p>
        </p:txBody>
      </p:sp>
      <p:sp>
        <p:nvSpPr>
          <p:cNvPr id="5" name="TextBox 4">
            <a:extLst>
              <a:ext uri="{FF2B5EF4-FFF2-40B4-BE49-F238E27FC236}">
                <a16:creationId xmlns:a16="http://schemas.microsoft.com/office/drawing/2014/main" xmlns="" id="{6127AF9B-8EB8-53A3-CA8A-F3AD9D0FF670}"/>
              </a:ext>
            </a:extLst>
          </p:cNvPr>
          <p:cNvSpPr txBox="1"/>
          <p:nvPr/>
        </p:nvSpPr>
        <p:spPr>
          <a:xfrm>
            <a:off x="1457325" y="668693"/>
            <a:ext cx="10582275" cy="5493812"/>
          </a:xfrm>
          <a:prstGeom prst="rect">
            <a:avLst/>
          </a:prstGeom>
          <a:noFill/>
        </p:spPr>
        <p:txBody>
          <a:bodyPr wrap="square">
            <a:spAutoFit/>
          </a:bodyPr>
          <a:lstStyle/>
          <a:p>
            <a:pPr marL="342900" indent="-342900" algn="just">
              <a:lnSpc>
                <a:spcPct val="150000"/>
              </a:lnSpc>
              <a:buAutoNum type="arabicPeriod"/>
            </a:pPr>
            <a:r>
              <a:rPr lang="en-IN" dirty="0" err="1" smtClean="0"/>
              <a:t>Aftab</a:t>
            </a:r>
            <a:r>
              <a:rPr lang="en-IN" dirty="0" smtClean="0"/>
              <a:t> </a:t>
            </a:r>
            <a:r>
              <a:rPr lang="en-IN" dirty="0"/>
              <a:t>Ahmed, </a:t>
            </a:r>
            <a:r>
              <a:rPr lang="en-IN" dirty="0" err="1"/>
              <a:t>Jiandong</a:t>
            </a:r>
            <a:r>
              <a:rPr lang="en-IN" dirty="0"/>
              <a:t> </a:t>
            </a:r>
            <a:r>
              <a:rPr lang="en-IN" dirty="0" err="1"/>
              <a:t>Guo</a:t>
            </a:r>
            <a:r>
              <a:rPr lang="en-IN" dirty="0"/>
              <a:t>, </a:t>
            </a:r>
            <a:r>
              <a:rPr lang="en-IN" dirty="0" err="1"/>
              <a:t>Fayaz</a:t>
            </a:r>
            <a:r>
              <a:rPr lang="en-IN" dirty="0"/>
              <a:t> Ali, </a:t>
            </a:r>
            <a:r>
              <a:rPr lang="en-IN" dirty="0" err="1"/>
              <a:t>Farha</a:t>
            </a:r>
            <a:r>
              <a:rPr lang="en-IN" dirty="0"/>
              <a:t> </a:t>
            </a:r>
            <a:r>
              <a:rPr lang="en-IN" dirty="0" err="1"/>
              <a:t>Deeba</a:t>
            </a:r>
            <a:r>
              <a:rPr lang="en-IN" dirty="0"/>
              <a:t>, </a:t>
            </a:r>
            <a:r>
              <a:rPr lang="en-IN" dirty="0" err="1"/>
              <a:t>Awais</a:t>
            </a:r>
            <a:r>
              <a:rPr lang="en-IN" dirty="0"/>
              <a:t> Ahmed, “LBPH Based Improved Face Recognition At Low Resolution”, 2018 International Conference on Artificial Intelligence and Big Data (ICAIBD), 2018 </a:t>
            </a:r>
            <a:endParaRPr lang="en-IN" dirty="0" smtClean="0"/>
          </a:p>
          <a:p>
            <a:pPr marL="342900" indent="-342900" algn="just">
              <a:lnSpc>
                <a:spcPct val="150000"/>
              </a:lnSpc>
              <a:buAutoNum type="arabicPeriod"/>
            </a:pPr>
            <a:r>
              <a:rPr lang="en-IN" dirty="0" err="1" smtClean="0"/>
              <a:t>Sudarshan</a:t>
            </a:r>
            <a:r>
              <a:rPr lang="en-IN" dirty="0" smtClean="0"/>
              <a:t> </a:t>
            </a:r>
            <a:r>
              <a:rPr lang="en-IN" dirty="0" err="1"/>
              <a:t>Dumbre</a:t>
            </a:r>
            <a:r>
              <a:rPr lang="en-IN" dirty="0"/>
              <a:t>, </a:t>
            </a:r>
            <a:r>
              <a:rPr lang="en-IN" dirty="0" err="1"/>
              <a:t>Shamita</a:t>
            </a:r>
            <a:r>
              <a:rPr lang="en-IN" dirty="0"/>
              <a:t> </a:t>
            </a:r>
            <a:r>
              <a:rPr lang="en-IN" dirty="0" err="1"/>
              <a:t>Kulkarni</a:t>
            </a:r>
            <a:r>
              <a:rPr lang="en-IN" dirty="0"/>
              <a:t>, </a:t>
            </a:r>
            <a:r>
              <a:rPr lang="en-IN" dirty="0" err="1"/>
              <a:t>Devashree</a:t>
            </a:r>
            <a:r>
              <a:rPr lang="en-IN" dirty="0"/>
              <a:t> </a:t>
            </a:r>
            <a:r>
              <a:rPr lang="en-IN" dirty="0" err="1"/>
              <a:t>Deshpande</a:t>
            </a:r>
            <a:r>
              <a:rPr lang="en-IN" dirty="0"/>
              <a:t>, Prof </a:t>
            </a:r>
            <a:r>
              <a:rPr lang="en-IN" dirty="0" err="1"/>
              <a:t>P.V.Mulmule</a:t>
            </a:r>
            <a:r>
              <a:rPr lang="en-IN" dirty="0"/>
              <a:t>, "Face Detection and Recognition for Bank Transaction", Journal of Emerging Technologies and Innovative Research (JETIR), May 2016, Volume 3, Issue 5 </a:t>
            </a:r>
            <a:endParaRPr lang="en-IN" dirty="0" smtClean="0"/>
          </a:p>
          <a:p>
            <a:pPr marL="342900" indent="-342900" algn="just">
              <a:lnSpc>
                <a:spcPct val="150000"/>
              </a:lnSpc>
              <a:buAutoNum type="arabicPeriod"/>
            </a:pPr>
            <a:r>
              <a:rPr lang="en-IN" dirty="0" smtClean="0"/>
              <a:t>G</a:t>
            </a:r>
            <a:r>
              <a:rPr lang="en-IN" dirty="0"/>
              <a:t>. Fosse, S. Leo, C. S. Rodriguez, and N. </a:t>
            </a:r>
            <a:r>
              <a:rPr lang="en-IN" dirty="0" err="1"/>
              <a:t>Gratao</a:t>
            </a:r>
            <a:r>
              <a:rPr lang="en-IN" dirty="0"/>
              <a:t>, “FEBRABAN survey on Banking Technology”, Technical Report, 2017. </a:t>
            </a:r>
            <a:endParaRPr lang="en-IN" dirty="0" smtClean="0"/>
          </a:p>
          <a:p>
            <a:pPr marL="342900" indent="-342900" algn="just">
              <a:lnSpc>
                <a:spcPct val="150000"/>
              </a:lnSpc>
              <a:buAutoNum type="arabicPeriod"/>
            </a:pPr>
            <a:r>
              <a:rPr lang="en-IN" dirty="0" smtClean="0"/>
              <a:t>Terrance </a:t>
            </a:r>
            <a:r>
              <a:rPr lang="en-IN" dirty="0"/>
              <a:t>E. </a:t>
            </a:r>
            <a:r>
              <a:rPr lang="en-IN" dirty="0" err="1"/>
              <a:t>Boult</a:t>
            </a:r>
            <a:r>
              <a:rPr lang="en-IN" dirty="0"/>
              <a:t>, Walter </a:t>
            </a:r>
            <a:r>
              <a:rPr lang="en-IN" dirty="0" err="1"/>
              <a:t>Scheirer</a:t>
            </a:r>
            <a:r>
              <a:rPr lang="en-IN" dirty="0"/>
              <a:t>. "Chapter 7 Long-Range Facial Image Acquisition and Quality", Springer Science and Business Media LLC, 2009 </a:t>
            </a:r>
            <a:endParaRPr lang="en-IN" dirty="0" smtClean="0"/>
          </a:p>
          <a:p>
            <a:pPr marL="342900" indent="-342900" algn="just">
              <a:lnSpc>
                <a:spcPct val="150000"/>
              </a:lnSpc>
              <a:buAutoNum type="arabicPeriod"/>
            </a:pPr>
            <a:r>
              <a:rPr lang="en-IN" dirty="0" err="1" smtClean="0"/>
              <a:t>Varun</a:t>
            </a:r>
            <a:r>
              <a:rPr lang="en-IN" dirty="0" smtClean="0"/>
              <a:t> </a:t>
            </a:r>
            <a:r>
              <a:rPr lang="en-IN" dirty="0" err="1"/>
              <a:t>Garg</a:t>
            </a:r>
            <a:r>
              <a:rPr lang="en-IN" dirty="0"/>
              <a:t>, </a:t>
            </a:r>
            <a:r>
              <a:rPr lang="en-IN" dirty="0" err="1"/>
              <a:t>Kritika</a:t>
            </a:r>
            <a:r>
              <a:rPr lang="en-IN" dirty="0"/>
              <a:t> </a:t>
            </a:r>
            <a:r>
              <a:rPr lang="en-IN" dirty="0" err="1"/>
              <a:t>Garg</a:t>
            </a:r>
            <a:r>
              <a:rPr lang="en-IN" dirty="0"/>
              <a:t>, “Face Recognition Using </a:t>
            </a:r>
            <a:r>
              <a:rPr lang="en-IN" dirty="0" err="1"/>
              <a:t>Haar</a:t>
            </a:r>
            <a:r>
              <a:rPr lang="en-IN" dirty="0"/>
              <a:t> Cascade Classifier”, Journal of Emerging Technologies and Innovative Research (JETIR), December 2016, Volume 3, Issue 12 </a:t>
            </a:r>
            <a:endParaRPr lang="en-IN" dirty="0" smtClean="0"/>
          </a:p>
          <a:p>
            <a:pPr marL="342900" indent="-342900" algn="just">
              <a:lnSpc>
                <a:spcPct val="150000"/>
              </a:lnSpc>
              <a:buAutoNum type="arabicPeriod"/>
            </a:pPr>
            <a:r>
              <a:rPr lang="en-IN" dirty="0" err="1" smtClean="0"/>
              <a:t>Zheng</a:t>
            </a:r>
            <a:r>
              <a:rPr lang="en-IN" dirty="0" smtClean="0"/>
              <a:t> </a:t>
            </a:r>
            <a:r>
              <a:rPr lang="en-IN" dirty="0"/>
              <a:t>Xiang, </a:t>
            </a:r>
            <a:r>
              <a:rPr lang="en-IN" dirty="0" err="1"/>
              <a:t>Hengliang</a:t>
            </a:r>
            <a:r>
              <a:rPr lang="en-IN" dirty="0"/>
              <a:t> Tan, </a:t>
            </a:r>
            <a:r>
              <a:rPr lang="en-IN" dirty="0" err="1"/>
              <a:t>Wienling</a:t>
            </a:r>
            <a:r>
              <a:rPr lang="en-IN" dirty="0"/>
              <a:t> Ye. The excellent properties of dense gird-based HOG features on face recognition compare to </a:t>
            </a:r>
            <a:r>
              <a:rPr lang="en-IN" dirty="0" err="1"/>
              <a:t>gabor</a:t>
            </a:r>
            <a:r>
              <a:rPr lang="en-IN" dirty="0"/>
              <a:t> and LBP, 2018 volume issue 99</a:t>
            </a:r>
            <a:endParaRPr lang="en-US" dirty="0" smtClean="0"/>
          </a:p>
        </p:txBody>
      </p:sp>
    </p:spTree>
    <p:extLst>
      <p:ext uri="{BB962C8B-B14F-4D97-AF65-F5344CB8AC3E}">
        <p14:creationId xmlns:p14="http://schemas.microsoft.com/office/powerpoint/2010/main" val="14907579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A362CBB8-E7ED-BAFB-ABBB-E359A8AF40B7}"/>
              </a:ext>
            </a:extLst>
          </p:cNvPr>
          <p:cNvSpPr txBox="1"/>
          <p:nvPr/>
        </p:nvSpPr>
        <p:spPr>
          <a:xfrm>
            <a:off x="283152" y="145473"/>
            <a:ext cx="6094268" cy="369332"/>
          </a:xfrm>
          <a:prstGeom prst="rect">
            <a:avLst/>
          </a:prstGeom>
          <a:noFill/>
        </p:spPr>
        <p:txBody>
          <a:bodyPr wrap="square">
            <a:spAutoFit/>
          </a:bodyPr>
          <a:lstStyle/>
          <a:p>
            <a:endParaRPr lang="en-IN" dirty="0"/>
          </a:p>
        </p:txBody>
      </p:sp>
      <p:sp>
        <p:nvSpPr>
          <p:cNvPr id="5" name="TextBox 4">
            <a:extLst>
              <a:ext uri="{FF2B5EF4-FFF2-40B4-BE49-F238E27FC236}">
                <a16:creationId xmlns:a16="http://schemas.microsoft.com/office/drawing/2014/main" xmlns="" id="{6127AF9B-8EB8-53A3-CA8A-F3AD9D0FF670}"/>
              </a:ext>
            </a:extLst>
          </p:cNvPr>
          <p:cNvSpPr txBox="1"/>
          <p:nvPr/>
        </p:nvSpPr>
        <p:spPr>
          <a:xfrm>
            <a:off x="1457325" y="668693"/>
            <a:ext cx="8050357" cy="6740307"/>
          </a:xfrm>
          <a:prstGeom prst="rect">
            <a:avLst/>
          </a:prstGeom>
          <a:noFill/>
        </p:spPr>
        <p:txBody>
          <a:bodyPr wrap="square">
            <a:spAutoFit/>
          </a:bodyPr>
          <a:lstStyle/>
          <a:p>
            <a:pPr algn="just">
              <a:lnSpc>
                <a:spcPct val="150000"/>
              </a:lnSpc>
            </a:pPr>
            <a:r>
              <a:rPr lang="en-IN" dirty="0" smtClean="0"/>
              <a:t>7.  </a:t>
            </a:r>
            <a:r>
              <a:rPr lang="en-IN" dirty="0" err="1"/>
              <a:t>Falaye</a:t>
            </a:r>
            <a:r>
              <a:rPr lang="en-IN" dirty="0"/>
              <a:t> </a:t>
            </a:r>
            <a:r>
              <a:rPr lang="en-IN" dirty="0" err="1"/>
              <a:t>Adeyinka</a:t>
            </a:r>
            <a:r>
              <a:rPr lang="en-IN" dirty="0"/>
              <a:t> </a:t>
            </a:r>
            <a:r>
              <a:rPr lang="en-IN" dirty="0" err="1"/>
              <a:t>Adesuyi</a:t>
            </a:r>
            <a:r>
              <a:rPr lang="en-IN" dirty="0"/>
              <a:t>, OSHO OLUWAFEMI, ALABI, ISIAQ OLUDARE, </a:t>
            </a:r>
            <a:r>
              <a:rPr lang="en-IN" dirty="0" err="1"/>
              <a:t>Adama</a:t>
            </a:r>
            <a:r>
              <a:rPr lang="en-IN" dirty="0"/>
              <a:t> </a:t>
            </a:r>
            <a:r>
              <a:rPr lang="en-IN" dirty="0" err="1"/>
              <a:t>Ndako</a:t>
            </a:r>
            <a:r>
              <a:rPr lang="en-IN" dirty="0"/>
              <a:t> Victor, "Secure Authentication for Mobile Banking Using Facial Recognition", e-ISSN: 2278-0661. </a:t>
            </a:r>
            <a:r>
              <a:rPr lang="en-IN" dirty="0" smtClean="0"/>
              <a:t> </a:t>
            </a:r>
          </a:p>
          <a:p>
            <a:pPr algn="just">
              <a:lnSpc>
                <a:spcPct val="150000"/>
              </a:lnSpc>
            </a:pPr>
            <a:r>
              <a:rPr lang="en-IN" dirty="0" smtClean="0"/>
              <a:t>8. </a:t>
            </a:r>
            <a:r>
              <a:rPr lang="en-IN" dirty="0" err="1" smtClean="0"/>
              <a:t>Singhal</a:t>
            </a:r>
            <a:r>
              <a:rPr lang="en-IN" dirty="0"/>
              <a:t>, P., Sharma, P., &amp; </a:t>
            </a:r>
            <a:r>
              <a:rPr lang="en-IN" dirty="0" err="1"/>
              <a:t>Hazela</a:t>
            </a:r>
            <a:r>
              <a:rPr lang="en-IN" dirty="0"/>
              <a:t>, B. (2019). End-to-end message authentication using </a:t>
            </a:r>
            <a:r>
              <a:rPr lang="en-IN" dirty="0" err="1"/>
              <a:t>CoAP</a:t>
            </a:r>
            <a:r>
              <a:rPr lang="en-IN" dirty="0"/>
              <a:t> over </a:t>
            </a:r>
            <a:r>
              <a:rPr lang="en-IN" dirty="0" err="1"/>
              <a:t>IoT</a:t>
            </a:r>
            <a:r>
              <a:rPr lang="en-IN" dirty="0"/>
              <a:t>. In International Conference on Innovative Computing and Communications (pp. 279-288). Springer, Singapore. </a:t>
            </a:r>
            <a:endParaRPr lang="en-IN" dirty="0" smtClean="0"/>
          </a:p>
          <a:p>
            <a:pPr marL="342900" indent="-342900" algn="just">
              <a:lnSpc>
                <a:spcPct val="150000"/>
              </a:lnSpc>
              <a:buAutoNum type="arabicPeriod" startAt="9"/>
            </a:pPr>
            <a:r>
              <a:rPr lang="en-IN" dirty="0" err="1" smtClean="0"/>
              <a:t>Singhal</a:t>
            </a:r>
            <a:r>
              <a:rPr lang="en-IN" dirty="0"/>
              <a:t>, P., Sharma, P., &amp; </a:t>
            </a:r>
            <a:r>
              <a:rPr lang="en-IN" dirty="0" err="1"/>
              <a:t>Rizvi</a:t>
            </a:r>
            <a:r>
              <a:rPr lang="en-IN" dirty="0"/>
              <a:t>, S. (2019). Thwarting Sybil Attack by CAM Method in WSN using </a:t>
            </a:r>
            <a:r>
              <a:rPr lang="en-IN" dirty="0" err="1"/>
              <a:t>Cooja</a:t>
            </a:r>
            <a:r>
              <a:rPr lang="en-IN" dirty="0"/>
              <a:t> Simulator Framework. International Journal of Engineering &amp; Technology, 8(1.5), 116-125. </a:t>
            </a:r>
            <a:endParaRPr lang="en-IN" dirty="0" smtClean="0"/>
          </a:p>
          <a:p>
            <a:pPr marL="342900" indent="-342900" algn="just">
              <a:lnSpc>
                <a:spcPct val="150000"/>
              </a:lnSpc>
              <a:buAutoNum type="arabicPeriod" startAt="9"/>
            </a:pPr>
            <a:r>
              <a:rPr lang="en-IN" dirty="0" smtClean="0"/>
              <a:t> </a:t>
            </a:r>
            <a:r>
              <a:rPr lang="en-IN" dirty="0"/>
              <a:t>A. Singh and P. Singh (2021) Object Detection. Journal of Management and Service Science, 1(2), 3, pp. 1-20. </a:t>
            </a:r>
            <a:endParaRPr lang="en-IN" dirty="0" smtClean="0"/>
          </a:p>
          <a:p>
            <a:pPr marL="342900" indent="-342900" algn="just">
              <a:lnSpc>
                <a:spcPct val="150000"/>
              </a:lnSpc>
              <a:buAutoNum type="arabicPeriod" startAt="9"/>
            </a:pPr>
            <a:r>
              <a:rPr lang="en-IN" dirty="0" smtClean="0"/>
              <a:t>P</a:t>
            </a:r>
            <a:r>
              <a:rPr lang="en-IN" dirty="0"/>
              <a:t>. </a:t>
            </a:r>
            <a:r>
              <a:rPr lang="en-IN" dirty="0" err="1"/>
              <a:t>Singhal</a:t>
            </a:r>
            <a:r>
              <a:rPr lang="en-IN" dirty="0"/>
              <a:t>, P. Singh and A. </a:t>
            </a:r>
            <a:r>
              <a:rPr lang="en-IN" dirty="0" err="1"/>
              <a:t>Vidyarthi</a:t>
            </a:r>
            <a:r>
              <a:rPr lang="en-IN" dirty="0"/>
              <a:t> (2020) Interpretation and localization of Thorax diseases using DCNN in Chest X-Ray. Journal of Informatics Electrical and </a:t>
            </a:r>
            <a:r>
              <a:rPr lang="en-IN" dirty="0" err="1"/>
              <a:t>Elecrtonics</a:t>
            </a:r>
            <a:r>
              <a:rPr lang="en-IN" dirty="0"/>
              <a:t> Engineering,1(1), 1, 1-7</a:t>
            </a:r>
            <a:r>
              <a:rPr lang="en-IN"/>
              <a:t>. </a:t>
            </a:r>
            <a:endParaRPr lang="en-IN"/>
          </a:p>
          <a:p>
            <a:pPr marL="342900" indent="-342900" algn="just">
              <a:lnSpc>
                <a:spcPct val="150000"/>
              </a:lnSpc>
              <a:buAutoNum type="arabicPeriod" startAt="9"/>
            </a:pPr>
            <a:r>
              <a:rPr lang="en-IN" smtClean="0"/>
              <a:t>M</a:t>
            </a:r>
            <a:r>
              <a:rPr lang="en-IN" dirty="0"/>
              <a:t>. </a:t>
            </a:r>
            <a:r>
              <a:rPr lang="en-IN" dirty="0" err="1"/>
              <a:t>Vinny</a:t>
            </a:r>
            <a:r>
              <a:rPr lang="en-IN" dirty="0"/>
              <a:t>, P. Singh (2020) Review on the Artificial Brain Technology: </a:t>
            </a:r>
            <a:r>
              <a:rPr lang="en-IN" dirty="0" err="1"/>
              <a:t>BlueBrain</a:t>
            </a:r>
            <a:r>
              <a:rPr lang="en-IN" dirty="0"/>
              <a:t>. Journal of Informatics Electrical and Electronics Engineering,1(1), 3, </a:t>
            </a:r>
            <a:r>
              <a:rPr lang="en-IN" dirty="0" smtClean="0"/>
              <a:t>1-11.</a:t>
            </a:r>
            <a:endParaRPr lang="en-US" dirty="0" smtClean="0"/>
          </a:p>
        </p:txBody>
      </p:sp>
    </p:spTree>
    <p:extLst>
      <p:ext uri="{BB962C8B-B14F-4D97-AF65-F5344CB8AC3E}">
        <p14:creationId xmlns:p14="http://schemas.microsoft.com/office/powerpoint/2010/main" val="1490757916"/>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xmlns=""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147</TotalTime>
  <Words>2162</Words>
  <Application>Microsoft Office PowerPoint</Application>
  <PresentationFormat>Custom</PresentationFormat>
  <Paragraphs>125</Paragraphs>
  <Slides>23</Slides>
  <Notes>3</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Retrospect</vt:lpstr>
      <vt:lpstr>Credit Card Fraud Detection and Prevention By Face Recognition</vt:lpstr>
      <vt:lpstr>Abstract</vt:lpstr>
      <vt:lpstr>Objectives</vt:lpstr>
      <vt:lpstr>Existing System</vt:lpstr>
      <vt:lpstr>Disadvantages</vt:lpstr>
      <vt:lpstr>Proposed System</vt:lpstr>
      <vt:lpstr>Advantages</vt:lpstr>
      <vt:lpstr>Introduction</vt:lpstr>
      <vt:lpstr>PowerPoint Presentation</vt:lpstr>
      <vt:lpstr>Modules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Fake News Detection using Machine Learning </dc:title>
  <dc:creator>vishalrameshv13@gmail.com</dc:creator>
  <cp:lastModifiedBy>USER</cp:lastModifiedBy>
  <cp:revision>94</cp:revision>
  <dcterms:created xsi:type="dcterms:W3CDTF">2024-07-24T16:47:17Z</dcterms:created>
  <dcterms:modified xsi:type="dcterms:W3CDTF">2024-07-26T06:23:56Z</dcterms:modified>
</cp:coreProperties>
</file>