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81" r:id="rId11"/>
    <p:sldId id="265" r:id="rId12"/>
    <p:sldId id="266" r:id="rId13"/>
    <p:sldId id="267" r:id="rId14"/>
    <p:sldId id="268" r:id="rId15"/>
    <p:sldId id="269" r:id="rId16"/>
    <p:sldId id="280" r:id="rId17"/>
    <p:sldId id="270" r:id="rId18"/>
    <p:sldId id="271" r:id="rId19"/>
    <p:sldId id="272" r:id="rId20"/>
    <p:sldId id="273" r:id="rId21"/>
    <p:sldId id="276" r:id="rId22"/>
    <p:sldId id="274" r:id="rId23"/>
    <p:sldId id="275"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25-07-2024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23</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24</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25-07-2024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25-07-2024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25-07-2024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25-07-2024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25-07-2024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 xmlns:a16="http://schemas.microsoft.com/office/drawing/2014/main" id="{9DE4C5DD-F163-466B-62C4-87F28F117A4A}"/>
              </a:ext>
            </a:extLst>
          </p:cNvPr>
          <p:cNvSpPr>
            <a:spLocks noGrp="1"/>
          </p:cNvSpPr>
          <p:nvPr>
            <p:ph type="title" idx="4294967295"/>
          </p:nvPr>
        </p:nvSpPr>
        <p:spPr>
          <a:xfrm>
            <a:off x="1853045" y="2339397"/>
            <a:ext cx="10515600" cy="1325563"/>
          </a:xfrm>
        </p:spPr>
        <p:txBody>
          <a:bodyPr>
            <a:normAutofit/>
          </a:bodyPr>
          <a:lstStyle/>
          <a:p>
            <a:pPr fontAlgn="base"/>
            <a:r>
              <a:rPr lang="en-US" sz="3200" b="1" dirty="0"/>
              <a:t>Online Payment Fraud Detection using Machine Learning in </a:t>
            </a:r>
            <a:r>
              <a:rPr lang="en-US" sz="3200" b="1" dirty="0" smtClean="0"/>
              <a:t>Python</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 xmlns:a16="http://schemas.microsoft.com/office/drawing/2014/main" id="{DC8B9092-FE66-343F-1AD8-F3D8EA173ADD}"/>
              </a:ext>
            </a:extLst>
          </p:cNvPr>
          <p:cNvSpPr txBox="1"/>
          <p:nvPr/>
        </p:nvSpPr>
        <p:spPr>
          <a:xfrm>
            <a:off x="1020906" y="1229049"/>
            <a:ext cx="8923193" cy="2862322"/>
          </a:xfrm>
          <a:prstGeom prst="rect">
            <a:avLst/>
          </a:prstGeom>
          <a:noFill/>
        </p:spPr>
        <p:txBody>
          <a:bodyPr wrap="square">
            <a:spAutoFit/>
          </a:bodyPr>
          <a:lstStyle/>
          <a:p>
            <a:pPr marL="285750" indent="-285750" fontAlgn="base">
              <a:buFont typeface="Arial" pitchFamily="34" charset="0"/>
              <a:buChar char="•"/>
            </a:pPr>
            <a:r>
              <a:rPr lang="en-US" dirty="0"/>
              <a:t>As we are approaching modernity, the trend of paying online is increasing tremendously. It is very beneficial for the buyer to pay online as it saves time, and solves the problem of free money. </a:t>
            </a:r>
            <a:endParaRPr lang="en-US" dirty="0" smtClean="0"/>
          </a:p>
          <a:p>
            <a:pPr marL="285750" indent="-285750" fontAlgn="base">
              <a:buFont typeface="Arial" pitchFamily="34" charset="0"/>
              <a:buChar char="•"/>
            </a:pPr>
            <a:endParaRPr lang="en-US" dirty="0"/>
          </a:p>
          <a:p>
            <a:pPr marL="285750" indent="-285750" fontAlgn="base">
              <a:buFont typeface="Arial" pitchFamily="34" charset="0"/>
              <a:buChar char="•"/>
            </a:pPr>
            <a:r>
              <a:rPr lang="en-US" dirty="0" smtClean="0"/>
              <a:t>Also</a:t>
            </a:r>
            <a:r>
              <a:rPr lang="en-US" dirty="0"/>
              <a:t>, we do not need to carry cash with us. But we all know that Good thing are accompanied by bad things. </a:t>
            </a:r>
            <a:endParaRPr lang="en-US" dirty="0" smtClean="0"/>
          </a:p>
          <a:p>
            <a:pPr marL="285750" indent="-285750" fontAlgn="base">
              <a:buFont typeface="Arial" pitchFamily="34" charset="0"/>
              <a:buChar char="•"/>
            </a:pPr>
            <a:endParaRPr lang="en-US" dirty="0"/>
          </a:p>
          <a:p>
            <a:pPr marL="285750" indent="-285750" fontAlgn="base">
              <a:buFont typeface="Arial" pitchFamily="34" charset="0"/>
              <a:buChar char="•"/>
            </a:pPr>
            <a:endParaRPr lang="en-US" dirty="0"/>
          </a:p>
          <a:p>
            <a:pPr marL="285750" indent="-285750" fontAlgn="base">
              <a:buFont typeface="Arial" pitchFamily="34" charset="0"/>
              <a:buChar char="•"/>
            </a:pPr>
            <a:r>
              <a:rPr lang="en-US" dirty="0"/>
              <a:t>The online payment method leads to fraud that can happen using any payment app. That is why Online Payment Fraud Detection is very important.</a:t>
            </a: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 xmlns:a16="http://schemas.microsoft.com/office/drawing/2014/main" id="{85246A34-3C6A-D237-A2C0-5D46AAFB1265}"/>
              </a:ext>
            </a:extLst>
          </p:cNvPr>
          <p:cNvSpPr txBox="1"/>
          <p:nvPr/>
        </p:nvSpPr>
        <p:spPr>
          <a:xfrm>
            <a:off x="997528" y="1202934"/>
            <a:ext cx="8603672"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When it comes to the simplicity of making a payment while sitting anywhere in the world, online payments have been a source of attractiveness. Over the past few decades, there has been an increase in online payments. E-payments enable businesses earn a lot of money in addition to consumers. However, because electronic payments are so simple, there is also a risk of fraud associated with them</a:t>
            </a:r>
            <a:r>
              <a:rPr lang="en-US" dirty="0" smtClean="0"/>
              <a: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 xmlns:a16="http://schemas.microsoft.com/office/drawing/2014/main" id="{16F2600A-8ABE-E290-DE00-0C79347FD4E8}"/>
              </a:ext>
            </a:extLst>
          </p:cNvPr>
          <p:cNvSpPr txBox="1"/>
          <p:nvPr/>
        </p:nvSpPr>
        <p:spPr>
          <a:xfrm>
            <a:off x="1044285" y="1087132"/>
            <a:ext cx="9502487"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Online fraud exposes users to the possibility of their data being compromised, as well as the inconvenience of having to report the fraud, block their payment method, and other things. When businesses are involved, it causes some issues; occasionally, they must issue refunds in order to keep customers.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Therefore</a:t>
            </a:r>
            <a:r>
              <a:rPr lang="en-US" dirty="0"/>
              <a:t>, it is crucial that both consumers and businesses are aware of these internet scams. A model to determine if an online payment is fraudulent or not is put forth in this study. To determine if a certain Online payment is fraudulent or not, some features like the type of payment, the recipient’s identity, etc. would be taken into account.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 xmlns:a16="http://schemas.microsoft.com/office/drawing/2014/main" id="{4B9B1531-0C82-13A3-2037-30FE16F34746}"/>
              </a:ext>
            </a:extLst>
          </p:cNvPr>
          <p:cNvSpPr txBox="1"/>
          <p:nvPr/>
        </p:nvSpPr>
        <p:spPr>
          <a:xfrm>
            <a:off x="1137805" y="1091775"/>
            <a:ext cx="8837468" cy="3970318"/>
          </a:xfrm>
          <a:prstGeom prst="rect">
            <a:avLst/>
          </a:prstGeom>
          <a:noFill/>
        </p:spPr>
        <p:txBody>
          <a:bodyPr wrap="square">
            <a:spAutoFit/>
          </a:bodyPr>
          <a:lstStyle/>
          <a:p>
            <a:pPr marL="285750" indent="-285750">
              <a:buFont typeface="Arial" pitchFamily="34" charset="0"/>
              <a:buChar char="•"/>
            </a:pPr>
            <a:r>
              <a:rPr lang="en-US" dirty="0"/>
              <a:t>The decision tree classifier in your project has certain drawbacks. It is prone to </a:t>
            </a:r>
            <a:r>
              <a:rPr lang="en-US" dirty="0" err="1"/>
              <a:t>overfitting</a:t>
            </a:r>
            <a:r>
              <a:rPr lang="en-US" dirty="0"/>
              <a:t>, especially when the tree is deep, which captures noise and leads to poor generalization. Decision trees are sensitive to small variations in the training data, resulting in different tree structures with slight changes. </a:t>
            </a:r>
            <a:endParaRPr lang="en-US" dirty="0" smtClean="0"/>
          </a:p>
          <a:p>
            <a:pPr marL="285750" indent="-285750">
              <a:buFont typeface="Arial" pitchFamily="34" charset="0"/>
              <a:buChar char="•"/>
            </a:pPr>
            <a:endParaRPr lang="en-US" dirty="0"/>
          </a:p>
          <a:p>
            <a:pPr marL="285750" indent="-285750">
              <a:buFont typeface="Arial" pitchFamily="34" charset="0"/>
              <a:buChar char="•"/>
            </a:pPr>
            <a:r>
              <a:rPr lang="en-US" dirty="0" smtClean="0"/>
              <a:t>They </a:t>
            </a:r>
            <a:r>
              <a:rPr lang="en-US" dirty="0"/>
              <a:t>can be biased toward features with more levels, lack global optimality, and struggle with imbalanced datasets. While decision trees offer simplicity and interpretability for shallow trees, deep trees are complex and challenging to interpret</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smtClean="0"/>
              <a:t> </a:t>
            </a:r>
            <a:r>
              <a:rPr lang="en-US" dirty="0"/>
              <a:t>In addition However they may not capture complex relationships as effectively as more advanced models such as neural networks. Consideration of these limitations is essential, and alternative algorithms such as random forests, gradient boosting, or neural networks might be explored based on the specific characteristics of the data and the project's objectives.</a:t>
            </a:r>
            <a:endParaRPr lang="en-US" dirty="0"/>
          </a:p>
        </p:txBody>
      </p:sp>
    </p:spTree>
    <p:extLst>
      <p:ext uri="{BB962C8B-B14F-4D97-AF65-F5344CB8AC3E}">
        <p14:creationId xmlns:p14="http://schemas.microsoft.com/office/powerpoint/2010/main" val="943704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 xmlns:a16="http://schemas.microsoft.com/office/drawing/2014/main" id="{C152151C-C88D-1B8C-A53A-62C64E419915}"/>
              </a:ext>
            </a:extLst>
          </p:cNvPr>
          <p:cNvSpPr txBox="1"/>
          <p:nvPr/>
        </p:nvSpPr>
        <p:spPr>
          <a:xfrm>
            <a:off x="1283277" y="1149339"/>
            <a:ext cx="9730163"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provided code implements an interactive fraud detection application using a pre-trained random forest classifier. The model is loaded from the .</a:t>
            </a:r>
            <a:r>
              <a:rPr lang="en-US" dirty="0" err="1"/>
              <a:t>sav</a:t>
            </a:r>
            <a:r>
              <a:rPr lang="en-US" dirty="0"/>
              <a:t> file, and an </a:t>
            </a:r>
            <a:r>
              <a:rPr lang="en-US" dirty="0" err="1"/>
              <a:t>IPython</a:t>
            </a:r>
            <a:r>
              <a:rPr lang="en-US" dirty="0"/>
              <a:t> widget-based user interface is created, which allows users to input transaction details.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These </a:t>
            </a:r>
            <a:r>
              <a:rPr lang="en-US" dirty="0"/>
              <a:t>details include account age, number of items, local time, payment method, and payment method age. Upon clicking the "Check Fraud" button, the code processes the user-entered data through the Random Forest model and displays the prediction in the output area, indicating whether the transaction is classified as "Fraud" or "Not Fraud</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This application provides a convenient and intuitive means for users to leverage machine learning for fraud detection in real-time scenarios.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 xmlns:a16="http://schemas.microsoft.com/office/drawing/2014/main" id="{71C317FF-B4DF-C6D3-E98D-D6E9BC97A1BF}"/>
              </a:ext>
            </a:extLst>
          </p:cNvPr>
          <p:cNvSpPr txBox="1"/>
          <p:nvPr/>
        </p:nvSpPr>
        <p:spPr>
          <a:xfrm>
            <a:off x="1158585" y="1161096"/>
            <a:ext cx="10230775"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Numerous research are being conducted using the data in a way that protects privacy. One of the experiments was carried out using </a:t>
            </a:r>
            <a:r>
              <a:rPr lang="en-US" dirty="0" err="1"/>
              <a:t>blockchain</a:t>
            </a:r>
            <a:r>
              <a:rPr lang="en-US" dirty="0"/>
              <a:t> technology and machine learning techniques, according to </a:t>
            </a:r>
            <a:r>
              <a:rPr lang="en-US" dirty="0" err="1"/>
              <a:t>Kalbande</a:t>
            </a:r>
            <a:r>
              <a:rPr lang="en-US" dirty="0"/>
              <a:t> et al</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The usage of block chain technology, however, can be helpful in protecting the privacy of the data, but we cannot ignore the fact that it is a decentralized solution and has some drawbacks along with it, such as scalability issues and high energy consumption.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A </a:t>
            </a:r>
            <a:r>
              <a:rPr lang="en-US" dirty="0"/>
              <a:t>supervised machine learning strategy utilizing block chain technology was developed by </a:t>
            </a:r>
            <a:r>
              <a:rPr lang="en-US" dirty="0" err="1"/>
              <a:t>Thennakoon</a:t>
            </a:r>
            <a:r>
              <a:rPr lang="en-US" dirty="0"/>
              <a:t> et al</a:t>
            </a:r>
            <a:r>
              <a:rPr lang="en-US" dirty="0" smtClean="0"/>
              <a:t>.. </a:t>
            </a:r>
            <a:r>
              <a:rPr lang="en-US" dirty="0" err="1"/>
              <a:t>Ethereum</a:t>
            </a:r>
            <a:r>
              <a:rPr lang="en-US" dirty="0"/>
              <a:t> was employed by the author to implement block chain technology. 300,000 accounts were used in the study, and the outcomes were compared with a number of machine learning techniques. </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 xmlns:a16="http://schemas.microsoft.com/office/drawing/2014/main" id="{B14DFF76-4097-2351-73D7-E35654650ABD}"/>
              </a:ext>
            </a:extLst>
          </p:cNvPr>
          <p:cNvSpPr txBox="1"/>
          <p:nvPr/>
        </p:nvSpPr>
        <p:spPr>
          <a:xfrm>
            <a:off x="1719694" y="991699"/>
            <a:ext cx="9325841" cy="586487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Online payments have become more popular during the last few decades. This is because it’s so simple to send money from anywhere, but the pandemic has also contributed significantly to the rise in e-payments. Numerous studies have demonstrated that e-commerce and online payments will continue to grow in popularity in the years to come. The risk of online payment fraud has also increased as a result of this rise in online payments</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 </a:t>
            </a:r>
            <a:r>
              <a:rPr lang="en-US" dirty="0"/>
              <a:t>Online payment fraud has been shown to have increased over the past few years, making it crucial for consumers and service providers to be aware of these frauds. It is crucial for users to be certain that the payments they make are going to the legitimate recipients; otherwise, they run the risk of having to report fraud, freeze their payment method, and run the chance of having their data shared with criminals, which could occasionally result in more crimes. On the other hand, it’s crucial for companies to check that their customers aren’t giving money to these fraudsters. Businesses may have to repay money to clients in order to keep their patronage, which puts a strain on them.</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26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549381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Even though firms have created and introduced numerous fraud detection programs, only a small number of them are effective in identifying online payment fraud. Although companies make every effort to make the payment method as secure as possible, fraudsters occasionally manage to circumvent security measures and commit these online payment scams.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smtClean="0"/>
              <a:t>According </a:t>
            </a:r>
            <a:r>
              <a:rPr lang="en-US" dirty="0"/>
              <a:t>to  the cumulative losses from fraudulent bank card transactions increased globally. Other </a:t>
            </a:r>
            <a:r>
              <a:rPr lang="en-US" dirty="0" err="1"/>
              <a:t>studiesKalbande</a:t>
            </a:r>
            <a:r>
              <a:rPr lang="en-US" dirty="0"/>
              <a:t> et al. (2021) concentrate on idea drift, which refers to the possibility of change in the dataset’s underlying distribution over time. Similar to how cardholders or users may alter their purchasing patterns over time, these fraudsters may modify their tactics. These fraudsters are always aware of the customers’ payment methods and behavior, but occasionally their tactics become outdated with time as some professionals work round-the-clock to uncover these scams and shield people from them. </a:t>
            </a:r>
            <a:endParaRPr lang="en-US" dirty="0" smtClean="0"/>
          </a:p>
        </p:txBody>
      </p:sp>
    </p:spTree>
    <p:extLst>
      <p:ext uri="{BB962C8B-B14F-4D97-AF65-F5344CB8AC3E}">
        <p14:creationId xmlns:p14="http://schemas.microsoft.com/office/powerpoint/2010/main" val="2883459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 xmlns:a16="http://schemas.microsoft.com/office/drawing/2014/main" id="{CA15E5EB-32EA-3D02-FE4A-ED83BE79DC1C}"/>
              </a:ext>
            </a:extLst>
          </p:cNvPr>
          <p:cNvSpPr txBox="1"/>
          <p:nvPr/>
        </p:nvSpPr>
        <p:spPr>
          <a:xfrm>
            <a:off x="522142" y="408030"/>
            <a:ext cx="9245311"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Fraud </a:t>
            </a:r>
            <a:r>
              <a:rPr lang="en-US" dirty="0"/>
              <a:t>is an illegal technique to obtain </a:t>
            </a:r>
            <a:r>
              <a:rPr lang="en-US" dirty="0" err="1"/>
              <a:t>somethingYan</a:t>
            </a:r>
            <a:r>
              <a:rPr lang="en-US" dirty="0"/>
              <a:t> et al. (2021), thus it’s important to have in place an effective fraud detection system (FDS) that keeps track of all transactions and looks for any indication of fraud. The investigator looks into these potentially fraudulent transactions and reports back on whether or not the transaction was actually fraudulent. Machine learning techniques were used to determine if a transaction is fraudulent or not. Data mining techniques were typically used to analyze the patterns of fraudulent and non-fraudulent </a:t>
            </a:r>
            <a:r>
              <a:rPr lang="en-US" dirty="0" err="1"/>
              <a:t>transactionsWang</a:t>
            </a:r>
            <a:r>
              <a:rPr lang="en-US" dirty="0"/>
              <a:t> et al. (2015). Therefore, by analyzing the patterns of the data, a combination of data mining techniques and machine learning can be utilized to determine if transactions are fraudulent or real.</a:t>
            </a:r>
            <a:endParaRPr lang="en-IN"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453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 xmlns:a16="http://schemas.microsoft.com/office/drawing/2014/main" id="{C3A8794D-323D-6426-0153-791E06A5F022}"/>
              </a:ext>
            </a:extLst>
          </p:cNvPr>
          <p:cNvSpPr txBox="1"/>
          <p:nvPr/>
        </p:nvSpPr>
        <p:spPr>
          <a:xfrm>
            <a:off x="1226127" y="1298864"/>
            <a:ext cx="6167004" cy="3323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b="1" dirty="0"/>
              <a:t>Data Handling and </a:t>
            </a:r>
            <a:r>
              <a:rPr lang="en-IN" sz="2800" b="1" dirty="0" smtClean="0"/>
              <a:t>Analysis</a:t>
            </a:r>
            <a:endParaRPr lang="en-IN" sz="2800" dirty="0"/>
          </a:p>
          <a:p>
            <a:pPr marL="285750" indent="-285750" algn="just">
              <a:lnSpc>
                <a:spcPct val="150000"/>
              </a:lnSpc>
              <a:buFont typeface="Arial" panose="020B0604020202020204" pitchFamily="34" charset="0"/>
              <a:buChar char="•"/>
            </a:pPr>
            <a:r>
              <a:rPr lang="en-IN" sz="2800" b="1" dirty="0"/>
              <a:t>Machine Learning </a:t>
            </a:r>
            <a:r>
              <a:rPr lang="en-IN" sz="2800" b="1" dirty="0" smtClean="0"/>
              <a:t>Models</a:t>
            </a:r>
            <a:endParaRPr lang="en-IN" sz="2800" dirty="0" smtClean="0"/>
          </a:p>
          <a:p>
            <a:pPr marL="285750" indent="-285750" algn="just">
              <a:lnSpc>
                <a:spcPct val="150000"/>
              </a:lnSpc>
              <a:buFont typeface="Arial" panose="020B0604020202020204" pitchFamily="34" charset="0"/>
              <a:buChar char="•"/>
            </a:pPr>
            <a:r>
              <a:rPr lang="en-IN" sz="2800" b="1" dirty="0"/>
              <a:t>Data </a:t>
            </a:r>
            <a:r>
              <a:rPr lang="en-IN" sz="2800" b="1" dirty="0" err="1" smtClean="0"/>
              <a:t>Preprocessing</a:t>
            </a:r>
            <a:endParaRPr lang="en-IN" sz="2800" dirty="0" smtClean="0"/>
          </a:p>
          <a:p>
            <a:pPr marL="285750" indent="-285750" algn="just">
              <a:lnSpc>
                <a:spcPct val="150000"/>
              </a:lnSpc>
              <a:buFont typeface="Arial" panose="020B0604020202020204" pitchFamily="34" charset="0"/>
              <a:buChar char="•"/>
            </a:pPr>
            <a:r>
              <a:rPr lang="en-IN" sz="2800" b="1" dirty="0"/>
              <a:t>Feature </a:t>
            </a:r>
            <a:r>
              <a:rPr lang="en-IN" sz="2800" b="1" dirty="0" smtClean="0"/>
              <a:t>Engineering</a:t>
            </a:r>
            <a:endParaRPr lang="en-IN" sz="2800" dirty="0" smtClean="0"/>
          </a:p>
          <a:p>
            <a:pPr marL="285750" indent="-285750" algn="just">
              <a:lnSpc>
                <a:spcPct val="150000"/>
              </a:lnSpc>
              <a:buFont typeface="Arial" panose="020B0604020202020204" pitchFamily="34" charset="0"/>
              <a:buChar char="•"/>
            </a:pPr>
            <a:r>
              <a:rPr lang="en-IN" sz="2800" b="1" dirty="0"/>
              <a:t>Model Evaluation and </a:t>
            </a:r>
            <a:r>
              <a:rPr lang="en-IN" sz="2800" b="1" dirty="0" smtClean="0"/>
              <a:t>Validation</a:t>
            </a:r>
            <a:endParaRPr lang="en-IN" sz="2800" dirty="0"/>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b="1" dirty="0"/>
              <a:t>Data Handling and Analysis</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 xmlns:a16="http://schemas.microsoft.com/office/drawing/2014/main" id="{0E4B33F8-387A-CCD3-8004-33050FBE9BBE}"/>
              </a:ext>
            </a:extLst>
          </p:cNvPr>
          <p:cNvSpPr txBox="1"/>
          <p:nvPr/>
        </p:nvSpPr>
        <p:spPr>
          <a:xfrm>
            <a:off x="1592406" y="1484853"/>
            <a:ext cx="9898553" cy="1754326"/>
          </a:xfrm>
          <a:prstGeom prst="rect">
            <a:avLst/>
          </a:prstGeom>
          <a:noFill/>
        </p:spPr>
        <p:txBody>
          <a:bodyPr wrap="square">
            <a:spAutoFit/>
          </a:bodyPr>
          <a:lstStyle/>
          <a:p>
            <a:pPr marL="285750" indent="-285750">
              <a:buFont typeface="Arial" pitchFamily="34" charset="0"/>
              <a:buChar char="•"/>
            </a:pPr>
            <a:r>
              <a:rPr lang="en-US" b="1" dirty="0"/>
              <a:t>Pandas</a:t>
            </a:r>
            <a:r>
              <a:rPr lang="en-US" dirty="0"/>
              <a:t>: Essential for data manipulation and preprocessing. Helps in loading, cleaning, and transforming data before feeding it into machine learning models</a:t>
            </a:r>
            <a:r>
              <a:rPr lang="en-US" dirty="0" smtClean="0"/>
              <a:t>.</a:t>
            </a:r>
          </a:p>
          <a:p>
            <a:pPr marL="285750" indent="-285750">
              <a:buFont typeface="Arial" pitchFamily="34" charset="0"/>
              <a:buChar char="•"/>
            </a:pPr>
            <a:endParaRPr lang="en-US" dirty="0"/>
          </a:p>
          <a:p>
            <a:pPr marL="285750" indent="-285750">
              <a:buFont typeface="Arial" pitchFamily="34" charset="0"/>
              <a:buChar char="•"/>
            </a:pPr>
            <a:endParaRPr lang="en-US" dirty="0"/>
          </a:p>
          <a:p>
            <a:pPr marL="285750" indent="-285750">
              <a:buFont typeface="Arial" pitchFamily="34" charset="0"/>
              <a:buChar char="•"/>
            </a:pPr>
            <a:r>
              <a:rPr lang="en-US" b="1" dirty="0" err="1"/>
              <a:t>NumPy</a:t>
            </a:r>
            <a:r>
              <a:rPr lang="en-US" dirty="0"/>
              <a:t>: Provides support for mathematical operations and array processing, which are crucial for handling numerical data.</a:t>
            </a:r>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b="1" dirty="0"/>
              <a:t>Machine Learning Models</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AA1B965-966A-38A6-7373-8658C716843F}"/>
              </a:ext>
            </a:extLst>
          </p:cNvPr>
          <p:cNvSpPr txBox="1"/>
          <p:nvPr/>
        </p:nvSpPr>
        <p:spPr>
          <a:xfrm>
            <a:off x="1322244" y="1674673"/>
            <a:ext cx="7385338" cy="3139321"/>
          </a:xfrm>
          <a:prstGeom prst="rect">
            <a:avLst/>
          </a:prstGeom>
          <a:noFill/>
        </p:spPr>
        <p:txBody>
          <a:bodyPr wrap="square">
            <a:spAutoFit/>
          </a:bodyPr>
          <a:lstStyle/>
          <a:p>
            <a:pPr marL="285750" indent="-285750">
              <a:buFont typeface="Arial" pitchFamily="34" charset="0"/>
              <a:buChar char="•"/>
            </a:pPr>
            <a:r>
              <a:rPr lang="en-IN" b="1" dirty="0" err="1"/>
              <a:t>Scikit</a:t>
            </a:r>
            <a:r>
              <a:rPr lang="en-IN" b="1" dirty="0"/>
              <a:t>-learn (</a:t>
            </a:r>
            <a:r>
              <a:rPr lang="en-IN" b="1" dirty="0" err="1"/>
              <a:t>sklearn</a:t>
            </a:r>
            <a:r>
              <a:rPr lang="en-IN" b="1" dirty="0"/>
              <a:t>)</a:t>
            </a:r>
            <a:r>
              <a:rPr lang="en-IN" dirty="0"/>
              <a:t>: Offers a wide range of machine learning algorithms and tools for classification, including fraud detection </a:t>
            </a:r>
            <a:r>
              <a:rPr lang="en-IN" dirty="0" err="1"/>
              <a:t>models.</a:t>
            </a:r>
            <a:r>
              <a:rPr lang="en-IN" b="1" dirty="0" err="1"/>
              <a:t>Ensemble</a:t>
            </a:r>
            <a:r>
              <a:rPr lang="en-IN" b="1" dirty="0"/>
              <a:t> </a:t>
            </a:r>
            <a:endParaRPr lang="en-IN" b="1" dirty="0" smtClean="0"/>
          </a:p>
          <a:p>
            <a:pPr marL="285750" indent="-285750">
              <a:buFont typeface="Arial" pitchFamily="34" charset="0"/>
              <a:buChar char="•"/>
            </a:pPr>
            <a:endParaRPr lang="en-IN" b="1" dirty="0"/>
          </a:p>
          <a:p>
            <a:pPr marL="285750" indent="-285750">
              <a:buFont typeface="Arial" pitchFamily="34" charset="0"/>
              <a:buChar char="•"/>
            </a:pPr>
            <a:r>
              <a:rPr lang="en-IN" b="1" dirty="0" smtClean="0"/>
              <a:t>Methods</a:t>
            </a:r>
            <a:r>
              <a:rPr lang="en-IN" dirty="0"/>
              <a:t>: </a:t>
            </a:r>
            <a:r>
              <a:rPr lang="en-IN" dirty="0" err="1"/>
              <a:t>RandomForestClassifier</a:t>
            </a:r>
            <a:r>
              <a:rPr lang="en-IN" dirty="0"/>
              <a:t>, </a:t>
            </a:r>
            <a:r>
              <a:rPr lang="en-IN" dirty="0" err="1"/>
              <a:t>GradientBoostingClassifier</a:t>
            </a:r>
            <a:r>
              <a:rPr lang="en-IN" dirty="0"/>
              <a:t>, etc., for combining multiple models to improve accuracy</a:t>
            </a:r>
            <a:r>
              <a:rPr lang="en-IN" dirty="0" smtClean="0"/>
              <a:t>.</a:t>
            </a:r>
          </a:p>
          <a:p>
            <a:pPr marL="285750" indent="-285750">
              <a:buFont typeface="Arial" pitchFamily="34" charset="0"/>
              <a:buChar char="•"/>
            </a:pPr>
            <a:endParaRPr lang="en-IN" dirty="0"/>
          </a:p>
          <a:p>
            <a:pPr marL="285750" indent="-285750">
              <a:buFont typeface="Arial" pitchFamily="34" charset="0"/>
              <a:buChar char="•"/>
            </a:pPr>
            <a:r>
              <a:rPr lang="en-IN" b="1" dirty="0"/>
              <a:t>Support Vector Machines (SVM)</a:t>
            </a:r>
            <a:r>
              <a:rPr lang="en-IN" dirty="0"/>
              <a:t> or </a:t>
            </a:r>
            <a:r>
              <a:rPr lang="en-IN" b="1" dirty="0"/>
              <a:t>Logistic Regression</a:t>
            </a:r>
            <a:r>
              <a:rPr lang="en-IN" dirty="0"/>
              <a:t>: Effective for binary classification tasks</a:t>
            </a:r>
            <a:r>
              <a:rPr lang="en-IN" dirty="0" smtClean="0"/>
              <a:t>.</a:t>
            </a:r>
          </a:p>
          <a:p>
            <a:pPr marL="285750" indent="-285750">
              <a:buFont typeface="Arial" pitchFamily="34" charset="0"/>
              <a:buChar char="•"/>
            </a:pPr>
            <a:endParaRPr lang="en-IN" dirty="0"/>
          </a:p>
          <a:p>
            <a:pPr marL="285750" indent="-285750">
              <a:buFont typeface="Arial" pitchFamily="34" charset="0"/>
              <a:buChar char="•"/>
            </a:pPr>
            <a:r>
              <a:rPr lang="en-IN" b="1" dirty="0"/>
              <a:t>Neural Networks</a:t>
            </a:r>
            <a:r>
              <a:rPr lang="en-IN" dirty="0"/>
              <a:t>: Libraries like </a:t>
            </a:r>
            <a:r>
              <a:rPr lang="en-IN" dirty="0" err="1"/>
              <a:t>TensorFlow</a:t>
            </a:r>
            <a:r>
              <a:rPr lang="en-IN" dirty="0"/>
              <a:t> or </a:t>
            </a:r>
            <a:r>
              <a:rPr lang="en-IN" dirty="0" err="1"/>
              <a:t>PyTorch</a:t>
            </a:r>
            <a:r>
              <a:rPr lang="en-IN" dirty="0"/>
              <a:t> for deep learning models if you have large datasets and complex patterns to learn.</a:t>
            </a: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2799E4DE-B270-DC85-B607-0B80F7394E78}"/>
              </a:ext>
            </a:extLst>
          </p:cNvPr>
          <p:cNvSpPr txBox="1"/>
          <p:nvPr/>
        </p:nvSpPr>
        <p:spPr>
          <a:xfrm>
            <a:off x="428625" y="477544"/>
            <a:ext cx="6094268" cy="669542"/>
          </a:xfrm>
          <a:prstGeom prst="rect">
            <a:avLst/>
          </a:prstGeom>
          <a:noFill/>
        </p:spPr>
        <p:txBody>
          <a:bodyPr wrap="square">
            <a:spAutoFit/>
          </a:bodyPr>
          <a:lstStyle/>
          <a:p>
            <a:pPr algn="just">
              <a:lnSpc>
                <a:spcPct val="150000"/>
              </a:lnSpc>
            </a:pPr>
            <a:r>
              <a:rPr lang="en-IN" sz="2800" b="1" dirty="0"/>
              <a:t>Data </a:t>
            </a:r>
            <a:r>
              <a:rPr lang="en-IN" sz="2800" b="1" dirty="0" err="1"/>
              <a:t>Preprocessing</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8C5E181-8D36-1CE9-17D2-2ED0878AD708}"/>
              </a:ext>
            </a:extLst>
          </p:cNvPr>
          <p:cNvSpPr txBox="1"/>
          <p:nvPr/>
        </p:nvSpPr>
        <p:spPr>
          <a:xfrm>
            <a:off x="1789834" y="1536808"/>
            <a:ext cx="10036406" cy="212539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b="1" dirty="0" err="1"/>
              <a:t>Scikit</a:t>
            </a:r>
            <a:r>
              <a:rPr lang="en-IN" b="1" dirty="0"/>
              <a:t>-learn (</a:t>
            </a:r>
            <a:r>
              <a:rPr lang="en-IN" b="1" dirty="0" err="1"/>
              <a:t>sklearn</a:t>
            </a:r>
            <a:r>
              <a:rPr lang="en-IN" b="1" dirty="0"/>
              <a:t>)</a:t>
            </a:r>
            <a:r>
              <a:rPr lang="en-IN" dirty="0"/>
              <a:t>: Provides </a:t>
            </a:r>
            <a:r>
              <a:rPr lang="en-IN" dirty="0" err="1"/>
              <a:t>preprocessing</a:t>
            </a:r>
            <a:r>
              <a:rPr lang="en-IN" dirty="0"/>
              <a:t> techniques such as scaling, normalization, handling missing values, and feature selection</a:t>
            </a:r>
            <a:r>
              <a:rPr lang="en-IN" dirty="0" smtClean="0"/>
              <a:t>.</a:t>
            </a:r>
          </a:p>
          <a:p>
            <a:pPr marL="285750" indent="-285750" algn="just">
              <a:lnSpc>
                <a:spcPct val="150000"/>
              </a:lnSpc>
              <a:buFont typeface="Arial" panose="020B0604020202020204" pitchFamily="34" charset="0"/>
              <a:buChar char="•"/>
            </a:pPr>
            <a:endParaRPr lang="en-IN" b="1" dirty="0"/>
          </a:p>
          <a:p>
            <a:pPr marL="285750" indent="-285750" algn="just">
              <a:lnSpc>
                <a:spcPct val="150000"/>
              </a:lnSpc>
              <a:buFont typeface="Arial" panose="020B0604020202020204" pitchFamily="34" charset="0"/>
              <a:buChar char="•"/>
            </a:pPr>
            <a:r>
              <a:rPr lang="en-IN" b="1" dirty="0" smtClean="0"/>
              <a:t>Imbalanced-Learn </a:t>
            </a:r>
            <a:r>
              <a:rPr lang="en-IN" b="1" dirty="0"/>
              <a:t>(</a:t>
            </a:r>
            <a:r>
              <a:rPr lang="en-IN" b="1" dirty="0" err="1"/>
              <a:t>imblearn</a:t>
            </a:r>
            <a:r>
              <a:rPr lang="en-IN" b="1" dirty="0"/>
              <a:t>)</a:t>
            </a:r>
            <a:r>
              <a:rPr lang="en-IN" dirty="0"/>
              <a:t>: Specifically for handling imbalanced datasets, common in fraud detection where fraudulent transactions are rare compared to legitimate ones.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b="1" dirty="0"/>
              <a:t>Feature Engineering</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1754326"/>
          </a:xfrm>
          <a:prstGeom prst="rect">
            <a:avLst/>
          </a:prstGeom>
          <a:noFill/>
        </p:spPr>
        <p:txBody>
          <a:bodyPr wrap="square">
            <a:spAutoFit/>
          </a:bodyPr>
          <a:lstStyle/>
          <a:p>
            <a:r>
              <a:rPr lang="en-US" b="1" dirty="0" err="1"/>
              <a:t>Scikit</a:t>
            </a:r>
            <a:r>
              <a:rPr lang="en-US" b="1" dirty="0"/>
              <a:t>-learn (</a:t>
            </a:r>
            <a:r>
              <a:rPr lang="en-US" b="1" dirty="0" err="1"/>
              <a:t>sklearn</a:t>
            </a:r>
            <a:r>
              <a:rPr lang="en-US" b="1" dirty="0"/>
              <a:t>)</a:t>
            </a:r>
            <a:r>
              <a:rPr lang="en-US" dirty="0"/>
              <a:t>: Offers methods for feature selection and transformation, such as PCA (Principal Component Analysis) or LDA (Linear Discriminant Analysis</a:t>
            </a:r>
            <a:r>
              <a:rPr lang="en-US" dirty="0" smtClean="0"/>
              <a:t>).</a:t>
            </a:r>
          </a:p>
          <a:p>
            <a:endParaRPr lang="en-US" dirty="0"/>
          </a:p>
          <a:p>
            <a:endParaRPr lang="en-US" dirty="0"/>
          </a:p>
          <a:p>
            <a:r>
              <a:rPr lang="en-US" b="1" dirty="0"/>
              <a:t>Feature-Engine</a:t>
            </a:r>
            <a:r>
              <a:rPr lang="en-US" dirty="0"/>
              <a:t>: A library for feature engineering tasks like handling categorical variables, discretization, or creating new features based on domain knowledge.</a:t>
            </a:r>
          </a:p>
        </p:txBody>
      </p:sp>
    </p:spTree>
    <p:extLst>
      <p:ext uri="{BB962C8B-B14F-4D97-AF65-F5344CB8AC3E}">
        <p14:creationId xmlns:p14="http://schemas.microsoft.com/office/powerpoint/2010/main" val="2223047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3C5D9AD2-2D31-EC4A-70C4-A45B7BFB2F34}"/>
              </a:ext>
            </a:extLst>
          </p:cNvPr>
          <p:cNvSpPr txBox="1"/>
          <p:nvPr/>
        </p:nvSpPr>
        <p:spPr>
          <a:xfrm>
            <a:off x="1432560" y="465769"/>
            <a:ext cx="6094268" cy="669542"/>
          </a:xfrm>
          <a:prstGeom prst="rect">
            <a:avLst/>
          </a:prstGeom>
          <a:noFill/>
        </p:spPr>
        <p:txBody>
          <a:bodyPr wrap="square">
            <a:spAutoFit/>
          </a:bodyPr>
          <a:lstStyle/>
          <a:p>
            <a:pPr algn="just">
              <a:lnSpc>
                <a:spcPct val="150000"/>
              </a:lnSpc>
            </a:pPr>
            <a:r>
              <a:rPr lang="en-IN" sz="2800" b="1" dirty="0"/>
              <a:t>Model Evaluation and Validation</a:t>
            </a:r>
            <a:r>
              <a:rPr lang="en-IN" sz="2800" dirty="0"/>
              <a:t>:</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7EB0884D-39AE-0B0C-E785-39EF616EF4A7}"/>
              </a:ext>
            </a:extLst>
          </p:cNvPr>
          <p:cNvSpPr txBox="1"/>
          <p:nvPr/>
        </p:nvSpPr>
        <p:spPr>
          <a:xfrm>
            <a:off x="1343023" y="1432897"/>
            <a:ext cx="9863457" cy="216982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b="1" dirty="0" err="1"/>
              <a:t>Scikit</a:t>
            </a:r>
            <a:r>
              <a:rPr lang="en-IN" b="1" dirty="0"/>
              <a:t>-learn (</a:t>
            </a:r>
            <a:r>
              <a:rPr lang="en-IN" b="1" dirty="0" err="1"/>
              <a:t>sklearn</a:t>
            </a:r>
            <a:r>
              <a:rPr lang="en-IN" b="1" dirty="0"/>
              <a:t>)</a:t>
            </a:r>
            <a:r>
              <a:rPr lang="en-IN" dirty="0"/>
              <a:t>: Provides tools for evaluating model performance with metrics like accuracy, precision, recall, F1-score, ROC-AUC curve, etc</a:t>
            </a:r>
            <a:r>
              <a:rPr lang="en-IN" dirty="0" smtClean="0"/>
              <a:t>.</a:t>
            </a:r>
          </a:p>
          <a:p>
            <a:pPr marL="285750" indent="-285750" algn="just">
              <a:lnSpc>
                <a:spcPct val="150000"/>
              </a:lnSpc>
              <a:buFont typeface="Arial" panose="020B0604020202020204" pitchFamily="34" charset="0"/>
              <a:buChar char="•"/>
            </a:pPr>
            <a:endParaRPr lang="en-IN" b="1" dirty="0"/>
          </a:p>
          <a:p>
            <a:pPr marL="285750" indent="-285750" algn="just">
              <a:lnSpc>
                <a:spcPct val="150000"/>
              </a:lnSpc>
              <a:buFont typeface="Arial" panose="020B0604020202020204" pitchFamily="34" charset="0"/>
              <a:buChar char="•"/>
            </a:pPr>
            <a:r>
              <a:rPr lang="en-IN" b="1" dirty="0" smtClean="0"/>
              <a:t>Cross-validation</a:t>
            </a:r>
            <a:r>
              <a:rPr lang="en-IN" dirty="0"/>
              <a:t>: Techniques to validate model robustness and generalize performance across different datasets or splits.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14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 xmlns:a16="http://schemas.microsoft.com/office/drawing/2014/main" id="{CC33475B-5F21-913F-6EE8-2AAEFD48F8DD}"/>
              </a:ext>
            </a:extLst>
          </p:cNvPr>
          <p:cNvSpPr txBox="1"/>
          <p:nvPr/>
        </p:nvSpPr>
        <p:spPr>
          <a:xfrm>
            <a:off x="2026227" y="1257299"/>
            <a:ext cx="8987213" cy="3416320"/>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 xmlns:a16="http://schemas.microsoft.com/office/drawing/2014/main" id="{BC9552C6-554E-15A5-C079-EDFA65CB502A}"/>
              </a:ext>
            </a:extLst>
          </p:cNvPr>
          <p:cNvSpPr txBox="1"/>
          <p:nvPr/>
        </p:nvSpPr>
        <p:spPr>
          <a:xfrm>
            <a:off x="1841789" y="970029"/>
            <a:ext cx="956789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867DDF30-986F-3ADC-0F53-7616D93FB0A3}"/>
              </a:ext>
            </a:extLst>
          </p:cNvPr>
          <p:cNvSpPr txBox="1"/>
          <p:nvPr/>
        </p:nvSpPr>
        <p:spPr>
          <a:xfrm>
            <a:off x="1704109" y="1143000"/>
            <a:ext cx="9512531" cy="424731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 xmlns:a16="http://schemas.microsoft.com/office/drawing/2014/main"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 xmlns:a16="http://schemas.microsoft.com/office/drawing/2014/main"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420288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In conclusion, the outlined methodology provides a structured approach for building and deploying a machine learning model for online fraud detection. By following these steps, organizations can effectively leverage data-driven techniques to mitigate the risks associated with fraudulent online transactions.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Through </a:t>
            </a:r>
            <a:r>
              <a:rPr lang="en-US" dirty="0"/>
              <a:t>the collection and preprocessing of relevant data coupled with the application of suitable machine learning algorithms, organizations can develop models capable of distinguishing between normal and fraudulent patterns. Rigorous training, testing, and validation processes ensure the accuracy and reliability of the model before deployment into real-world environments.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65067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A362CBB8-E7ED-BAFB-ABBB-E359A8AF40B7}"/>
              </a:ext>
            </a:extLst>
          </p:cNvPr>
          <p:cNvSpPr txBox="1"/>
          <p:nvPr/>
        </p:nvSpPr>
        <p:spPr>
          <a:xfrm>
            <a:off x="283152" y="145473"/>
            <a:ext cx="6094268" cy="369332"/>
          </a:xfrm>
          <a:prstGeom prst="rect">
            <a:avLst/>
          </a:prstGeom>
          <a:noFill/>
        </p:spPr>
        <p:txBody>
          <a:bodyPr wrap="square">
            <a:spAutoFit/>
          </a:bodyPr>
          <a:lstStyle/>
          <a:p>
            <a:endParaRPr lang="en-IN" dirty="0"/>
          </a:p>
        </p:txBody>
      </p:sp>
      <p:sp>
        <p:nvSpPr>
          <p:cNvPr id="5" name="TextBox 4">
            <a:extLst>
              <a:ext uri="{FF2B5EF4-FFF2-40B4-BE49-F238E27FC236}">
                <a16:creationId xmlns="" xmlns:a16="http://schemas.microsoft.com/office/drawing/2014/main" id="{6127AF9B-8EB8-53A3-CA8A-F3AD9D0FF670}"/>
              </a:ext>
            </a:extLst>
          </p:cNvPr>
          <p:cNvSpPr txBox="1"/>
          <p:nvPr/>
        </p:nvSpPr>
        <p:spPr>
          <a:xfrm>
            <a:off x="1457325" y="668693"/>
            <a:ext cx="8050357"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Once deployed, the model becomes an integral component of the online fraud detection system, continuously analyzing transactions in real time to identify suspicious activities. Its effectiveness hinges on ongoing monitoring and periodic updates to adapt to evolving fraud tactics and maintain optimal performance. </a:t>
            </a:r>
            <a:endParaRPr lang="en-US" dirty="0" smtClean="0"/>
          </a:p>
          <a:p>
            <a:pPr marL="285750" indent="-285750" algn="just">
              <a:lnSpc>
                <a:spcPct val="150000"/>
              </a:lnSpc>
              <a:buFont typeface="Arial" panose="020B0604020202020204" pitchFamily="34" charset="0"/>
              <a:buChar char="•"/>
            </a:pPr>
            <a:endParaRPr lang="en-US"/>
          </a:p>
          <a:p>
            <a:pPr marL="285750" indent="-285750" algn="just">
              <a:lnSpc>
                <a:spcPct val="150000"/>
              </a:lnSpc>
              <a:buFont typeface="Arial" panose="020B0604020202020204" pitchFamily="34" charset="0"/>
              <a:buChar char="•"/>
            </a:pPr>
            <a:r>
              <a:rPr lang="en-US" smtClean="0"/>
              <a:t>Ultimately</a:t>
            </a:r>
            <a:r>
              <a:rPr lang="en-US" dirty="0"/>
              <a:t>, the adoption of machine learning for fraud detection not only enhances security but also contributes to the overall trust and integrity of online transactions, safeguarding both businesses and consumers against financial losses and reputational damage.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1787961"/>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91</TotalTime>
  <Words>2173</Words>
  <Application>Microsoft Office PowerPoint</Application>
  <PresentationFormat>Custom</PresentationFormat>
  <Paragraphs>110</Paragraphs>
  <Slides>24</Slides>
  <Notes>2</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Retrospect</vt:lpstr>
      <vt:lpstr>Online Payment Fraud Detection using Machine Learning in Python</vt:lpstr>
      <vt:lpstr>Abstract</vt:lpstr>
      <vt:lpstr>Objectives</vt:lpstr>
      <vt:lpstr>Existing System</vt:lpstr>
      <vt:lpstr>Disadvantages</vt:lpstr>
      <vt:lpstr>Proposed System</vt:lpstr>
      <vt:lpstr>Advantages</vt:lpstr>
      <vt:lpstr>Introduction</vt:lpstr>
      <vt:lpstr>PowerPoint Presentation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45</cp:revision>
  <dcterms:created xsi:type="dcterms:W3CDTF">2024-07-24T16:47:17Z</dcterms:created>
  <dcterms:modified xsi:type="dcterms:W3CDTF">2024-07-25T05:22:52Z</dcterms:modified>
</cp:coreProperties>
</file>