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59" r:id="rId5"/>
    <p:sldId id="260" r:id="rId6"/>
    <p:sldId id="261" r:id="rId7"/>
    <p:sldId id="278" r:id="rId8"/>
    <p:sldId id="262" r:id="rId9"/>
    <p:sldId id="263" r:id="rId10"/>
    <p:sldId id="264" r:id="rId11"/>
    <p:sldId id="265" r:id="rId12"/>
    <p:sldId id="266" r:id="rId13"/>
    <p:sldId id="267" r:id="rId14"/>
    <p:sldId id="268" r:id="rId15"/>
    <p:sldId id="269" r:id="rId16"/>
    <p:sldId id="280" r:id="rId17"/>
    <p:sldId id="270" r:id="rId18"/>
    <p:sldId id="271" r:id="rId19"/>
    <p:sldId id="272" r:id="rId20"/>
    <p:sldId id="273" r:id="rId21"/>
    <p:sldId id="276" r:id="rId22"/>
    <p:sldId id="274" r:id="rId23"/>
    <p:sldId id="275"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25-07-2024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23</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25-07-2024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25-07-2024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25-07-2024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25-07-2024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25-07-2024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25-07-2024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25-07-2024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9DE4C5DD-F163-466B-62C4-87F28F117A4A}"/>
              </a:ext>
            </a:extLst>
          </p:cNvPr>
          <p:cNvSpPr>
            <a:spLocks noGrp="1"/>
          </p:cNvSpPr>
          <p:nvPr>
            <p:ph type="title" idx="4294967295"/>
          </p:nvPr>
        </p:nvSpPr>
        <p:spPr>
          <a:xfrm>
            <a:off x="1853045" y="2339397"/>
            <a:ext cx="10515600" cy="1325563"/>
          </a:xfrm>
        </p:spPr>
        <p:txBody>
          <a:bodyPr>
            <a:normAutofit/>
          </a:bodyPr>
          <a:lstStyle/>
          <a:p>
            <a:pPr fontAlgn="base"/>
            <a:r>
              <a:rPr lang="en-US" sz="3200" b="1" dirty="0"/>
              <a:t>Tumor Detection using classification – Machine Learning and </a:t>
            </a:r>
            <a:r>
              <a:rPr lang="en-US" sz="3200" b="1" dirty="0" smtClean="0"/>
              <a:t>Python</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590931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Brain tumor detection is a critical application in the field of medical imaging, aimed at aiding healthcare professionals in the early and accurate diagnosis of brain tumors. This project leverages machine learning and deep learning techniques in Python to </a:t>
            </a:r>
            <a:r>
              <a:rPr lang="en-US" dirty="0" err="1"/>
              <a:t>developa</a:t>
            </a:r>
            <a:r>
              <a:rPr lang="en-US" dirty="0"/>
              <a:t> robust and reliable brain tumor detection system</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system undergoes sensitivity and uncertainty analyses to assess its performance under diverse data conditions and to </a:t>
            </a:r>
            <a:r>
              <a:rPr lang="en-US" dirty="0" err="1"/>
              <a:t>quantifythe</a:t>
            </a:r>
            <a:r>
              <a:rPr lang="en-US" dirty="0"/>
              <a:t> impact of variations and uncertainties on the model's accuracy.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By </a:t>
            </a:r>
            <a:r>
              <a:rPr lang="en-US" dirty="0"/>
              <a:t>systematically evaluating the model's sensitivity to various factors and understanding the sources of uncertainty, this project contributes to enhancing the system's reliability and readiness for clinical use. The findings provide insights into optimization and robustness enhancements, ultimately facilitating better patient care and outcomes in the diagnosis of brain tumors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a16="http://schemas.microsoft.com/office/drawing/2014/main" xmlns="" id="{85246A34-3C6A-D237-A2C0-5D46AAFB1265}"/>
              </a:ext>
            </a:extLst>
          </p:cNvPr>
          <p:cNvSpPr txBox="1"/>
          <p:nvPr/>
        </p:nvSpPr>
        <p:spPr>
          <a:xfrm>
            <a:off x="997528" y="1202934"/>
            <a:ext cx="8603672"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objective of developing a tumor detection system using machine learning and Python is to create a reliable and accurate tool for automated detection of tumors in medical imaging data, such as MRI or CT scans.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Existing System</a:t>
            </a:r>
          </a:p>
        </p:txBody>
      </p:sp>
      <p:sp>
        <p:nvSpPr>
          <p:cNvPr id="5" name="TextBox 4">
            <a:extLst>
              <a:ext uri="{FF2B5EF4-FFF2-40B4-BE49-F238E27FC236}">
                <a16:creationId xmlns:a16="http://schemas.microsoft.com/office/drawing/2014/main" xmlns="" id="{16F2600A-8ABE-E290-DE00-0C79347FD4E8}"/>
              </a:ext>
            </a:extLst>
          </p:cNvPr>
          <p:cNvSpPr txBox="1"/>
          <p:nvPr/>
        </p:nvSpPr>
        <p:spPr>
          <a:xfrm>
            <a:off x="1044285" y="1087132"/>
            <a:ext cx="9502487"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the realm of tumor detection using machine learning and Python, there are several existing approaches and frameworks that have been developed and applied in research and practical applications. These methods leverage various machine learning techniques to automate the process of identifying tumors in medical imaging data</a:t>
            </a:r>
            <a:r>
              <a:rPr lang="en-US" dirty="0" smtClean="0"/>
              <a:t>.</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CNNs have been extensively used for tumor detection due to their ability to learn hierarchical features directly from images. Models like VGG, </a:t>
            </a:r>
            <a:r>
              <a:rPr lang="en-US" dirty="0" err="1"/>
              <a:t>ResNet</a:t>
            </a:r>
            <a:r>
              <a:rPr lang="en-US" dirty="0"/>
              <a:t>, and </a:t>
            </a:r>
            <a:r>
              <a:rPr lang="en-US" dirty="0" err="1"/>
              <a:t>DenseNet</a:t>
            </a:r>
            <a:r>
              <a:rPr lang="en-US" dirty="0"/>
              <a:t> adapted for medical imaging tasks. These networks are typically </a:t>
            </a:r>
            <a:r>
              <a:rPr lang="en-US" dirty="0" err="1"/>
              <a:t>pretrained</a:t>
            </a:r>
            <a:r>
              <a:rPr lang="en-US" dirty="0"/>
              <a:t> on large datasets like </a:t>
            </a:r>
            <a:r>
              <a:rPr lang="en-US" dirty="0" err="1"/>
              <a:t>ImageNet</a:t>
            </a:r>
            <a:r>
              <a:rPr lang="en-US" dirty="0"/>
              <a:t> and fine-tuned on medical image datasets.</a:t>
            </a:r>
          </a:p>
          <a:p>
            <a:pPr marL="285750" indent="-285750" algn="just">
              <a:lnSpc>
                <a:spcPct val="150000"/>
              </a:lnSpc>
              <a:buFont typeface="Arial" panose="020B0604020202020204" pitchFamily="34" charset="0"/>
              <a:buChar char="•"/>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400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a16="http://schemas.microsoft.com/office/drawing/2014/main" xmlns="" id="{4B9B1531-0C82-13A3-2037-30FE16F34746}"/>
              </a:ext>
            </a:extLst>
          </p:cNvPr>
          <p:cNvSpPr txBox="1"/>
          <p:nvPr/>
        </p:nvSpPr>
        <p:spPr>
          <a:xfrm>
            <a:off x="1137805" y="1091775"/>
            <a:ext cx="8837468" cy="3416320"/>
          </a:xfrm>
          <a:prstGeom prst="rect">
            <a:avLst/>
          </a:prstGeom>
          <a:noFill/>
        </p:spPr>
        <p:txBody>
          <a:bodyPr wrap="square">
            <a:spAutoFit/>
          </a:bodyPr>
          <a:lstStyle/>
          <a:p>
            <a:r>
              <a:rPr lang="en-US" dirty="0"/>
              <a:t>Acquiring large and diverse datasets of medical images with annotated tumors can be challenging. Limited data can lead to models that are not sufficiently generalized</a:t>
            </a:r>
            <a:r>
              <a:rPr lang="en-US" dirty="0" smtClean="0"/>
              <a:t>.</a:t>
            </a:r>
          </a:p>
          <a:p>
            <a:endParaRPr lang="en-US" dirty="0"/>
          </a:p>
          <a:p>
            <a:r>
              <a:rPr lang="en-US" dirty="0"/>
              <a:t>Class imbalance between tumor and non-tumor cases can affect model performance, requiring techniques like data augmentation or sampling strategies</a:t>
            </a:r>
            <a:r>
              <a:rPr lang="en-US" dirty="0" smtClean="0"/>
              <a:t>.</a:t>
            </a:r>
          </a:p>
          <a:p>
            <a:endParaRPr lang="en-US" dirty="0"/>
          </a:p>
          <a:p>
            <a:r>
              <a:rPr lang="en-US" dirty="0"/>
              <a:t>Deep learning models, especially complex architectures like CNNs, can be difficult to interpret. Understanding how and why a model makes a particular prediction (e.g., identifying tumor regions) is crucial for medical acceptance and trust</a:t>
            </a:r>
            <a:r>
              <a:rPr lang="en-US" dirty="0" smtClean="0"/>
              <a:t>.</a:t>
            </a:r>
          </a:p>
          <a:p>
            <a:endParaRPr lang="en-US" dirty="0"/>
          </a:p>
          <a:p>
            <a:r>
              <a:rPr lang="en-US" dirty="0"/>
              <a:t>Lack of interpretability can hinder clinical adoption as healthcare professionals may be reluctant to trust "black-box" models without understanding their decision-making process.</a:t>
            </a:r>
          </a:p>
        </p:txBody>
      </p:sp>
    </p:spTree>
    <p:extLst>
      <p:ext uri="{BB962C8B-B14F-4D97-AF65-F5344CB8AC3E}">
        <p14:creationId xmlns:p14="http://schemas.microsoft.com/office/powerpoint/2010/main" val="943704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9730163"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creation of an effective algorithm model is crucial to the success of any project. It is crucial to have accurate patient data since mistakes cannot be tolerated while planning healthcare services. A particular kind of artificial neural network created primarily to </a:t>
            </a:r>
            <a:r>
              <a:rPr lang="en-US" dirty="0" err="1"/>
              <a:t>analyse</a:t>
            </a:r>
            <a:r>
              <a:rPr lang="en-US" dirty="0"/>
              <a:t> pixel input is the convolutional neural network (CNN).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CNNs </a:t>
            </a:r>
            <a:r>
              <a:rPr lang="en-US" dirty="0"/>
              <a:t>are frequently employed for tasks like image classification, object identification, and image segmentation because they use a mathematical operation called convolution to extract characteristics from images. Here are some of CNNs' most notable characteristics: 1. Each convolutional layer in its structure performs a convolution operation on the input data. 2. Pooling layers come after the convolutional layers and down sample the convolutional layers' output. 3. Fully linked layers, which are often the final layers of the CNN, carry either classification or regression tasks. K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9760643"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dataset provides a comprehensive view of marine activities and pollution incidents, including attributes such as event dates, geographical regions (e.g., Cairns, Brisbane, Gladstone), vessel types (ranging from "Commercial" to "</a:t>
            </a:r>
            <a:r>
              <a:rPr lang="en-US" dirty="0" err="1"/>
              <a:t>Defence</a:t>
            </a:r>
            <a:r>
              <a:rPr lang="en-US" dirty="0"/>
              <a:t>"), maritime areas (including "Port" and "Port Limits"), specific event locations, and pollution severity ratings</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This </a:t>
            </a:r>
            <a:r>
              <a:rPr lang="en-US" dirty="0"/>
              <a:t>dataset offers valuable insights into the temporal and geographical distribution of marine events, vessel classifications, and the environmental impact of incidents. Among common pollutant categories, Bilge (0.0), Diesel (0.5), and Hydraulic Oil (0.1) represent varying levels of environmental severity. These severity ratings help assess and address the ecological consequences of marine pollution, making this dataset a valuable resource for maritime analysis and environmental understanding</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5098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a16="http://schemas.microsoft.com/office/drawing/2014/main" xmlns="" id="{71C317FF-B4DF-C6D3-E98D-D6E9BC97A1BF}"/>
              </a:ext>
            </a:extLst>
          </p:cNvPr>
          <p:cNvSpPr txBox="1"/>
          <p:nvPr/>
        </p:nvSpPr>
        <p:spPr>
          <a:xfrm>
            <a:off x="1158585" y="1161096"/>
            <a:ext cx="8162059" cy="632480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Multiple classifiers use the suggested mixed texture feature for each segmented section to categorize Tumor / non-Tumor MR slices. Based on a detailed performance assessment, we found that functional fusion and KNN outperformed other classifiers.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outcomes show the benefits of the suggested approach. Various forms of brain pre-training Validity of the final model are assessed using tumor classification utilizing three different sets of magnetic resonance imaging (MRI) (deep feature extractor, machine learning classifier, and deep feature set) published online</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The performance of experimental outcomes can be greatly enhanced by gathering comprehensive features. Support Vector Machines (SVMs) with </a:t>
            </a:r>
            <a:r>
              <a:rPr lang="en-US" dirty="0" err="1"/>
              <a:t>longterm</a:t>
            </a:r>
            <a:r>
              <a:rPr lang="en-US" dirty="0"/>
              <a:t> base function cores typically perform better than alternative machine learning rating containers.[</a:t>
            </a:r>
            <a:endParaRPr lang="en-IN" dirty="0"/>
          </a:p>
        </p:txBody>
      </p:sp>
    </p:spTree>
    <p:extLst>
      <p:ext uri="{BB962C8B-B14F-4D97-AF65-F5344CB8AC3E}">
        <p14:creationId xmlns:p14="http://schemas.microsoft.com/office/powerpoint/2010/main" val="2014446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xmlns="" id="{B14DFF76-4097-2351-73D7-E35654650ABD}"/>
              </a:ext>
            </a:extLst>
          </p:cNvPr>
          <p:cNvSpPr txBox="1"/>
          <p:nvPr/>
        </p:nvSpPr>
        <p:spPr>
          <a:xfrm>
            <a:off x="1719694" y="991699"/>
            <a:ext cx="932584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An abnormal lump of tissue that develops in the brain or central nervous system (CNS) is called a brain tumors. Benign (not cancerous) or malignant (cancerous) brain tumors are also possible. The majority of benign brain tumor grow slowly and do not metastasize (spread to other regions of the body</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On the other hand, malignant brain tumors have a rapid rate of growth and can disseminate to other regions of the body or the brain. Primary brain tumors and secondary brain tumors are the two basic categories of brain tumors. Primary brain tumors originate in the actual brain. Brain metastases, commonly referred to as secondary brain tumors, originate in other places of the body before spreading to the brain. Depending 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CA15E5EB-32EA-3D02-FE4A-ED83BE79DC1C}"/>
              </a:ext>
            </a:extLst>
          </p:cNvPr>
          <p:cNvSpPr txBox="1"/>
          <p:nvPr/>
        </p:nvSpPr>
        <p:spPr>
          <a:xfrm>
            <a:off x="522142" y="408030"/>
            <a:ext cx="9245311"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err="1"/>
              <a:t>functionalrepresentations</a:t>
            </a:r>
            <a:r>
              <a:rPr lang="en-US" dirty="0"/>
              <a:t> of 3D brain tumor volumes in order to diagnose HG and LG </a:t>
            </a:r>
            <a:r>
              <a:rPr lang="en-US" dirty="0" err="1"/>
              <a:t>gliomas</a:t>
            </a:r>
            <a:r>
              <a:rPr lang="en-US" dirty="0"/>
              <a:t>.[2] Deep convolutional neural network-based support vector machine technique (DCNN-F-SVM) was proposed by Wu </a:t>
            </a:r>
            <a:r>
              <a:rPr lang="en-US" dirty="0" err="1"/>
              <a:t>Wentao</a:t>
            </a:r>
            <a:r>
              <a:rPr lang="en-US" dirty="0"/>
              <a:t> et al. The suggested brain tumor segmentation model includes three crucial procedures.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first step is to train a deep convolutional </a:t>
            </a:r>
            <a:r>
              <a:rPr lang="en-US" dirty="0" err="1"/>
              <a:t>neuralnetwork</a:t>
            </a:r>
            <a:r>
              <a:rPr lang="en-US" dirty="0"/>
              <a:t> to understand a mapping from image space to tumor marker space. The test image and the deep convolutional neural network training prediction label are combined in </a:t>
            </a:r>
            <a:r>
              <a:rPr lang="en-US" dirty="0" err="1"/>
              <a:t>thesecond</a:t>
            </a:r>
            <a:r>
              <a:rPr lang="en-US" dirty="0"/>
              <a:t> step, and the input is fed into the support vector machine classifier. In order to </a:t>
            </a:r>
            <a:r>
              <a:rPr lang="en-US" dirty="0" err="1"/>
              <a:t>traina</a:t>
            </a:r>
            <a:r>
              <a:rPr lang="en-US" dirty="0"/>
              <a:t> deep classifier, the third stage entails cascading a deep convolutional neural network and an ensemble support vector machine. Run each model on customized datasets to </a:t>
            </a:r>
            <a:r>
              <a:rPr lang="en-US" dirty="0" err="1"/>
              <a:t>segmentbrain</a:t>
            </a:r>
            <a:r>
              <a:rPr lang="en-US" dirty="0"/>
              <a:t> tumors. When it comes to classifying data into groups, it performs better </a:t>
            </a:r>
            <a:r>
              <a:rPr lang="en-US" dirty="0" err="1"/>
              <a:t>thanensemble</a:t>
            </a:r>
            <a:r>
              <a:rPr lang="en-US" dirty="0"/>
              <a:t> SVM classifiers and deep convolutional neural networks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a16="http://schemas.microsoft.com/office/drawing/2014/main" xmlns="" id="{C3A8794D-323D-6426-0153-791E06A5F022}"/>
              </a:ext>
            </a:extLst>
          </p:cNvPr>
          <p:cNvSpPr txBox="1"/>
          <p:nvPr/>
        </p:nvSpPr>
        <p:spPr>
          <a:xfrm>
            <a:off x="1226127" y="1298864"/>
            <a:ext cx="6167004" cy="33239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2800" dirty="0"/>
              <a:t>Input </a:t>
            </a:r>
            <a:r>
              <a:rPr lang="en-IN" sz="2800" dirty="0" smtClean="0"/>
              <a:t>Layer</a:t>
            </a:r>
          </a:p>
          <a:p>
            <a:pPr marL="285750" indent="-285750" algn="just">
              <a:lnSpc>
                <a:spcPct val="150000"/>
              </a:lnSpc>
              <a:buFont typeface="Arial" panose="020B0604020202020204" pitchFamily="34" charset="0"/>
              <a:buChar char="•"/>
            </a:pPr>
            <a:r>
              <a:rPr lang="en-IN" sz="2800" dirty="0"/>
              <a:t>Convolutional </a:t>
            </a:r>
            <a:r>
              <a:rPr lang="en-IN" sz="2800" dirty="0" smtClean="0"/>
              <a:t>Layers</a:t>
            </a:r>
          </a:p>
          <a:p>
            <a:pPr marL="285750" indent="-285750" algn="just">
              <a:lnSpc>
                <a:spcPct val="150000"/>
              </a:lnSpc>
              <a:buFont typeface="Arial" panose="020B0604020202020204" pitchFamily="34" charset="0"/>
              <a:buChar char="•"/>
            </a:pPr>
            <a:r>
              <a:rPr lang="en-IN" sz="2800" dirty="0"/>
              <a:t>Activation </a:t>
            </a:r>
            <a:r>
              <a:rPr lang="en-IN" sz="2800" dirty="0" smtClean="0"/>
              <a:t>Function</a:t>
            </a:r>
          </a:p>
          <a:p>
            <a:pPr marL="285750" indent="-285750" algn="just">
              <a:lnSpc>
                <a:spcPct val="150000"/>
              </a:lnSpc>
              <a:buFont typeface="Arial" panose="020B0604020202020204" pitchFamily="34" charset="0"/>
              <a:buChar char="•"/>
            </a:pPr>
            <a:r>
              <a:rPr lang="en-IN" sz="2800" dirty="0" smtClean="0"/>
              <a:t> </a:t>
            </a:r>
            <a:r>
              <a:rPr lang="en-IN" sz="2800" dirty="0"/>
              <a:t>Pooling Layers</a:t>
            </a:r>
            <a:r>
              <a:rPr lang="en-IN" sz="2800" dirty="0" smtClean="0"/>
              <a:t>:</a:t>
            </a:r>
          </a:p>
          <a:p>
            <a:pPr marL="285750" indent="-285750" algn="just">
              <a:lnSpc>
                <a:spcPct val="150000"/>
              </a:lnSpc>
              <a:buFont typeface="Arial" panose="020B0604020202020204" pitchFamily="34" charset="0"/>
              <a:buChar char="•"/>
            </a:pPr>
            <a:r>
              <a:rPr lang="en-IN" sz="2800" dirty="0"/>
              <a:t>Output Layer:</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7325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dirty="0"/>
              <a:t>Input Layer: </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0E4B33F8-387A-CCD3-8004-33050FBE9BBE}"/>
              </a:ext>
            </a:extLst>
          </p:cNvPr>
          <p:cNvSpPr txBox="1"/>
          <p:nvPr/>
        </p:nvSpPr>
        <p:spPr>
          <a:xfrm>
            <a:off x="1592406" y="1484853"/>
            <a:ext cx="9898553"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input to a CNN is typically a 3D array of pixel values, where the </a:t>
            </a:r>
            <a:r>
              <a:rPr lang="en-US" dirty="0" err="1"/>
              <a:t>dimensionscorrespond</a:t>
            </a:r>
            <a:r>
              <a:rPr lang="en-US" dirty="0"/>
              <a:t> to the width, height, and </a:t>
            </a:r>
            <a:r>
              <a:rPr lang="en-US" dirty="0" err="1"/>
              <a:t>colour</a:t>
            </a:r>
            <a:r>
              <a:rPr lang="en-US" dirty="0"/>
              <a:t> channels of an image (e.g., red, </a:t>
            </a:r>
            <a:r>
              <a:rPr lang="en-US" dirty="0" err="1"/>
              <a:t>green,and</a:t>
            </a:r>
            <a:r>
              <a:rPr lang="en-US" dirty="0"/>
              <a:t> blue channels for a </a:t>
            </a:r>
            <a:r>
              <a:rPr lang="en-US" dirty="0" err="1"/>
              <a:t>colour</a:t>
            </a:r>
            <a:r>
              <a:rPr lang="en-US" dirty="0"/>
              <a:t> image).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7129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dirty="0"/>
              <a:t>Convolutional Layers: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AA1B965-966A-38A6-7373-8658C716843F}"/>
              </a:ext>
            </a:extLst>
          </p:cNvPr>
          <p:cNvSpPr txBox="1"/>
          <p:nvPr/>
        </p:nvSpPr>
        <p:spPr>
          <a:xfrm>
            <a:off x="1322244" y="1674673"/>
            <a:ext cx="7385338" cy="378738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Convolution Operation: The core operation of a CNN is convolution. It involves sliding a small filter (also known as a kernel) over the input image and </a:t>
            </a:r>
            <a:r>
              <a:rPr lang="en-US" dirty="0" err="1"/>
              <a:t>computingthe</a:t>
            </a:r>
            <a:r>
              <a:rPr lang="en-US" dirty="0"/>
              <a:t> dot product between the filter and the local region of the image. This </a:t>
            </a:r>
            <a:r>
              <a:rPr lang="en-US" dirty="0" err="1"/>
              <a:t>operationhelps</a:t>
            </a:r>
            <a:r>
              <a:rPr lang="en-US" dirty="0"/>
              <a:t> detect local patterns or features, like edges and textures.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Multiple </a:t>
            </a:r>
            <a:r>
              <a:rPr lang="en-US" dirty="0"/>
              <a:t>Filters: CNNs use multiple filters in each convolutional layer, and each filter captures different features. As the network progresses through layers, these filters can learn more complex and abstract features.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a:t>Activation Function: </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8C5E181-8D36-1CE9-17D2-2ED0878AD708}"/>
              </a:ext>
            </a:extLst>
          </p:cNvPr>
          <p:cNvSpPr txBox="1"/>
          <p:nvPr/>
        </p:nvSpPr>
        <p:spPr>
          <a:xfrm>
            <a:off x="1789834" y="1536808"/>
            <a:ext cx="10036406"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After the convolution operation, an activation function (typically </a:t>
            </a:r>
            <a:r>
              <a:rPr lang="en-US" dirty="0" err="1"/>
              <a:t>ReLU</a:t>
            </a:r>
            <a:r>
              <a:rPr lang="en-US" dirty="0"/>
              <a:t> - </a:t>
            </a:r>
            <a:r>
              <a:rPr lang="en-US" dirty="0" err="1"/>
              <a:t>RectifiedLinear</a:t>
            </a:r>
            <a:r>
              <a:rPr lang="en-US" dirty="0"/>
              <a:t> Unit) is applied element-wise to introduce non-linearity into the model. This allows the network to model complex relationships in the data.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C5D9AD2-2D31-EC4A-70C4-A45B7BFB2F34}"/>
              </a:ext>
            </a:extLst>
          </p:cNvPr>
          <p:cNvSpPr txBox="1"/>
          <p:nvPr/>
        </p:nvSpPr>
        <p:spPr>
          <a:xfrm>
            <a:off x="387062" y="404809"/>
            <a:ext cx="6094268" cy="669542"/>
          </a:xfrm>
          <a:prstGeom prst="rect">
            <a:avLst/>
          </a:prstGeom>
          <a:noFill/>
        </p:spPr>
        <p:txBody>
          <a:bodyPr wrap="square">
            <a:spAutoFit/>
          </a:bodyPr>
          <a:lstStyle/>
          <a:p>
            <a:pPr algn="just">
              <a:lnSpc>
                <a:spcPct val="150000"/>
              </a:lnSpc>
            </a:pPr>
            <a:r>
              <a:rPr lang="en-IN" sz="2800" dirty="0"/>
              <a:t>Pooling Layers: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EB0884D-39AE-0B0C-E785-39EF616EF4A7}"/>
              </a:ext>
            </a:extLst>
          </p:cNvPr>
          <p:cNvSpPr txBox="1"/>
          <p:nvPr/>
        </p:nvSpPr>
        <p:spPr>
          <a:xfrm>
            <a:off x="1343023" y="1432897"/>
            <a:ext cx="9863457" cy="254088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Pooling Operation: Pooling layers reduce the spatial dimensions of the feature maps while retaining the most important information. A common pooling operation is max-pooling, which selects the maximum value from a local region of the feature map.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Pooling </a:t>
            </a:r>
            <a:r>
              <a:rPr lang="en-US" dirty="0"/>
              <a:t>helps make the network invariant to small translations or variations in </a:t>
            </a:r>
            <a:r>
              <a:rPr lang="en-US" dirty="0" err="1"/>
              <a:t>theinput</a:t>
            </a:r>
            <a:r>
              <a:rPr lang="en-US" dirty="0"/>
              <a:t> and reduces the number of parameters, making the network</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3047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C5D9AD2-2D31-EC4A-70C4-A45B7BFB2F34}"/>
              </a:ext>
            </a:extLst>
          </p:cNvPr>
          <p:cNvSpPr txBox="1"/>
          <p:nvPr/>
        </p:nvSpPr>
        <p:spPr>
          <a:xfrm>
            <a:off x="1432560" y="465769"/>
            <a:ext cx="6094268" cy="669542"/>
          </a:xfrm>
          <a:prstGeom prst="rect">
            <a:avLst/>
          </a:prstGeom>
          <a:noFill/>
        </p:spPr>
        <p:txBody>
          <a:bodyPr wrap="square">
            <a:spAutoFit/>
          </a:bodyPr>
          <a:lstStyle/>
          <a:p>
            <a:pPr algn="just">
              <a:lnSpc>
                <a:spcPct val="150000"/>
              </a:lnSpc>
            </a:pPr>
            <a:r>
              <a:rPr lang="en-IN" sz="2800" dirty="0"/>
              <a:t>Output Layer:</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EB0884D-39AE-0B0C-E785-39EF616EF4A7}"/>
              </a:ext>
            </a:extLst>
          </p:cNvPr>
          <p:cNvSpPr txBox="1"/>
          <p:nvPr/>
        </p:nvSpPr>
        <p:spPr>
          <a:xfrm>
            <a:off x="1343023" y="1432897"/>
            <a:ext cx="9863457" cy="25853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output layer of the CNN depends on the specific task. For image </a:t>
            </a:r>
            <a:r>
              <a:rPr lang="en-US" dirty="0" err="1"/>
              <a:t>classification,it</a:t>
            </a:r>
            <a:r>
              <a:rPr lang="en-US" dirty="0"/>
              <a:t> usually consists of as many neurons as there are classes in the dataset, with a </a:t>
            </a:r>
            <a:r>
              <a:rPr lang="en-US" dirty="0" err="1"/>
              <a:t>SoftMax</a:t>
            </a:r>
            <a:r>
              <a:rPr lang="en-US" dirty="0"/>
              <a:t> activation function to produce class probabilities.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For </a:t>
            </a:r>
            <a:r>
              <a:rPr lang="en-US" dirty="0"/>
              <a:t>other tasks like object detection, the output layer may involve multiple neurons, each associated with a different aspect of the detected objects (e.g., class, location, size).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1441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a16="http://schemas.microsoft.com/office/drawing/2014/main" xmlns="" id="{CC33475B-5F21-913F-6EE8-2AAEFD48F8DD}"/>
              </a:ext>
            </a:extLst>
          </p:cNvPr>
          <p:cNvSpPr txBox="1"/>
          <p:nvPr/>
        </p:nvSpPr>
        <p:spPr>
          <a:xfrm>
            <a:off x="2026227" y="1257299"/>
            <a:ext cx="6377421"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a16="http://schemas.microsoft.com/office/drawing/2014/main" xmlns="" id="{BC9552C6-554E-15A5-C079-EDFA65CB502A}"/>
              </a:ext>
            </a:extLst>
          </p:cNvPr>
          <p:cNvSpPr txBox="1"/>
          <p:nvPr/>
        </p:nvSpPr>
        <p:spPr>
          <a:xfrm>
            <a:off x="1841789" y="970029"/>
            <a:ext cx="7032047"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67DDF30-986F-3ADC-0F53-7616D93FB0A3}"/>
              </a:ext>
            </a:extLst>
          </p:cNvPr>
          <p:cNvSpPr txBox="1"/>
          <p:nvPr/>
        </p:nvSpPr>
        <p:spPr>
          <a:xfrm>
            <a:off x="1704109" y="1143000"/>
            <a:ext cx="7437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a16="http://schemas.microsoft.com/office/drawing/2014/main" xmlns=""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conclusion, utilizing Python for brain tumor detection has proven to be a powerful and </a:t>
            </a:r>
            <a:r>
              <a:rPr lang="en-US" dirty="0" smtClean="0"/>
              <a:t>effective tool </a:t>
            </a:r>
            <a:r>
              <a:rPr lang="en-US" dirty="0"/>
              <a:t>in the field of medical imaging. With the availability of advanced libraries and frameworks such as </a:t>
            </a:r>
            <a:r>
              <a:rPr lang="en-US" dirty="0" err="1"/>
              <a:t>OpenCV</a:t>
            </a:r>
            <a:r>
              <a:rPr lang="en-US" dirty="0"/>
              <a:t>, </a:t>
            </a:r>
            <a:r>
              <a:rPr lang="en-US" dirty="0" err="1"/>
              <a:t>TensorFlow</a:t>
            </a:r>
            <a:r>
              <a:rPr lang="en-US" dirty="0"/>
              <a:t>, and </a:t>
            </a:r>
            <a:r>
              <a:rPr lang="en-US" dirty="0" err="1"/>
              <a:t>Keras</a:t>
            </a:r>
            <a:r>
              <a:rPr lang="en-US" dirty="0"/>
              <a:t>, along with the wealth of image processing and machine learning techniques, researchers and medical professionals can create robust and accurate models for the early detection of brain tumors.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These </a:t>
            </a:r>
            <a:r>
              <a:rPr lang="en-US" dirty="0"/>
              <a:t>models can analyze MRI and CT scans with high precision, enabling timely diagnosis and treatment planning. The automation and accuracy achieved through </a:t>
            </a:r>
            <a:r>
              <a:rPr lang="en-US" dirty="0" err="1"/>
              <a:t>Pythonbased</a:t>
            </a:r>
            <a:r>
              <a:rPr lang="en-US" dirty="0"/>
              <a:t> brain tumor detection not only save time and resources but also have the potential to improve patient outcomes and, ultimately, save lives. This technology continues to advance, offering promising prospects for the future of healthcare and medical imaging</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650671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81</TotalTime>
  <Words>2107</Words>
  <Application>Microsoft Office PowerPoint</Application>
  <PresentationFormat>Custom</PresentationFormat>
  <Paragraphs>96</Paragraphs>
  <Slides>23</Slides>
  <Notes>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Retrospect</vt:lpstr>
      <vt:lpstr>Tumor Detection using classification – Machine Learning and Python</vt:lpstr>
      <vt:lpstr>Abstract</vt:lpstr>
      <vt:lpstr>Objectives</vt:lpstr>
      <vt:lpstr>Existing System</vt:lpstr>
      <vt:lpstr>Disadvantages</vt:lpstr>
      <vt:lpstr>Proposed System</vt:lpstr>
      <vt:lpstr>PowerPoint Presentation</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31</cp:revision>
  <dcterms:created xsi:type="dcterms:W3CDTF">2024-07-24T16:47:17Z</dcterms:created>
  <dcterms:modified xsi:type="dcterms:W3CDTF">2024-07-25T05:02:49Z</dcterms:modified>
</cp:coreProperties>
</file>