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6" r:id="rId2"/>
    <p:sldId id="257" r:id="rId3"/>
    <p:sldId id="277" r:id="rId4"/>
    <p:sldId id="258" r:id="rId5"/>
    <p:sldId id="259" r:id="rId6"/>
    <p:sldId id="260" r:id="rId7"/>
    <p:sldId id="261" r:id="rId8"/>
    <p:sldId id="278"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6" r:id="rId22"/>
    <p:sldId id="274" r:id="rId23"/>
    <p:sldId id="275" r:id="rId24"/>
    <p:sldId id="27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C98B5B-3335-469C-A808-38E743719EE0}" type="datetimeFigureOut">
              <a:rPr lang="en-IN" smtClean="0"/>
              <a:t>25-07-2024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0B410-1CF1-4BCD-9964-826FF5799070}" type="slidenum">
              <a:rPr lang="en-IN" smtClean="0"/>
              <a:t>‹#›</a:t>
            </a:fld>
            <a:endParaRPr lang="en-IN"/>
          </a:p>
        </p:txBody>
      </p:sp>
    </p:spTree>
    <p:extLst>
      <p:ext uri="{BB962C8B-B14F-4D97-AF65-F5344CB8AC3E}">
        <p14:creationId xmlns:p14="http://schemas.microsoft.com/office/powerpoint/2010/main" val="3082286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23</a:t>
            </a:fld>
            <a:endParaRPr lang="en-IN"/>
          </a:p>
        </p:txBody>
      </p:sp>
    </p:spTree>
    <p:extLst>
      <p:ext uri="{BB962C8B-B14F-4D97-AF65-F5344CB8AC3E}">
        <p14:creationId xmlns:p14="http://schemas.microsoft.com/office/powerpoint/2010/main" val="1675644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24</a:t>
            </a:fld>
            <a:endParaRPr lang="en-IN"/>
          </a:p>
        </p:txBody>
      </p:sp>
    </p:spTree>
    <p:extLst>
      <p:ext uri="{BB962C8B-B14F-4D97-AF65-F5344CB8AC3E}">
        <p14:creationId xmlns:p14="http://schemas.microsoft.com/office/powerpoint/2010/main" val="1675644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25-07-2024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8806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25-07-2024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3537606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FE216D-3FE6-40E9-A495-7AE9BB1F85B4}" type="datetimeFigureOut">
              <a:rPr lang="en-IN" smtClean="0"/>
              <a:t>25-07-2024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2853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FE216D-3FE6-40E9-A495-7AE9BB1F85B4}" type="datetimeFigureOut">
              <a:rPr lang="en-IN" smtClean="0"/>
              <a:t>25-07-2024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315703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FE216D-3FE6-40E9-A495-7AE9BB1F85B4}" type="datetimeFigureOut">
              <a:rPr lang="en-IN" smtClean="0"/>
              <a:t>25-07-2024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768036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FE216D-3FE6-40E9-A495-7AE9BB1F85B4}" type="datetimeFigureOut">
              <a:rPr lang="en-IN" smtClean="0"/>
              <a:t>25-07-2024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913643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BFE216D-3FE6-40E9-A495-7AE9BB1F85B4}" type="datetimeFigureOut">
              <a:rPr lang="en-IN" smtClean="0"/>
              <a:t>25-07-2024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848097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BFE216D-3FE6-40E9-A495-7AE9BB1F85B4}" type="datetimeFigureOut">
              <a:rPr lang="en-IN" smtClean="0"/>
              <a:t>25-07-2024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71E188D-606E-4D80-90EA-B74BFB38ECD7}" type="slidenum">
              <a:rPr lang="en-IN" smtClean="0"/>
              <a:t>‹#›</a:t>
            </a:fld>
            <a:endParaRPr lang="en-IN"/>
          </a:p>
        </p:txBody>
      </p:sp>
    </p:spTree>
    <p:extLst>
      <p:ext uri="{BB962C8B-B14F-4D97-AF65-F5344CB8AC3E}">
        <p14:creationId xmlns:p14="http://schemas.microsoft.com/office/powerpoint/2010/main" val="2276435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FE216D-3FE6-40E9-A495-7AE9BB1F85B4}" type="datetimeFigureOut">
              <a:rPr lang="en-IN" smtClean="0"/>
              <a:t>25-07-2024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585726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25-07-2024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0359364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25-07-2024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902356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BFE216D-3FE6-40E9-A495-7AE9BB1F85B4}" type="datetimeFigureOut">
              <a:rPr lang="en-IN" smtClean="0"/>
              <a:t>25-07-2024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71E188D-606E-4D80-90EA-B74BFB38ECD7}"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27484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xmlns="" id="{9DE4C5DD-F163-466B-62C4-87F28F117A4A}"/>
              </a:ext>
            </a:extLst>
          </p:cNvPr>
          <p:cNvSpPr>
            <a:spLocks noGrp="1"/>
          </p:cNvSpPr>
          <p:nvPr>
            <p:ph type="title" idx="4294967295"/>
          </p:nvPr>
        </p:nvSpPr>
        <p:spPr>
          <a:xfrm>
            <a:off x="1853045" y="2339397"/>
            <a:ext cx="10515600" cy="1325563"/>
          </a:xfrm>
        </p:spPr>
        <p:txBody>
          <a:bodyPr>
            <a:normAutofit/>
          </a:bodyPr>
          <a:lstStyle/>
          <a:p>
            <a:pPr fontAlgn="base"/>
            <a:r>
              <a:rPr lang="en-US" sz="3200" b="1" dirty="0"/>
              <a:t>Fake News Detection using Machine Learning</a:t>
            </a:r>
            <a:br>
              <a:rPr lang="en-US" sz="3200" b="1" dirty="0"/>
            </a:br>
            <a:endParaRPr lang="en-IN" dirty="0"/>
          </a:p>
        </p:txBody>
      </p:sp>
    </p:spTree>
    <p:extLst>
      <p:ext uri="{BB962C8B-B14F-4D97-AF65-F5344CB8AC3E}">
        <p14:creationId xmlns:p14="http://schemas.microsoft.com/office/powerpoint/2010/main" val="29063136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8F0FB0-E7FE-EB35-6DA4-DB3927189924}"/>
              </a:ext>
            </a:extLst>
          </p:cNvPr>
          <p:cNvSpPr>
            <a:spLocks noGrp="1"/>
          </p:cNvSpPr>
          <p:nvPr>
            <p:ph type="title" idx="4294967295"/>
          </p:nvPr>
        </p:nvSpPr>
        <p:spPr>
          <a:xfrm>
            <a:off x="232063" y="-356899"/>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Abstract</a:t>
            </a:r>
          </a:p>
        </p:txBody>
      </p:sp>
      <p:sp>
        <p:nvSpPr>
          <p:cNvPr id="5" name="TextBox 4">
            <a:extLst>
              <a:ext uri="{FF2B5EF4-FFF2-40B4-BE49-F238E27FC236}">
                <a16:creationId xmlns:a16="http://schemas.microsoft.com/office/drawing/2014/main" xmlns="" id="{DC8B9092-FE66-343F-1AD8-F3D8EA173ADD}"/>
              </a:ext>
            </a:extLst>
          </p:cNvPr>
          <p:cNvSpPr txBox="1"/>
          <p:nvPr/>
        </p:nvSpPr>
        <p:spPr>
          <a:xfrm>
            <a:off x="1020906" y="1229049"/>
            <a:ext cx="8923193" cy="466281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In recent years, due to the booming development of online social networks, fake news for various commercial and political purposes has been appearing in large numbers and widespread in the online world.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With </a:t>
            </a:r>
            <a:r>
              <a:rPr lang="en-US" dirty="0"/>
              <a:t>deceptive words, online social network users can get infected by these online fake news easily, which has brought about tremendous effects on the offline society already.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An </a:t>
            </a:r>
            <a:r>
              <a:rPr lang="en-US" dirty="0"/>
              <a:t>important goal in improving the trustworthiness of information in online social networks is to identify the fake news timely. This paper aims at investigating the principles, methodologies and algorithms for detecting fake news articles, creators and subjects from online social networks and evaluating the corresponding performance.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9269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8F0FB0-E7FE-EB35-6DA4-DB3927189924}"/>
              </a:ext>
            </a:extLst>
          </p:cNvPr>
          <p:cNvSpPr>
            <a:spLocks noGrp="1"/>
          </p:cNvSpPr>
          <p:nvPr>
            <p:ph type="title" idx="4294967295"/>
          </p:nvPr>
        </p:nvSpPr>
        <p:spPr>
          <a:xfrm>
            <a:off x="232063" y="-356899"/>
            <a:ext cx="10058400" cy="1449387"/>
          </a:xfrm>
        </p:spPr>
        <p:txBody>
          <a:bodyPr>
            <a:normAutofit/>
          </a:bodyPr>
          <a:lstStyle/>
          <a:p>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DC8B9092-FE66-343F-1AD8-F3D8EA173ADD}"/>
              </a:ext>
            </a:extLst>
          </p:cNvPr>
          <p:cNvSpPr txBox="1"/>
          <p:nvPr/>
        </p:nvSpPr>
        <p:spPr>
          <a:xfrm>
            <a:off x="1020906" y="1229049"/>
            <a:ext cx="8923193" cy="54938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Information preciseness on Internet, especially on social media, is an increasingly important concern, but web-scale data hampers, ability to identify, evaluate and correct such data, or so called "fake news," present in these platforms.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In </a:t>
            </a:r>
            <a:r>
              <a:rPr lang="en-US" dirty="0"/>
              <a:t>this paper, we propose a method for "fake news" detection and ways to apply it on Facebook, one of the most popular online social media platforms.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This </a:t>
            </a:r>
            <a:r>
              <a:rPr lang="en-US" dirty="0"/>
              <a:t>method uses Naive Bayes classification model to predict whether a post on Facebook will be labeled as real or fake. The results may be improved by applying several techniques that are discussed in the paper.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Received </a:t>
            </a:r>
            <a:r>
              <a:rPr lang="en-US" dirty="0"/>
              <a:t>results suggest, that fake news detection problem can be addressed with machine learning methods.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12584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E2AAE46-F88A-B819-FA81-BE7ED7E294EF}"/>
              </a:ext>
            </a:extLst>
          </p:cNvPr>
          <p:cNvSpPr>
            <a:spLocks noGrp="1"/>
          </p:cNvSpPr>
          <p:nvPr>
            <p:ph type="title" idx="4294967295"/>
          </p:nvPr>
        </p:nvSpPr>
        <p:spPr>
          <a:xfrm>
            <a:off x="148937" y="-450416"/>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Objectives</a:t>
            </a:r>
          </a:p>
        </p:txBody>
      </p:sp>
      <p:sp>
        <p:nvSpPr>
          <p:cNvPr id="5" name="TextBox 4">
            <a:extLst>
              <a:ext uri="{FF2B5EF4-FFF2-40B4-BE49-F238E27FC236}">
                <a16:creationId xmlns:a16="http://schemas.microsoft.com/office/drawing/2014/main" xmlns="" id="{85246A34-3C6A-D237-A2C0-5D46AAFB1265}"/>
              </a:ext>
            </a:extLst>
          </p:cNvPr>
          <p:cNvSpPr txBox="1"/>
          <p:nvPr/>
        </p:nvSpPr>
        <p:spPr>
          <a:xfrm>
            <a:off x="997528" y="1202934"/>
            <a:ext cx="8603672" cy="507831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In this </a:t>
            </a:r>
            <a:r>
              <a:rPr lang="en-US" dirty="0" err="1"/>
              <a:t>paper,it</a:t>
            </a:r>
            <a:r>
              <a:rPr lang="en-US" dirty="0"/>
              <a:t> is </a:t>
            </a:r>
            <a:r>
              <a:rPr lang="en-US" dirty="0" err="1"/>
              <a:t>seeked</a:t>
            </a:r>
            <a:r>
              <a:rPr lang="en-US" dirty="0"/>
              <a:t> to produce a model that can accurately predict the likelihood that a given article is fake </a:t>
            </a:r>
            <a:r>
              <a:rPr lang="en-US" dirty="0" err="1"/>
              <a:t>news.Facebook</a:t>
            </a:r>
            <a:r>
              <a:rPr lang="en-US" dirty="0"/>
              <a:t> has been at the epicenter of much critique following media attention.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They </a:t>
            </a:r>
            <a:r>
              <a:rPr lang="en-US" dirty="0"/>
              <a:t>have already implemented a feature to flag fake news on the site when a user </a:t>
            </a:r>
            <a:r>
              <a:rPr lang="en-US" dirty="0" err="1"/>
              <a:t>sees‟s</a:t>
            </a:r>
            <a:r>
              <a:rPr lang="en-US" dirty="0"/>
              <a:t> it ; they have also said publicly they are working on to </a:t>
            </a:r>
            <a:r>
              <a:rPr lang="en-US" dirty="0" err="1"/>
              <a:t>to</a:t>
            </a:r>
            <a:r>
              <a:rPr lang="en-US" dirty="0"/>
              <a:t> distinguish these articles in an automated way. Certainly, it is not an easy task.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A </a:t>
            </a:r>
            <a:r>
              <a:rPr lang="en-US" dirty="0"/>
              <a:t>given algorithm must be politically unbiased – since fake news exists on both ends of the spectrum – and also give equal balance to legitimate news sources on either end of the spectrum. In addition, the question of legitimacy is a difficult </a:t>
            </a:r>
            <a:r>
              <a:rPr lang="en-US" dirty="0" err="1"/>
              <a:t>one.However</a:t>
            </a:r>
            <a:r>
              <a:rPr lang="en-US" dirty="0"/>
              <a:t>, in order to solve this problem, it is necessary to have an understanding on what Fake News.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82235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F06834-B503-D591-B9B2-1B842A6DDA33}"/>
              </a:ext>
            </a:extLst>
          </p:cNvPr>
          <p:cNvSpPr>
            <a:spLocks noGrp="1"/>
          </p:cNvSpPr>
          <p:nvPr>
            <p:ph type="title" idx="4294967295"/>
          </p:nvPr>
        </p:nvSpPr>
        <p:spPr>
          <a:xfrm>
            <a:off x="76200" y="-58549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Existing System</a:t>
            </a:r>
          </a:p>
        </p:txBody>
      </p:sp>
      <p:sp>
        <p:nvSpPr>
          <p:cNvPr id="5" name="TextBox 4">
            <a:extLst>
              <a:ext uri="{FF2B5EF4-FFF2-40B4-BE49-F238E27FC236}">
                <a16:creationId xmlns:a16="http://schemas.microsoft.com/office/drawing/2014/main" xmlns="" id="{16F2600A-8ABE-E290-DE00-0C79347FD4E8}"/>
              </a:ext>
            </a:extLst>
          </p:cNvPr>
          <p:cNvSpPr txBox="1"/>
          <p:nvPr/>
        </p:nvSpPr>
        <p:spPr>
          <a:xfrm>
            <a:off x="1044285" y="1087132"/>
            <a:ext cx="9502487" cy="383181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With the advancement of technology, digital news is more widely exposed to users globally and contributes to the increment of spreading and disinformation online. Fake news can be found through popular platforms such as social media and the Internet.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There </a:t>
            </a:r>
            <a:r>
              <a:rPr lang="en-US" dirty="0"/>
              <a:t>have been multiple solutions and efforts in the detection of fake news where it even works with tools. However, fake news intends to convince the reader to believe false information which deems these articles difficult to perceive. The rate of producing digital news is large and quick, running daily at every second, thus it is challenging for machine learning to effectively detect fake news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5400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AF118D4-A1E6-3ED0-A7AD-2486B5A2EDE1}"/>
              </a:ext>
            </a:extLst>
          </p:cNvPr>
          <p:cNvSpPr>
            <a:spLocks noGrp="1"/>
          </p:cNvSpPr>
          <p:nvPr>
            <p:ph type="title" idx="4294967295"/>
          </p:nvPr>
        </p:nvSpPr>
        <p:spPr>
          <a:xfrm>
            <a:off x="0" y="-512763"/>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Disadvantages</a:t>
            </a:r>
          </a:p>
        </p:txBody>
      </p:sp>
      <p:sp>
        <p:nvSpPr>
          <p:cNvPr id="5" name="TextBox 4">
            <a:extLst>
              <a:ext uri="{FF2B5EF4-FFF2-40B4-BE49-F238E27FC236}">
                <a16:creationId xmlns:a16="http://schemas.microsoft.com/office/drawing/2014/main" xmlns="" id="{4B9B1531-0C82-13A3-2037-30FE16F34746}"/>
              </a:ext>
            </a:extLst>
          </p:cNvPr>
          <p:cNvSpPr txBox="1"/>
          <p:nvPr/>
        </p:nvSpPr>
        <p:spPr>
          <a:xfrm>
            <a:off x="1137805" y="1091775"/>
            <a:ext cx="8837468" cy="466281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One of the primary challenges is obtaining high-quality labeled data for training machine learning models. Labeling news articles as fake or genuine requires significant human effort and expertise.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Moreover</a:t>
            </a:r>
            <a:r>
              <a:rPr lang="en-US" dirty="0"/>
              <a:t>, the definition of "fake news" can be subjective and may vary depending on cultural, political, or social contexts, making it challenging to create a universally applicable training dataset</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a:t>The datasets used for training machine learning models may themselves be biased, reflecting existing biases in the sources from which the data was collected or in the labeling process. </a:t>
            </a:r>
            <a:endParaRPr lang="en-IN" dirty="0"/>
          </a:p>
        </p:txBody>
      </p:sp>
    </p:spTree>
    <p:extLst>
      <p:ext uri="{BB962C8B-B14F-4D97-AF65-F5344CB8AC3E}">
        <p14:creationId xmlns:p14="http://schemas.microsoft.com/office/powerpoint/2010/main" val="9437040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28691D-A701-49CF-9C8A-ADD244E53735}"/>
              </a:ext>
            </a:extLst>
          </p:cNvPr>
          <p:cNvSpPr>
            <a:spLocks noGrp="1"/>
          </p:cNvSpPr>
          <p:nvPr>
            <p:ph type="title" idx="4294967295"/>
          </p:nvPr>
        </p:nvSpPr>
        <p:spPr>
          <a:xfrm>
            <a:off x="86590" y="-58549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Proposed System</a:t>
            </a:r>
          </a:p>
        </p:txBody>
      </p:sp>
      <p:sp>
        <p:nvSpPr>
          <p:cNvPr id="5" name="TextBox 4">
            <a:extLst>
              <a:ext uri="{FF2B5EF4-FFF2-40B4-BE49-F238E27FC236}">
                <a16:creationId xmlns:a16="http://schemas.microsoft.com/office/drawing/2014/main" xmlns="" id="{C152151C-C88D-1B8C-A53A-62C64E419915}"/>
              </a:ext>
            </a:extLst>
          </p:cNvPr>
          <p:cNvSpPr txBox="1"/>
          <p:nvPr/>
        </p:nvSpPr>
        <p:spPr>
          <a:xfrm>
            <a:off x="1283277" y="1149339"/>
            <a:ext cx="7528213" cy="669587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a:t>
            </a:r>
            <a:r>
              <a:rPr lang="en-US" dirty="0" smtClean="0"/>
              <a:t>proposed system of this </a:t>
            </a:r>
            <a:r>
              <a:rPr lang="en-US" dirty="0"/>
              <a:t>project is to examine the problems and possible significances related with the spread of fake news. We will be working on different fake news data set in which we will apply different machine learning algorithms to train the data and test it to find which news is the real news or which one is the fake news.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As </a:t>
            </a:r>
            <a:r>
              <a:rPr lang="en-US" dirty="0"/>
              <a:t>the fake news is a problem that is heavily affecting society and our perception of not only the media but also facts and opinions themselves. By using the artificial intelligence and the machine learning, the problem can be solved as we will be able to mine the patterns from the data to maximize well defined objectives. </a:t>
            </a:r>
            <a:r>
              <a:rPr lang="en-US" dirty="0" smtClean="0"/>
              <a:t>So, our focus is to find which machine learning algorithm is best suitable for what kind of text dataset. Also, which dataset is better for finding the accuracies as the accuracies directly depends on the type of data and the amount of data. The more the data, more are your chances of getting correct accuracy as you can test and train more data to find out your results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04677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28691D-A701-49CF-9C8A-ADD244E53735}"/>
              </a:ext>
            </a:extLst>
          </p:cNvPr>
          <p:cNvSpPr>
            <a:spLocks noGrp="1"/>
          </p:cNvSpPr>
          <p:nvPr>
            <p:ph type="title" idx="4294967295"/>
          </p:nvPr>
        </p:nvSpPr>
        <p:spPr>
          <a:xfrm>
            <a:off x="86590" y="-585498"/>
            <a:ext cx="10058400" cy="1449387"/>
          </a:xfrm>
        </p:spPr>
        <p:txBody>
          <a:bodyPr>
            <a:normAutofit/>
          </a:bodyPr>
          <a:lstStyle/>
          <a:p>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C152151C-C88D-1B8C-A53A-62C64E419915}"/>
              </a:ext>
            </a:extLst>
          </p:cNvPr>
          <p:cNvSpPr txBox="1"/>
          <p:nvPr/>
        </p:nvSpPr>
        <p:spPr>
          <a:xfrm>
            <a:off x="1283277" y="1149339"/>
            <a:ext cx="7528213" cy="212539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smtClean="0"/>
              <a:t>So, our focus is to find which machine learning algorithm is best suitable for what kind of text dataset. Also, which dataset is better for finding the accuracies as the accuracies directly depends on the type of data and the amount of data. The more the data, more are your chances of getting correct accuracy as you can test and train more data to find out your results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50985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6C3EF4C-104C-0180-0D6D-EA7253508D84}"/>
              </a:ext>
            </a:extLst>
          </p:cNvPr>
          <p:cNvSpPr>
            <a:spLocks noGrp="1"/>
          </p:cNvSpPr>
          <p:nvPr>
            <p:ph type="title" idx="4294967295"/>
          </p:nvPr>
        </p:nvSpPr>
        <p:spPr>
          <a:xfrm>
            <a:off x="0" y="-533544"/>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Advantages</a:t>
            </a:r>
          </a:p>
        </p:txBody>
      </p:sp>
      <p:sp>
        <p:nvSpPr>
          <p:cNvPr id="5" name="TextBox 4">
            <a:extLst>
              <a:ext uri="{FF2B5EF4-FFF2-40B4-BE49-F238E27FC236}">
                <a16:creationId xmlns:a16="http://schemas.microsoft.com/office/drawing/2014/main" xmlns="" id="{71C317FF-B4DF-C6D3-E98D-D6E9BC97A1BF}"/>
              </a:ext>
            </a:extLst>
          </p:cNvPr>
          <p:cNvSpPr txBox="1"/>
          <p:nvPr/>
        </p:nvSpPr>
        <p:spPr>
          <a:xfrm>
            <a:off x="1158585" y="1161096"/>
            <a:ext cx="8162059" cy="507831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goal is profiting through </a:t>
            </a:r>
            <a:r>
              <a:rPr lang="en-US" dirty="0" err="1"/>
              <a:t>clickbaits</a:t>
            </a:r>
            <a:r>
              <a:rPr lang="en-US" dirty="0"/>
              <a:t>. </a:t>
            </a:r>
            <a:r>
              <a:rPr lang="en-US" dirty="0" err="1"/>
              <a:t>Clickbaits</a:t>
            </a:r>
            <a:r>
              <a:rPr lang="en-US" dirty="0"/>
              <a:t> lure users and entice curiosity with flashy headlines or designs to click links to increase advertisements revenues.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This </a:t>
            </a:r>
            <a:r>
              <a:rPr lang="en-US" dirty="0"/>
              <a:t>exposition analyzes the prevalence of fake news in light of the advances in communication made possible by the emergence of social networking sites.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purpose of the work is to come up with a solution that can be utilized by users to detect and filter out sites containing false and misleading information.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We </a:t>
            </a:r>
            <a:r>
              <a:rPr lang="en-US" dirty="0"/>
              <a:t>use simple and carefully selected features of the title and post to accurately identify fake posts. The experimental results show a 99.4% accuracy using logistic classifier</a:t>
            </a:r>
            <a:endParaRPr lang="en-IN" dirty="0"/>
          </a:p>
        </p:txBody>
      </p:sp>
    </p:spTree>
    <p:extLst>
      <p:ext uri="{BB962C8B-B14F-4D97-AF65-F5344CB8AC3E}">
        <p14:creationId xmlns:p14="http://schemas.microsoft.com/office/powerpoint/2010/main" val="20144469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7DCFD4B-4454-189E-DAEA-112DBE4B1F32}"/>
              </a:ext>
            </a:extLst>
          </p:cNvPr>
          <p:cNvSpPr>
            <a:spLocks noGrp="1"/>
          </p:cNvSpPr>
          <p:nvPr>
            <p:ph type="title" idx="4294967295"/>
          </p:nvPr>
        </p:nvSpPr>
        <p:spPr>
          <a:xfrm>
            <a:off x="0" y="-59588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Introduction</a:t>
            </a:r>
          </a:p>
        </p:txBody>
      </p:sp>
      <p:sp>
        <p:nvSpPr>
          <p:cNvPr id="5" name="TextBox 4">
            <a:extLst>
              <a:ext uri="{FF2B5EF4-FFF2-40B4-BE49-F238E27FC236}">
                <a16:creationId xmlns:a16="http://schemas.microsoft.com/office/drawing/2014/main" xmlns="" id="{B14DFF76-4097-2351-73D7-E35654650ABD}"/>
              </a:ext>
            </a:extLst>
          </p:cNvPr>
          <p:cNvSpPr txBox="1"/>
          <p:nvPr/>
        </p:nvSpPr>
        <p:spPr>
          <a:xfrm>
            <a:off x="1719694" y="991699"/>
            <a:ext cx="9325841" cy="54938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These days‟ fake news is creating different issues from sarcastic articles to a fabricated news and plan government propaganda in some outlets. Fake news and lack of trust in the media are growing problems with huge ramifications in our society. Obviously, a purposely misleading story is “fake news “ but lately blathering social </a:t>
            </a:r>
            <a:r>
              <a:rPr lang="en-US" dirty="0" err="1"/>
              <a:t>media‟s</a:t>
            </a:r>
            <a:r>
              <a:rPr lang="en-US" dirty="0"/>
              <a:t> discourse is changing its definition. Some of them now use the term to dismiss the facts counter to their preferred viewpoints.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importance of disinformation within American political discourse was the subject of weighty attention , particularly following the American president election .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term 'fake news' became common parlance for the issue, particularly to describe factually incorrect and misleading articles published mostly for the purpose of making money through page views. In this </a:t>
            </a:r>
            <a:r>
              <a:rPr lang="en-US" dirty="0" err="1"/>
              <a:t>paper,it</a:t>
            </a:r>
            <a:r>
              <a:rPr lang="en-US" dirty="0"/>
              <a:t> is </a:t>
            </a:r>
            <a:r>
              <a:rPr lang="en-US" dirty="0" err="1"/>
              <a:t>seeked</a:t>
            </a:r>
            <a:r>
              <a:rPr lang="en-US" dirty="0"/>
              <a:t> to produce a model that can accurately predict the likelihood that a given article is </a:t>
            </a:r>
            <a:r>
              <a:rPr lang="en-US" dirty="0" smtClean="0"/>
              <a:t>fake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52650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CA15E5EB-32EA-3D02-FE4A-ED83BE79DC1C}"/>
              </a:ext>
            </a:extLst>
          </p:cNvPr>
          <p:cNvSpPr txBox="1"/>
          <p:nvPr/>
        </p:nvSpPr>
        <p:spPr>
          <a:xfrm>
            <a:off x="522142" y="408030"/>
            <a:ext cx="9245311" cy="378738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err="1"/>
              <a:t>news.Facebook</a:t>
            </a:r>
            <a:r>
              <a:rPr lang="en-US" dirty="0"/>
              <a:t> has been at the epicenter of much critique following media attention. They have already implemented a feature to flag fake news on the site when a user </a:t>
            </a:r>
            <a:r>
              <a:rPr lang="en-US" dirty="0" err="1"/>
              <a:t>sees‟s</a:t>
            </a:r>
            <a:r>
              <a:rPr lang="en-US" dirty="0"/>
              <a:t> it ; they have also said publicly they are working on to </a:t>
            </a:r>
            <a:r>
              <a:rPr lang="en-US" dirty="0" err="1"/>
              <a:t>to</a:t>
            </a:r>
            <a:r>
              <a:rPr lang="en-US" dirty="0"/>
              <a:t> distinguish these articles in an automated way. Certainly, it is not an easy task.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A </a:t>
            </a:r>
            <a:r>
              <a:rPr lang="en-US" dirty="0"/>
              <a:t>given algorithm must be politically unbiased – since fake news exists on both ends of the spectrum – and also give equal balance to legitimate news sources on either end of the spectrum. In addition, the question of legitimacy is a difficult </a:t>
            </a:r>
            <a:r>
              <a:rPr lang="en-US" dirty="0" err="1"/>
              <a:t>one.However</a:t>
            </a:r>
            <a:r>
              <a:rPr lang="en-US" dirty="0"/>
              <a:t>, in order to solve this problem, it is necessary to have an understanding on what Fake News.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34595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A6136A9-9122-92D7-CB8E-3B1AFDDD3A60}"/>
              </a:ext>
            </a:extLst>
          </p:cNvPr>
          <p:cNvSpPr>
            <a:spLocks noGrp="1"/>
          </p:cNvSpPr>
          <p:nvPr>
            <p:ph type="title" idx="4294967295"/>
          </p:nvPr>
        </p:nvSpPr>
        <p:spPr>
          <a:xfrm>
            <a:off x="169718" y="-440025"/>
            <a:ext cx="10058400" cy="1449387"/>
          </a:xfrm>
        </p:spPr>
        <p:txBody>
          <a:bodyPr>
            <a:normAutofit/>
          </a:bodyPr>
          <a:lstStyle/>
          <a:p>
            <a:r>
              <a:rPr lang="en-IN" sz="4600" dirty="0">
                <a:latin typeface="Times New Roman" panose="02020603050405020304" pitchFamily="18" charset="0"/>
                <a:cs typeface="Times New Roman" panose="02020603050405020304" pitchFamily="18" charset="0"/>
              </a:rPr>
              <a:t>Modules</a:t>
            </a:r>
          </a:p>
        </p:txBody>
      </p:sp>
      <p:sp>
        <p:nvSpPr>
          <p:cNvPr id="5" name="TextBox 4">
            <a:extLst>
              <a:ext uri="{FF2B5EF4-FFF2-40B4-BE49-F238E27FC236}">
                <a16:creationId xmlns:a16="http://schemas.microsoft.com/office/drawing/2014/main" xmlns="" id="{C3A8794D-323D-6426-0153-791E06A5F022}"/>
              </a:ext>
            </a:extLst>
          </p:cNvPr>
          <p:cNvSpPr txBox="1"/>
          <p:nvPr/>
        </p:nvSpPr>
        <p:spPr>
          <a:xfrm>
            <a:off x="1226127" y="1298864"/>
            <a:ext cx="6167004" cy="26776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800" dirty="0" err="1"/>
              <a:t>A.Data</a:t>
            </a:r>
            <a:r>
              <a:rPr lang="en-US" sz="2800" dirty="0"/>
              <a:t> Use </a:t>
            </a:r>
            <a:endParaRPr lang="en-US" sz="2800" dirty="0" smtClean="0"/>
          </a:p>
          <a:p>
            <a:pPr marL="285750" indent="-285750" algn="just">
              <a:lnSpc>
                <a:spcPct val="150000"/>
              </a:lnSpc>
              <a:buFont typeface="Arial" panose="020B0604020202020204" pitchFamily="34" charset="0"/>
              <a:buChar char="•"/>
            </a:pPr>
            <a:r>
              <a:rPr lang="en-US" sz="2800" dirty="0" smtClean="0"/>
              <a:t>B</a:t>
            </a:r>
            <a:r>
              <a:rPr lang="en-US" sz="2800" dirty="0"/>
              <a:t>. </a:t>
            </a:r>
            <a:r>
              <a:rPr lang="en-US" sz="2800" dirty="0" smtClean="0"/>
              <a:t>Preprocessing</a:t>
            </a:r>
          </a:p>
          <a:p>
            <a:pPr marL="285750" indent="-285750" algn="just">
              <a:lnSpc>
                <a:spcPct val="150000"/>
              </a:lnSpc>
              <a:buFont typeface="Arial" panose="020B0604020202020204" pitchFamily="34" charset="0"/>
              <a:buChar char="•"/>
            </a:pPr>
            <a:r>
              <a:rPr lang="en-US" sz="2800" dirty="0" smtClean="0"/>
              <a:t>C</a:t>
            </a:r>
            <a:r>
              <a:rPr lang="en-US" sz="2800" dirty="0"/>
              <a:t>. Feature Extraction </a:t>
            </a:r>
            <a:endParaRPr lang="en-US" sz="2800" dirty="0" smtClean="0"/>
          </a:p>
          <a:p>
            <a:pPr marL="285750" indent="-285750" algn="just">
              <a:lnSpc>
                <a:spcPct val="150000"/>
              </a:lnSpc>
              <a:buFont typeface="Arial" panose="020B0604020202020204" pitchFamily="34" charset="0"/>
              <a:buChar char="•"/>
            </a:pPr>
            <a:r>
              <a:rPr lang="en-US" sz="2800" dirty="0" smtClean="0"/>
              <a:t>D</a:t>
            </a:r>
            <a:r>
              <a:rPr lang="en-US" sz="2800" dirty="0"/>
              <a:t>. Training the Classifier</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73256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A6846BC-3EE6-3E0C-2FD2-F821435D1A5A}"/>
              </a:ext>
            </a:extLst>
          </p:cNvPr>
          <p:cNvSpPr txBox="1"/>
          <p:nvPr/>
        </p:nvSpPr>
        <p:spPr>
          <a:xfrm>
            <a:off x="407843" y="384026"/>
            <a:ext cx="6094268" cy="669542"/>
          </a:xfrm>
          <a:prstGeom prst="rect">
            <a:avLst/>
          </a:prstGeom>
          <a:noFill/>
        </p:spPr>
        <p:txBody>
          <a:bodyPr wrap="square">
            <a:spAutoFit/>
          </a:bodyPr>
          <a:lstStyle/>
          <a:p>
            <a:pPr algn="just">
              <a:lnSpc>
                <a:spcPct val="150000"/>
              </a:lnSpc>
            </a:pPr>
            <a:r>
              <a:rPr lang="en-IN" sz="2800" dirty="0" err="1"/>
              <a:t>A.Data</a:t>
            </a:r>
            <a:r>
              <a:rPr lang="en-IN" sz="2800" dirty="0"/>
              <a:t> Use</a:t>
            </a:r>
            <a:endParaRPr lang="en-IN" sz="28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xmlns="" id="{0E4B33F8-387A-CCD3-8004-33050FBE9BBE}"/>
              </a:ext>
            </a:extLst>
          </p:cNvPr>
          <p:cNvSpPr txBox="1"/>
          <p:nvPr/>
        </p:nvSpPr>
        <p:spPr>
          <a:xfrm>
            <a:off x="1592406" y="1484853"/>
            <a:ext cx="9898553" cy="503387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So, in this project we are using different packages and to load and read the data set we are using pandas. By using pandas, we can read the .</a:t>
            </a:r>
            <a:r>
              <a:rPr lang="en-US" dirty="0" err="1"/>
              <a:t>csv</a:t>
            </a:r>
            <a:r>
              <a:rPr lang="en-US" dirty="0"/>
              <a:t> file and then we can display the shape of the dataset with that we can also display the dataset in the correct form. </a:t>
            </a:r>
            <a:endParaRPr lang="en-US" dirty="0" smtClean="0"/>
          </a:p>
          <a:p>
            <a:pPr marL="285750" indent="-285750" algn="just">
              <a:lnSpc>
                <a:spcPct val="150000"/>
              </a:lnSpc>
              <a:buFont typeface="Arial" panose="020B0604020202020204" pitchFamily="34" charset="0"/>
              <a:buChar char="•"/>
            </a:pPr>
            <a:r>
              <a:rPr lang="en-US" dirty="0" smtClean="0"/>
              <a:t>We </a:t>
            </a:r>
            <a:r>
              <a:rPr lang="en-US" dirty="0"/>
              <a:t>will be training and testing the data, when we use supervised learning it means we are labeling the data. By getting the testing and training data and labels we can perform different machine learning algorithms but before performing the predictions and accuracies, the data is need to be preprocessing i.e. the null values which are not readable are required to be removed from the data set and the data is required to be converted into vectors by normalizing and tokening the data so that it could be understood by the machine. </a:t>
            </a:r>
            <a:endParaRPr lang="en-US" dirty="0" smtClean="0"/>
          </a:p>
          <a:p>
            <a:pPr marL="285750" indent="-285750" algn="just">
              <a:lnSpc>
                <a:spcPct val="150000"/>
              </a:lnSpc>
              <a:buFont typeface="Arial" panose="020B0604020202020204" pitchFamily="34" charset="0"/>
              <a:buChar char="•"/>
            </a:pPr>
            <a:r>
              <a:rPr lang="en-US" dirty="0" smtClean="0"/>
              <a:t>Next </a:t>
            </a:r>
            <a:r>
              <a:rPr lang="en-US" dirty="0"/>
              <a:t>step is by using this data, getting the visual reports, which we will get by using the Mat Plot Library of Python and </a:t>
            </a:r>
            <a:r>
              <a:rPr lang="en-US" dirty="0" err="1"/>
              <a:t>Sickit</a:t>
            </a:r>
            <a:r>
              <a:rPr lang="en-US" dirty="0"/>
              <a:t> Learn. This library helps us in getting the results in the form of histograms, pie charts or bar charts.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71294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B02D722-A8AA-DB7D-5962-A277CF9CB059}"/>
              </a:ext>
            </a:extLst>
          </p:cNvPr>
          <p:cNvSpPr txBox="1"/>
          <p:nvPr/>
        </p:nvSpPr>
        <p:spPr>
          <a:xfrm>
            <a:off x="270164" y="435982"/>
            <a:ext cx="6148820" cy="669542"/>
          </a:xfrm>
          <a:prstGeom prst="rect">
            <a:avLst/>
          </a:prstGeom>
          <a:noFill/>
        </p:spPr>
        <p:txBody>
          <a:bodyPr wrap="square">
            <a:spAutoFit/>
          </a:bodyPr>
          <a:lstStyle/>
          <a:p>
            <a:pPr algn="just">
              <a:lnSpc>
                <a:spcPct val="150000"/>
              </a:lnSpc>
            </a:pPr>
            <a:r>
              <a:rPr lang="en-IN" sz="2800" dirty="0" err="1"/>
              <a:t>Preprocessing</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7AA1B965-966A-38A6-7373-8658C716843F}"/>
              </a:ext>
            </a:extLst>
          </p:cNvPr>
          <p:cNvSpPr txBox="1"/>
          <p:nvPr/>
        </p:nvSpPr>
        <p:spPr>
          <a:xfrm>
            <a:off x="1322244" y="1674673"/>
            <a:ext cx="7385338" cy="507831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data set used is split into a training set and a testing set containing in Dataset 1 -3256 training data and 814 testing data and in Dataset II- 1882 training data and 471 testing data respectively.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Cleaning </a:t>
            </a:r>
            <a:r>
              <a:rPr lang="en-US" dirty="0"/>
              <a:t>the data is always the first step. In this, those words are removed from the dataset. That helps in mining the useful information. Whenever we collect data online, it sometimes contains the undesirable characters like stop words, digits etc</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which creates hindrance while spam detection. It helps in removing the texts which are language independent entities and integrate the logic which can improve the accuracy of the identification task.</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66489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2799E4DE-B270-DC85-B607-0B80F7394E78}"/>
              </a:ext>
            </a:extLst>
          </p:cNvPr>
          <p:cNvSpPr txBox="1"/>
          <p:nvPr/>
        </p:nvSpPr>
        <p:spPr>
          <a:xfrm>
            <a:off x="428625" y="477544"/>
            <a:ext cx="6094268" cy="669542"/>
          </a:xfrm>
          <a:prstGeom prst="rect">
            <a:avLst/>
          </a:prstGeom>
          <a:noFill/>
        </p:spPr>
        <p:txBody>
          <a:bodyPr wrap="square">
            <a:spAutoFit/>
          </a:bodyPr>
          <a:lstStyle/>
          <a:p>
            <a:pPr algn="just">
              <a:lnSpc>
                <a:spcPct val="150000"/>
              </a:lnSpc>
            </a:pPr>
            <a:r>
              <a:rPr lang="en-IN" sz="2800" dirty="0"/>
              <a:t>Feature Extraction</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78C5E181-8D36-1CE9-17D2-2ED0878AD708}"/>
              </a:ext>
            </a:extLst>
          </p:cNvPr>
          <p:cNvSpPr txBox="1"/>
          <p:nvPr/>
        </p:nvSpPr>
        <p:spPr>
          <a:xfrm>
            <a:off x="1789834" y="1536808"/>
            <a:ext cx="10036406" cy="466281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Feature extraction s the process of selecting a subset of relevant features for use in model construction. Feature extraction methods helps in to create an accurate predictive model. They help in selecting features that will give better accuracy.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When </a:t>
            </a:r>
            <a:r>
              <a:rPr lang="en-US" dirty="0"/>
              <a:t>the input data to an algorithm is too large to be handled and i </a:t>
            </a:r>
            <a:r>
              <a:rPr lang="en-US" dirty="0" err="1"/>
              <a:t>ts</a:t>
            </a:r>
            <a:r>
              <a:rPr lang="en-US" dirty="0"/>
              <a:t> supposed to be redundant then the input data will be transformed into a reduced illustration set of features also named feature vectors.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Altering </a:t>
            </a:r>
            <a:r>
              <a:rPr lang="en-US" dirty="0"/>
              <a:t>the input data to perform the desired task using this reduced representation instead of the full-size input. Feature extraction is performed on raw data prior to applying any machine learning algorithm, on the transformed data in feature space.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27479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3C5D9AD2-2D31-EC4A-70C4-A45B7BFB2F34}"/>
              </a:ext>
            </a:extLst>
          </p:cNvPr>
          <p:cNvSpPr txBox="1"/>
          <p:nvPr/>
        </p:nvSpPr>
        <p:spPr>
          <a:xfrm>
            <a:off x="387062" y="404809"/>
            <a:ext cx="6094268" cy="669542"/>
          </a:xfrm>
          <a:prstGeom prst="rect">
            <a:avLst/>
          </a:prstGeom>
          <a:noFill/>
        </p:spPr>
        <p:txBody>
          <a:bodyPr wrap="square">
            <a:spAutoFit/>
          </a:bodyPr>
          <a:lstStyle/>
          <a:p>
            <a:pPr algn="just">
              <a:lnSpc>
                <a:spcPct val="150000"/>
              </a:lnSpc>
            </a:pPr>
            <a:r>
              <a:rPr lang="en-IN" sz="2800" dirty="0"/>
              <a:t>D. Training the Classifier</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7EB0884D-39AE-0B0C-E785-39EF616EF4A7}"/>
              </a:ext>
            </a:extLst>
          </p:cNvPr>
          <p:cNvSpPr txBox="1"/>
          <p:nvPr/>
        </p:nvSpPr>
        <p:spPr>
          <a:xfrm>
            <a:off x="1343023" y="1432897"/>
            <a:ext cx="7468467" cy="544937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As In this project I am using </a:t>
            </a:r>
            <a:r>
              <a:rPr lang="en-US" dirty="0" err="1"/>
              <a:t>Scikit</a:t>
            </a:r>
            <a:r>
              <a:rPr lang="en-US" dirty="0"/>
              <a:t>-Learn Machine </a:t>
            </a:r>
            <a:r>
              <a:rPr lang="en-US" dirty="0" err="1"/>
              <a:t>leanring</a:t>
            </a:r>
            <a:r>
              <a:rPr lang="en-US" dirty="0"/>
              <a:t> </a:t>
            </a:r>
            <a:r>
              <a:rPr lang="en-US" dirty="0" err="1"/>
              <a:t>ibrary</a:t>
            </a:r>
            <a:r>
              <a:rPr lang="en-US" dirty="0"/>
              <a:t> for implementing the </a:t>
            </a:r>
            <a:r>
              <a:rPr lang="en-US" dirty="0" err="1"/>
              <a:t>architecture.Scikit</a:t>
            </a:r>
            <a:r>
              <a:rPr lang="en-US" dirty="0"/>
              <a:t> Learn is an open source python Machine Learning library which comes bundled in 3rd distribution anaconda. This just needs importing the packages and you can compile the command as soon as you write it.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If </a:t>
            </a:r>
            <a:r>
              <a:rPr lang="en-US" dirty="0"/>
              <a:t>the command </a:t>
            </a:r>
            <a:r>
              <a:rPr lang="en-US" dirty="0" err="1"/>
              <a:t>doesn‟t</a:t>
            </a:r>
            <a:r>
              <a:rPr lang="en-US" dirty="0"/>
              <a:t> run, we can get the error at the same time. I am using 4 different algorithms and I have trained these 4 models i.e. Naïve Bayes, Support Vector Machine, K Nearest Neighbors and Logistic Regression </a:t>
            </a:r>
            <a:r>
              <a:rPr lang="en-US" dirty="0" err="1"/>
              <a:t>wic</a:t>
            </a:r>
            <a:r>
              <a:rPr lang="en-US" dirty="0"/>
              <a:t> are very popular methods for document classification problem. Once the classifiers are </a:t>
            </a:r>
            <a:r>
              <a:rPr lang="en-US" dirty="0" err="1"/>
              <a:t>traned</a:t>
            </a:r>
            <a:r>
              <a:rPr lang="en-US" dirty="0"/>
              <a:t>, we can c heck the performance of the models on test-set. We can extract the word count vector for each mail in test-set and predict it class with the trained models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30470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D8E9949-0CEA-1A1D-57DE-785AB128834E}"/>
              </a:ext>
            </a:extLst>
          </p:cNvPr>
          <p:cNvSpPr txBox="1"/>
          <p:nvPr/>
        </p:nvSpPr>
        <p:spPr>
          <a:xfrm>
            <a:off x="231197" y="210189"/>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Software Details</a:t>
            </a:r>
          </a:p>
        </p:txBody>
      </p:sp>
      <p:sp>
        <p:nvSpPr>
          <p:cNvPr id="5" name="TextBox 4">
            <a:extLst>
              <a:ext uri="{FF2B5EF4-FFF2-40B4-BE49-F238E27FC236}">
                <a16:creationId xmlns:a16="http://schemas.microsoft.com/office/drawing/2014/main" xmlns="" id="{CC33475B-5F21-913F-6EE8-2AAEFD48F8DD}"/>
              </a:ext>
            </a:extLst>
          </p:cNvPr>
          <p:cNvSpPr txBox="1"/>
          <p:nvPr/>
        </p:nvSpPr>
        <p:spPr>
          <a:xfrm>
            <a:off x="2026227" y="1257299"/>
            <a:ext cx="6377421"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8915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14AF490F-216F-80CE-075B-2D7E9B2CF10B}"/>
              </a:ext>
            </a:extLst>
          </p:cNvPr>
          <p:cNvSpPr txBox="1"/>
          <p:nvPr/>
        </p:nvSpPr>
        <p:spPr>
          <a:xfrm>
            <a:off x="335107" y="262143"/>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Front End</a:t>
            </a:r>
          </a:p>
        </p:txBody>
      </p:sp>
      <p:sp>
        <p:nvSpPr>
          <p:cNvPr id="5" name="TextBox 4">
            <a:extLst>
              <a:ext uri="{FF2B5EF4-FFF2-40B4-BE49-F238E27FC236}">
                <a16:creationId xmlns:a16="http://schemas.microsoft.com/office/drawing/2014/main" xmlns="" id="{BC9552C6-554E-15A5-C079-EDFA65CB502A}"/>
              </a:ext>
            </a:extLst>
          </p:cNvPr>
          <p:cNvSpPr txBox="1"/>
          <p:nvPr/>
        </p:nvSpPr>
        <p:spPr>
          <a:xfrm>
            <a:off x="1841789" y="970029"/>
            <a:ext cx="7032047" cy="54440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9916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D28D56C-6F89-C1A1-9D88-1229F6DC229F}"/>
              </a:ext>
            </a:extLst>
          </p:cNvPr>
          <p:cNvSpPr txBox="1"/>
          <p:nvPr/>
        </p:nvSpPr>
        <p:spPr>
          <a:xfrm>
            <a:off x="251980" y="272534"/>
            <a:ext cx="6094268" cy="707886"/>
          </a:xfrm>
          <a:prstGeom prst="rect">
            <a:avLst/>
          </a:prstGeom>
          <a:noFill/>
        </p:spPr>
        <p:txBody>
          <a:bodyPr wrap="square">
            <a:spAutoFit/>
          </a:bodyPr>
          <a:lstStyle/>
          <a:p>
            <a:r>
              <a:rPr lang="en-IN" sz="4000">
                <a:latin typeface="Times New Roman" panose="02020603050405020304" pitchFamily="18" charset="0"/>
                <a:cs typeface="Times New Roman" panose="02020603050405020304" pitchFamily="18" charset="0"/>
              </a:rPr>
              <a:t>Database</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867DDF30-986F-3ADC-0F53-7616D93FB0A3}"/>
              </a:ext>
            </a:extLst>
          </p:cNvPr>
          <p:cNvSpPr txBox="1"/>
          <p:nvPr/>
        </p:nvSpPr>
        <p:spPr>
          <a:xfrm>
            <a:off x="1704109" y="1143000"/>
            <a:ext cx="743729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marL="285750" indent="-285750"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2243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54B9495-80B9-D8D9-E2FF-15C2E18769D8}"/>
              </a:ext>
            </a:extLst>
          </p:cNvPr>
          <p:cNvSpPr txBox="1"/>
          <p:nvPr/>
        </p:nvSpPr>
        <p:spPr>
          <a:xfrm>
            <a:off x="387061" y="397224"/>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Cloud Web Server</a:t>
            </a:r>
          </a:p>
        </p:txBody>
      </p:sp>
      <p:sp>
        <p:nvSpPr>
          <p:cNvPr id="5" name="TextBox 4">
            <a:extLst>
              <a:ext uri="{FF2B5EF4-FFF2-40B4-BE49-F238E27FC236}">
                <a16:creationId xmlns:a16="http://schemas.microsoft.com/office/drawing/2014/main" xmlns="" id="{C54AA41C-BE5A-B30B-F611-ED94C3C05669}"/>
              </a:ext>
            </a:extLst>
          </p:cNvPr>
          <p:cNvSpPr txBox="1"/>
          <p:nvPr/>
        </p:nvSpPr>
        <p:spPr>
          <a:xfrm>
            <a:off x="2153515" y="1260361"/>
            <a:ext cx="858029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11239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2AE6D28-66D8-A4AC-4D1D-1C035E82F5DB}"/>
              </a:ext>
            </a:extLst>
          </p:cNvPr>
          <p:cNvSpPr txBox="1"/>
          <p:nvPr/>
        </p:nvSpPr>
        <p:spPr>
          <a:xfrm>
            <a:off x="480579" y="511525"/>
            <a:ext cx="609426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SOFTWARE REQUIREMENTS: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FEA3694E-723B-7F85-0E41-08E311A6A748}"/>
              </a:ext>
            </a:extLst>
          </p:cNvPr>
          <p:cNvSpPr txBox="1"/>
          <p:nvPr/>
        </p:nvSpPr>
        <p:spPr>
          <a:xfrm>
            <a:off x="1914525" y="1682959"/>
            <a:ext cx="6094268" cy="1047210"/>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Language	               :PYTHON Google </a:t>
            </a:r>
            <a:r>
              <a:rPr lang="en-US" sz="2200" dirty="0" err="1">
                <a:latin typeface="Times New Roman" pitchFamily="18" charset="0"/>
                <a:cs typeface="Times New Roman" pitchFamily="18" charset="0"/>
              </a:rPr>
              <a:t>Colab</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20286855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B83B8AF3-69D0-E753-9804-014FB9CA07E4}"/>
              </a:ext>
            </a:extLst>
          </p:cNvPr>
          <p:cNvSpPr txBox="1"/>
          <p:nvPr/>
        </p:nvSpPr>
        <p:spPr>
          <a:xfrm>
            <a:off x="605270" y="490743"/>
            <a:ext cx="6094268" cy="430887"/>
          </a:xfrm>
          <a:prstGeom prst="rect">
            <a:avLst/>
          </a:prstGeom>
          <a:noFill/>
        </p:spPr>
        <p:txBody>
          <a:bodyPr wrap="square">
            <a:spAutoFit/>
          </a:bodyPr>
          <a:lstStyle/>
          <a:p>
            <a:r>
              <a:rPr lang="en-US" sz="2200" b="1" dirty="0">
                <a:latin typeface="Times New Roman" panose="02020603050405020304" pitchFamily="18" charset="0"/>
                <a:cs typeface="Times New Roman" panose="02020603050405020304" pitchFamily="18" charset="0"/>
              </a:rPr>
              <a:t>HARDWARE REQUIREMENTS:</a:t>
            </a:r>
            <a:endParaRPr lang="en-IN" sz="22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3FAE2578-C91E-5A52-67DC-53F2C9CD47FE}"/>
              </a:ext>
            </a:extLst>
          </p:cNvPr>
          <p:cNvSpPr txBox="1"/>
          <p:nvPr/>
        </p:nvSpPr>
        <p:spPr>
          <a:xfrm>
            <a:off x="1821007" y="1454498"/>
            <a:ext cx="6094268" cy="206287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Keyboard</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Mouse </a:t>
            </a:r>
          </a:p>
          <a:p>
            <a:pPr marL="285750" indent="-285750" algn="just">
              <a:lnSpc>
                <a:spcPct val="150000"/>
              </a:lnSpc>
              <a:buFont typeface="Arial" panose="020B0604020202020204" pitchFamily="34" charset="0"/>
              <a:buChar char="•"/>
            </a:pPr>
            <a:r>
              <a:rPr lang="en-US" sz="2200" dirty="0" err="1">
                <a:latin typeface="Times New Roman" pitchFamily="18" charset="0"/>
                <a:cs typeface="Times New Roman" pitchFamily="18" charset="0"/>
              </a:rPr>
              <a:t>Harddisk</a:t>
            </a:r>
            <a:r>
              <a:rPr lang="en-US" sz="2200" dirty="0">
                <a:latin typeface="Times New Roman" pitchFamily="18" charset="0"/>
                <a:cs typeface="Times New Roman" pitchFamily="18" charset="0"/>
              </a:rPr>
              <a:t>	</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Ram	</a:t>
            </a:r>
          </a:p>
        </p:txBody>
      </p:sp>
    </p:spTree>
    <p:extLst>
      <p:ext uri="{BB962C8B-B14F-4D97-AF65-F5344CB8AC3E}">
        <p14:creationId xmlns:p14="http://schemas.microsoft.com/office/powerpoint/2010/main" val="24230902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Conclusion</a:t>
            </a:r>
            <a:r>
              <a:rPr lang="en-IN" dirty="0"/>
              <a:t> </a:t>
            </a:r>
          </a:p>
        </p:txBody>
      </p:sp>
      <p:sp>
        <p:nvSpPr>
          <p:cNvPr id="5" name="TextBox 4">
            <a:extLst>
              <a:ext uri="{FF2B5EF4-FFF2-40B4-BE49-F238E27FC236}">
                <a16:creationId xmlns:a16="http://schemas.microsoft.com/office/drawing/2014/main" xmlns="" id="{6127AF9B-8EB8-53A3-CA8A-F3AD9D0FF670}"/>
              </a:ext>
            </a:extLst>
          </p:cNvPr>
          <p:cNvSpPr txBox="1"/>
          <p:nvPr/>
        </p:nvSpPr>
        <p:spPr>
          <a:xfrm>
            <a:off x="1457325" y="668693"/>
            <a:ext cx="8050357" cy="337188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Many people consume news from social media instead of traditional news media. However, social media has also been used to spread fake news, which has negative impacts on individual people and society</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In this paper, an innovative model for fake news detection using machine learning algorithms has been presented. This model takes news events as an input and based on twitter reviews and classification algorithms it predicts the percentage of news being fake or real.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65067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362CBB8-E7ED-BAFB-ABBB-E359A8AF40B7}"/>
              </a:ext>
            </a:extLst>
          </p:cNvPr>
          <p:cNvSpPr txBox="1"/>
          <p:nvPr/>
        </p:nvSpPr>
        <p:spPr>
          <a:xfrm>
            <a:off x="283152" y="145473"/>
            <a:ext cx="6094268" cy="369332"/>
          </a:xfrm>
          <a:prstGeom prst="rect">
            <a:avLst/>
          </a:prstGeom>
          <a:noFill/>
        </p:spPr>
        <p:txBody>
          <a:bodyPr wrap="square">
            <a:spAutoFit/>
          </a:bodyPr>
          <a:lstStyle/>
          <a:p>
            <a:r>
              <a:rPr lang="en-IN" dirty="0" smtClean="0"/>
              <a:t> </a:t>
            </a:r>
            <a:endParaRPr lang="en-IN" dirty="0"/>
          </a:p>
        </p:txBody>
      </p:sp>
      <p:sp>
        <p:nvSpPr>
          <p:cNvPr id="5" name="TextBox 4">
            <a:extLst>
              <a:ext uri="{FF2B5EF4-FFF2-40B4-BE49-F238E27FC236}">
                <a16:creationId xmlns:a16="http://schemas.microsoft.com/office/drawing/2014/main" xmlns="" id="{6127AF9B-8EB8-53A3-CA8A-F3AD9D0FF670}"/>
              </a:ext>
            </a:extLst>
          </p:cNvPr>
          <p:cNvSpPr txBox="1"/>
          <p:nvPr/>
        </p:nvSpPr>
        <p:spPr>
          <a:xfrm>
            <a:off x="1457325" y="668693"/>
            <a:ext cx="8050357" cy="54938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feasibility of the project is analyzed in this phase and business proposal is put forth with a very general plan for the project and some cost estimates. During system analysis the feasibility study of the proposed system is to be carried out. This is to ensure that the proposed system is not a burden to the company</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For feasibility analysis, some understanding of the major requirements for the system is </a:t>
            </a:r>
            <a:r>
              <a:rPr lang="en-US" dirty="0" err="1"/>
              <a:t>essential.This</a:t>
            </a:r>
            <a:r>
              <a:rPr lang="en-US" dirty="0"/>
              <a:t> study is carried out to check the economic impact that the system will have on the organization. The amount of fund that the company can pour into the research and development of the system is limited. </a:t>
            </a:r>
            <a:endParaRPr lang="en-US" dirty="0" smtClean="0"/>
          </a:p>
          <a:p>
            <a:pPr marL="285750" indent="-285750" algn="just">
              <a:lnSpc>
                <a:spcPct val="150000"/>
              </a:lnSpc>
              <a:buFont typeface="Arial" panose="020B0604020202020204" pitchFamily="34" charset="0"/>
              <a:buChar char="•"/>
            </a:pPr>
            <a:endParaRPr lang="en-US"/>
          </a:p>
          <a:p>
            <a:pPr marL="285750" indent="-285750" algn="just">
              <a:lnSpc>
                <a:spcPct val="150000"/>
              </a:lnSpc>
              <a:buFont typeface="Arial" panose="020B0604020202020204" pitchFamily="34" charset="0"/>
              <a:buChar char="•"/>
            </a:pPr>
            <a:r>
              <a:rPr lang="en-US" smtClean="0"/>
              <a:t>The </a:t>
            </a:r>
            <a:r>
              <a:rPr lang="en-US" dirty="0"/>
              <a:t>expenditures must be justified. Thus the developed system as well within the budget and this was achieved because most of the technologies used are freely available. Only the customized products had to be purchased.</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0481363"/>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59</TotalTime>
  <Words>2643</Words>
  <Application>Microsoft Office PowerPoint</Application>
  <PresentationFormat>Custom</PresentationFormat>
  <Paragraphs>117</Paragraphs>
  <Slides>24</Slides>
  <Notes>2</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Retrospect</vt:lpstr>
      <vt:lpstr>Fake News Detection using Machine Learning </vt:lpstr>
      <vt:lpstr>Abstract</vt:lpstr>
      <vt:lpstr>PowerPoint Presentation</vt:lpstr>
      <vt:lpstr>Objectives</vt:lpstr>
      <vt:lpstr>Existing System</vt:lpstr>
      <vt:lpstr>Disadvantages</vt:lpstr>
      <vt:lpstr>Proposed System</vt:lpstr>
      <vt:lpstr>PowerPoint Presentation</vt:lpstr>
      <vt:lpstr>Advantages</vt:lpstr>
      <vt:lpstr>Introduction</vt:lpstr>
      <vt:lpstr>PowerPoint Presentation</vt:lpstr>
      <vt:lpstr>Modules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Fake News Detection using Machine Learning </dc:title>
  <dc:creator>vishalrameshv13@gmail.com</dc:creator>
  <cp:lastModifiedBy>USER</cp:lastModifiedBy>
  <cp:revision>18</cp:revision>
  <dcterms:created xsi:type="dcterms:W3CDTF">2024-07-24T16:47:17Z</dcterms:created>
  <dcterms:modified xsi:type="dcterms:W3CDTF">2024-07-25T04:38:33Z</dcterms:modified>
</cp:coreProperties>
</file>