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322" r:id="rId2"/>
    <p:sldId id="325" r:id="rId3"/>
    <p:sldId id="347" r:id="rId4"/>
    <p:sldId id="260" r:id="rId5"/>
    <p:sldId id="349" r:id="rId6"/>
    <p:sldId id="263" r:id="rId7"/>
    <p:sldId id="348" r:id="rId8"/>
    <p:sldId id="350" r:id="rId9"/>
    <p:sldId id="352" r:id="rId10"/>
    <p:sldId id="351" r:id="rId11"/>
    <p:sldId id="296" r:id="rId12"/>
    <p:sldId id="295" r:id="rId13"/>
    <p:sldId id="331" r:id="rId14"/>
    <p:sldId id="345" r:id="rId15"/>
    <p:sldId id="323" r:id="rId16"/>
    <p:sldId id="329" r:id="rId17"/>
    <p:sldId id="334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8" d="100"/>
          <a:sy n="98" d="100"/>
        </p:scale>
        <p:origin x="-564" y="7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7/24/2024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8529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52703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7/24/2024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7/24/2024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5334000"/>
          </a:xfrm>
        </p:spPr>
        <p:txBody>
          <a:bodyPr>
            <a:noAutofit/>
          </a:bodyPr>
          <a:lstStyle/>
          <a:p>
            <a:pPr lvl="0" algn="ctr"/>
            <a:r>
              <a:rPr lang="en-GB" sz="3200" dirty="0">
                <a:latin typeface="Times New Roman" pitchFamily="18" charset="0"/>
                <a:cs typeface="Times New Roman" pitchFamily="18" charset="0"/>
              </a:rPr>
              <a:t>The Quantum Path Kernel: A Generalized Neural Tangent Kernel for Deep Quantum Machine Learning</a:t>
            </a:r>
            <a:endParaRPr lang="en-US" sz="3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304800"/>
            <a:ext cx="7498080" cy="6096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124744"/>
            <a:ext cx="7726680" cy="5580856"/>
          </a:xfrm>
        </p:spPr>
        <p:txBody>
          <a:bodyPr>
            <a:noAutofit/>
          </a:bodyPr>
          <a:lstStyle/>
          <a:p>
            <a:pPr algn="just"/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Building a quantum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analog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of classical deep neural networks represents a fundamental challenge in quantum computing. </a:t>
            </a:r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GB" sz="1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key issue is how to address the inherent non-linearity of classical deep learning, a problem in the quantum domain due to the fact that the composition of an arbitrary number of quantum gates, consisting of a series of sequential unitary transformations, is intrinsically linear. </a:t>
            </a:r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GB" sz="1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This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problem has been variously approached in the literature, principally via the introduction of measurements between layers of unitary transformations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e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introduce the Quantum Path Kernel, a formulation of quantum machine learning capable of replicating those aspects of deep machine learning typically associated with superior generalization performance in the classical domain, specifically, hierarchical feature learning.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Bridging classical deep neural networks and quantum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computing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represents a key research challenge in the ﬁeld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of quantum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machine learning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potential for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improvement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offered by quantum computing in the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machine learning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domain may be characterized in terms of its impact</a:t>
            </a:r>
          </a:p>
          <a:p>
            <a:pPr marL="82296" indent="0">
              <a:buNone/>
            </a:pP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     on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algorithmic efﬁciency, generalization error, or else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its capacity for</a:t>
            </a:r>
          </a:p>
          <a:p>
            <a:pPr marL="82296" indent="0">
              <a:buNone/>
            </a:pP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treating quantum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data.</a:t>
            </a:r>
          </a:p>
          <a:p>
            <a:pPr marL="82296" indent="0">
              <a:buNone/>
            </a:pPr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A notable recent result in the ﬁeld has been the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introduction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of the concept of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variational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quantum algorithms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and the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related neural network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analog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referred to as the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quantum neural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network (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QNN).</a:t>
            </a:r>
            <a:endParaRPr lang="en-GB" sz="18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endParaRPr lang="en-GB" sz="1800" dirty="0" smtClean="0"/>
          </a:p>
          <a:p>
            <a:pPr marL="82296" indent="0">
              <a:buNone/>
            </a:pPr>
            <a:endParaRPr lang="en-GB" sz="1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50106"/>
          </a:xfrm>
        </p:spPr>
        <p:txBody>
          <a:bodyPr>
            <a:normAutofit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340768"/>
            <a:ext cx="7498080" cy="5184576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Neural Tangent Kernels are a recent development in the theory of neural networks. They describe the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behavior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of infinitely wide neural networks during training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NTK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helps in understanding the dynamics of gradient descent and the generalization properties of neural networks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QML is an interdisciplinary area combining quantum physics and machine learning, aiming to leverage quantum computing to enhance ML algorithms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556792"/>
            <a:ext cx="7498080" cy="4691608"/>
          </a:xfrm>
        </p:spPr>
        <p:txBody>
          <a:bodyPr>
            <a:normAutofit/>
          </a:bodyPr>
          <a:lstStyle/>
          <a:p>
            <a:pPr algn="just"/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Quantum algorithms and systems are inherently more complex to design, implement, and maintain compared to classical algorithms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Requires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expertise in both quantum computing and machine learning, which can be a barrier for many researchers and practitioners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Current quantum hardware is still in the early stages of development, with limitations in terms of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qubit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count, coherence time, and error rates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Noise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and errors in quantum computations can affect the reliability and accuracy of QPK-based models.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152400"/>
            <a:ext cx="7498080" cy="4572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836712"/>
            <a:ext cx="7772400" cy="5868888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proposed Quantum Path Kernel (QPK) aims to address these limitations by extending the concept of neural tangent kernels into the quantum domain, creating a more generalized framework for deep quantum machine learning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By leveraging quantum computing, QPK can provide more efficient training dynamics and improved generalization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QPK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might be better suited for handling larger and more complex neural network architectures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Improved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robustness to noise and errors in quantum computations, making it more practical for real-world applications.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50106"/>
          </a:xfrm>
        </p:spPr>
        <p:txBody>
          <a:bodyPr>
            <a:noAutofit/>
          </a:bodyPr>
          <a:lstStyle/>
          <a:p>
            <a:r>
              <a:rPr lang="en-US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340768"/>
            <a:ext cx="7498080" cy="4907632"/>
          </a:xfrm>
        </p:spPr>
        <p:txBody>
          <a:bodyPr>
            <a:normAutofit/>
          </a:bodyPr>
          <a:lstStyle/>
          <a:p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By leveraging the principles of quantum computing, QPK can potentially offer exponential speedups for certain machine learning tasks compared to classical approaches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GB" sz="1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Improved training dynamics and generalization capabilities, particularly for complex datasets and deep learning models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QPK is designed to handle larger and more complex neural network architectures more efficiently than classical Neural Tangent Kernels (NTKs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endParaRPr lang="en-GB" sz="1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Better suited for high-dimensional data and large-scale problems that are computationally prohibitive for classical methods.</a:t>
            </a:r>
          </a:p>
          <a:p>
            <a:endParaRPr lang="en-GB" sz="1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260648"/>
            <a:ext cx="7498080" cy="1143000"/>
          </a:xfrm>
        </p:spPr>
        <p:txBody>
          <a:bodyPr/>
          <a:lstStyle/>
          <a:p>
            <a:r>
              <a:rPr lang="en-US" dirty="0" smtClean="0"/>
              <a:t>Literature Review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82807676"/>
              </p:ext>
            </p:extLst>
          </p:nvPr>
        </p:nvGraphicFramePr>
        <p:xfrm>
          <a:off x="1435100" y="1447800"/>
          <a:ext cx="7499349" cy="46685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499783"/>
                <a:gridCol w="2499783"/>
                <a:gridCol w="2499783"/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     Author’s</a:t>
                      </a:r>
                      <a:r>
                        <a:rPr lang="en-GB" baseline="0" dirty="0" smtClean="0"/>
                        <a:t> Name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              Title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      Description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en-GB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P. </a:t>
                      </a:r>
                      <a:r>
                        <a:rPr kumimoji="0" lang="en-GB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Wittek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GB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Quantum machine learning: what quantum</a:t>
                      </a:r>
                    </a:p>
                    <a:p>
                      <a:r>
                        <a:rPr kumimoji="0" lang="en-GB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computing means to data mining.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GB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Quantum Machine Learning</a:t>
                      </a:r>
                      <a:r>
                        <a:rPr kumimoji="0" lang="en-GB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bridges the gap between abstract developments in quant- um computing and the applied research on machine learning.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en-GB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M. </a:t>
                      </a:r>
                      <a:r>
                        <a:rPr kumimoji="0" lang="en-GB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Schuld</a:t>
                      </a:r>
                      <a:r>
                        <a:rPr kumimoji="0" lang="en-GB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I. </a:t>
                      </a:r>
                      <a:r>
                        <a:rPr kumimoji="0" lang="en-GB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Sinayskiy</a:t>
                      </a:r>
                      <a:r>
                        <a:rPr kumimoji="0" lang="en-GB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 F. </a:t>
                      </a:r>
                      <a:r>
                        <a:rPr kumimoji="0" lang="en-GB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Petruccione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GB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introduction to quantum machine learning.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GB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Uses algorithms run on quantum devices, such as quantum computers, to supplement, expedite, or support the work performed by a classical machine learning program.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922114"/>
          </a:xfrm>
        </p:spPr>
        <p:txBody>
          <a:bodyPr/>
          <a:lstStyle/>
          <a:p>
            <a:r>
              <a:rPr lang="en-US" dirty="0"/>
              <a:t>Literature Review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4401670"/>
              </p:ext>
            </p:extLst>
          </p:nvPr>
        </p:nvGraphicFramePr>
        <p:xfrm>
          <a:off x="1435100" y="1196752"/>
          <a:ext cx="7499349" cy="527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99783"/>
                <a:gridCol w="2499783"/>
                <a:gridCol w="2499783"/>
              </a:tblGrid>
              <a:tr h="432048">
                <a:tc>
                  <a:txBody>
                    <a:bodyPr/>
                    <a:lstStyle/>
                    <a:p>
                      <a:r>
                        <a:rPr lang="en-GB" dirty="0" smtClean="0"/>
                        <a:t>     Author’s</a:t>
                      </a:r>
                      <a:r>
                        <a:rPr lang="en-GB" baseline="0" dirty="0" smtClean="0"/>
                        <a:t> Name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              Title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      Description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en-GB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H.-Y. Huang, M. Broughton, M. </a:t>
                      </a:r>
                      <a:r>
                        <a:rPr kumimoji="0" lang="en-GB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Mohseni</a:t>
                      </a:r>
                      <a:r>
                        <a:rPr kumimoji="0" lang="en-GB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GB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Power of data in quantum machine learning.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GB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the classical case the data is the n-dimensional input vector, and the quantum case uses a given circuit to embed the n-dimensional vector into the space of n</a:t>
                      </a:r>
                      <a:r>
                        <a:rPr kumimoji="0" lang="en-GB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qubits</a:t>
                      </a:r>
                      <a:r>
                        <a:rPr kumimoji="0" lang="en-GB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sv-SE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A. Abbas, D. Sutter, C. Zoufal.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GB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power of quantum neural networks.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GB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Quantum neural networks can possess a desirable Fisher </a:t>
                      </a:r>
                      <a:r>
                        <a:rPr kumimoji="0" lang="en-GB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infor</a:t>
                      </a:r>
                      <a:r>
                        <a:rPr kumimoji="0" lang="en-GB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kumimoji="0" lang="en-GB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mation</a:t>
                      </a:r>
                      <a:r>
                        <a:rPr kumimoji="0" lang="en-GB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spectrum that enables them to train faster and express more functions than comparable classical and quantum models.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06" t="44790" r="38195" b="16912"/>
          <a:stretch/>
        </p:blipFill>
        <p:spPr bwMode="auto">
          <a:xfrm>
            <a:off x="1691680" y="1556792"/>
            <a:ext cx="6840760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Operating System	: Windows 10</a:t>
            </a: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Language	               :PYTHON Google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Colab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Keyboard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Mouse </a:t>
            </a:r>
          </a:p>
          <a:p>
            <a:pPr algn="just">
              <a:lnSpc>
                <a:spcPct val="150000"/>
              </a:lnSpc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Harddisk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Ram	</a:t>
            </a: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52400"/>
            <a:ext cx="7498080" cy="756320"/>
          </a:xfrm>
        </p:spPr>
        <p:txBody>
          <a:bodyPr>
            <a:normAutofit/>
          </a:bodyPr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196752"/>
            <a:ext cx="7772400" cy="5508848"/>
          </a:xfrm>
        </p:spPr>
        <p:txBody>
          <a:bodyPr>
            <a:noAutofit/>
          </a:bodyPr>
          <a:lstStyle/>
          <a:p>
            <a:pPr algn="just"/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We have introduced the Quantum Path Kernel as a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mechanism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for incorporating key complex classical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multi-layer network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learning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behaviors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in particular hierarchical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feature learning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within quantum neural networks via an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appropriately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expressive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kernelization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of the training process. </a:t>
            </a:r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evaluate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our approach on the Gaussian XOR mixture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classiﬁcation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problem, a straightforward benchmark of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multilayer learning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capacity that requires a minimum two-layer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solution in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order to approach Bayes optimally. </a:t>
            </a:r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pitchFamily="34" charset="0"/>
              <a:buChar char="•"/>
            </a:pPr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Experimental results indicate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superior generalization performance relative to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the Quantum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NTK, an advantage which is especially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pronounced in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high-depth, low signal-to-noise settings</a:t>
            </a:r>
            <a:r>
              <a:rPr lang="en-GB" sz="1800" dirty="0" smtClean="0"/>
              <a:t>.</a:t>
            </a:r>
          </a:p>
          <a:p>
            <a:pPr algn="just">
              <a:buFont typeface="Arial" pitchFamily="34" charset="0"/>
              <a:buChar char="•"/>
            </a:pPr>
            <a:endParaRPr lang="en-GB" sz="1800" dirty="0" smtClean="0"/>
          </a:p>
          <a:p>
            <a:pPr algn="just"/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We have shown theoretically that the Quantum Path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Kernel converges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to the Quantum NTK only in the lazy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training regime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i.e.</a:t>
            </a:r>
            <a:endParaRPr lang="en-GB" sz="1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GB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80728"/>
            <a:ext cx="7498080" cy="5267672"/>
          </a:xfrm>
        </p:spPr>
        <p:txBody>
          <a:bodyPr>
            <a:normAutofit/>
          </a:bodyPr>
          <a:lstStyle/>
          <a:p>
            <a:pPr algn="just"/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hen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the training loss decreases to zero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exponentially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fast whilst model parameters stay close to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their initializations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across training. </a:t>
            </a:r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Such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behaviour is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classically seen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in inﬁnite-wide neural networks, whose behaviour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is then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close to that of a linear model. </a:t>
            </a:r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Our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experiments,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by contrast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indicate that QNNs do not operate in the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linear regime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We have discussed, though do not evaluate in the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current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paper, the potential for using stochastic, noisy or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non-gradient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descent based optimization techniques to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artiﬁcially perturb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parameter paths within the QPK in order to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implicate more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decorrelated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feature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representations.</a:t>
            </a:r>
            <a:endParaRPr lang="en-GB" sz="1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GB" sz="1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91077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152400"/>
            <a:ext cx="7498080" cy="5334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836712"/>
            <a:ext cx="7790688" cy="5792688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Wittek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Quantum Machine Learning: What Quantum Computing Means to Data Mining. Cambridge, MA, USA: Academic,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2014.</a:t>
            </a:r>
          </a:p>
          <a:p>
            <a:pPr algn="just">
              <a:lnSpc>
                <a:spcPct val="160000"/>
              </a:lnSpc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M.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Schuld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I.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Sinayskiy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and F.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Petruccione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“An introduction to quantum machine learning,” Contemporary Phys., vol. 56, no. 2, pp. 172–185,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2015.</a:t>
            </a:r>
          </a:p>
          <a:p>
            <a:pPr algn="just">
              <a:lnSpc>
                <a:spcPct val="160000"/>
              </a:lnSpc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H.-Y. Huang et al., “Power of data in quantum machine learning,” Nature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Commun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., vol. 12, no. 1,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2021.</a:t>
            </a:r>
          </a:p>
          <a:p>
            <a:pPr algn="just">
              <a:lnSpc>
                <a:spcPct val="160000"/>
              </a:lnSpc>
            </a:pPr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A. Abbas, D. Sutter, C.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Zoufal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A.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Lucchi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A.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Figalli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and S.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Woerner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“The power of quantum neural networks,” Nature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Comput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. Sci., vol. 1, no. 6, pp. 403–409,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2021.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548680"/>
            <a:ext cx="7772400" cy="615692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Y. Liu, S.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Arunachalam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and K.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Temme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“A rigorous and robust quantum speed-up in supervised machine learning,” Nature Phys., vol. 17, no. 9, pp. 1013–1017,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2021.</a:t>
            </a:r>
          </a:p>
          <a:p>
            <a:pPr algn="just">
              <a:lnSpc>
                <a:spcPct val="160000"/>
              </a:lnSpc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H.-Y. Huang et al., “Quantum advantage in learning from experiments,” Science, vol. 376, no. 6598, pp. 1182–1186,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2022.</a:t>
            </a:r>
          </a:p>
          <a:p>
            <a:pPr algn="just">
              <a:lnSpc>
                <a:spcPct val="160000"/>
              </a:lnSpc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J. R.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McClean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S.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Boixo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V. N.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Smelyanskiy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R.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Babbush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and H.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Neven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“Barren plateaus in quantum neural network training landscapes,” Nature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Commun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., vol. 9, no. 1,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2018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IN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692696"/>
            <a:ext cx="7714488" cy="6012904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. Holmes, K. Sharma, M.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Cerezo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and P. J. Coles, “Connecting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ansatz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expressibility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to gradient magnitudes and barren plateaus,” PRX Quantum, vol. 3, no. 1,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2022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Skolik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J. R.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McClean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M.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Mohseni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P. van der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Smagt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and M.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Leib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“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Layerwise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learning for quantum neural networks,” Quantum Mach.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Intell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., vol. 3, no. 1, Jan.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2021.</a:t>
            </a:r>
          </a:p>
          <a:p>
            <a:pPr algn="just">
              <a:lnSpc>
                <a:spcPct val="160000"/>
              </a:lnSpc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J. Liu, F.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Tacchino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J. R. Glick, L. Jiang, and A.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Mezzacapo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“Representation learning via quantum neural tangent kernels,” PRX Quantum, vol. 3, no. 3,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2022.</a:t>
            </a:r>
            <a:endParaRPr lang="en-IN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1528</TotalTime>
  <Words>1388</Words>
  <Application>Microsoft Office PowerPoint</Application>
  <PresentationFormat>On-screen Show (4:3)</PresentationFormat>
  <Paragraphs>114</Paragraphs>
  <Slides>17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Solstice</vt:lpstr>
      <vt:lpstr>The Quantum Path Kernel: A Generalized Neural Tangent Kernel for Deep Quantum Machine Learning</vt:lpstr>
      <vt:lpstr>Abstract</vt:lpstr>
      <vt:lpstr>Objective</vt:lpstr>
      <vt:lpstr>Existing System</vt:lpstr>
      <vt:lpstr>Disadvantage</vt:lpstr>
      <vt:lpstr>PROPOSED SYSTEM :</vt:lpstr>
      <vt:lpstr>Advantage</vt:lpstr>
      <vt:lpstr>Literature Review</vt:lpstr>
      <vt:lpstr>Literature Review</vt:lpstr>
      <vt:lpstr>Block Diagram</vt:lpstr>
      <vt:lpstr>SOFTWARE REQUIREMENTS:</vt:lpstr>
      <vt:lpstr>HARDWARE REQUIREMENTS:</vt:lpstr>
      <vt:lpstr>CONCLUSION</vt:lpstr>
      <vt:lpstr>PowerPoint Presentation</vt:lpstr>
      <vt:lpstr>REFERENCE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Geethusana</cp:lastModifiedBy>
  <cp:revision>676</cp:revision>
  <dcterms:created xsi:type="dcterms:W3CDTF">2006-08-16T00:00:00Z</dcterms:created>
  <dcterms:modified xsi:type="dcterms:W3CDTF">2024-07-24T09:23:05Z</dcterms:modified>
</cp:coreProperties>
</file>