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322" r:id="rId2"/>
    <p:sldId id="325" r:id="rId3"/>
    <p:sldId id="347" r:id="rId4"/>
    <p:sldId id="260" r:id="rId5"/>
    <p:sldId id="349" r:id="rId6"/>
    <p:sldId id="263" r:id="rId7"/>
    <p:sldId id="348" r:id="rId8"/>
    <p:sldId id="350" r:id="rId9"/>
    <p:sldId id="351" r:id="rId10"/>
    <p:sldId id="296" r:id="rId11"/>
    <p:sldId id="295" r:id="rId12"/>
    <p:sldId id="331" r:id="rId13"/>
    <p:sldId id="345" r:id="rId14"/>
    <p:sldId id="323" r:id="rId15"/>
    <p:sldId id="329" r:id="rId16"/>
    <p:sldId id="334"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8" d="100"/>
          <a:sy n="98" d="100"/>
        </p:scale>
        <p:origin x="-564" y="94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7/24/2024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extLst>
      <p:ext uri="{BB962C8B-B14F-4D97-AF65-F5344CB8AC3E}">
        <p14:creationId xmlns:p14="http://schemas.microsoft.com/office/powerpoint/2010/main" val="9138529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7/24/2024</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7/24/2024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7/24/2024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7/24/2024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7/24/2024</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7/24/2024</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7/24/2024</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7/24/2024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7/24/2024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7/24/2024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7/24/2024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7/24/2024</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334000"/>
          </a:xfrm>
        </p:spPr>
        <p:txBody>
          <a:bodyPr>
            <a:noAutofit/>
          </a:bodyPr>
          <a:lstStyle/>
          <a:p>
            <a:pPr lvl="0" algn="ctr"/>
            <a:r>
              <a:rPr lang="en-GB" sz="3200" dirty="0">
                <a:latin typeface="Times New Roman" pitchFamily="18" charset="0"/>
                <a:cs typeface="Times New Roman" pitchFamily="18" charset="0"/>
              </a:rPr>
              <a:t>An Interpretable and Accurate Deep-Learning Diagnosis Framework </a:t>
            </a:r>
            <a:r>
              <a:rPr lang="en-GB" sz="3200" dirty="0" err="1">
                <a:latin typeface="Times New Roman" pitchFamily="18" charset="0"/>
                <a:cs typeface="Times New Roman" pitchFamily="18" charset="0"/>
              </a:rPr>
              <a:t>Modeled</a:t>
            </a:r>
            <a:r>
              <a:rPr lang="en-GB" sz="3200" dirty="0">
                <a:latin typeface="Times New Roman" pitchFamily="18" charset="0"/>
                <a:cs typeface="Times New Roman" pitchFamily="18" charset="0"/>
              </a:rPr>
              <a:t> With Fully and Semi-Supervised Reciprocal Learning</a:t>
            </a:r>
            <a:endParaRPr lang="en-US" sz="3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304800"/>
            <a:ext cx="7498080" cy="6096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19200" y="1066800"/>
            <a:ext cx="7726680" cy="5638800"/>
          </a:xfrm>
        </p:spPr>
        <p:txBody>
          <a:bodyPr>
            <a:noAutofit/>
          </a:bodyPr>
          <a:lstStyle/>
          <a:p>
            <a:pPr algn="just"/>
            <a:r>
              <a:rPr lang="en-GB" sz="1800" dirty="0">
                <a:latin typeface="Times New Roman" pitchFamily="18" charset="0"/>
                <a:cs typeface="Times New Roman" pitchFamily="18" charset="0"/>
              </a:rPr>
              <a:t>The deployment of automated deep-learning classifiers in clinical practice has the potential to streamline the diagnosis process and improve the diagnosis accuracy, but the acceptance of those classifiers relies on both their accuracy and interpretability. </a:t>
            </a:r>
            <a:endParaRPr lang="en-GB" sz="1800" dirty="0" smtClean="0">
              <a:latin typeface="Times New Roman" pitchFamily="18" charset="0"/>
              <a:cs typeface="Times New Roman" pitchFamily="18" charset="0"/>
            </a:endParaRPr>
          </a:p>
          <a:p>
            <a:pPr algn="just"/>
            <a:endParaRPr lang="en-GB" sz="1800" dirty="0" smtClean="0">
              <a:latin typeface="Times New Roman" pitchFamily="18" charset="0"/>
              <a:cs typeface="Times New Roman" pitchFamily="18" charset="0"/>
            </a:endParaRPr>
          </a:p>
          <a:p>
            <a:pPr algn="just"/>
            <a:r>
              <a:rPr lang="en-GB" sz="1800" dirty="0" smtClean="0">
                <a:latin typeface="Times New Roman" pitchFamily="18" charset="0"/>
                <a:cs typeface="Times New Roman" pitchFamily="18" charset="0"/>
              </a:rPr>
              <a:t>In </a:t>
            </a:r>
            <a:r>
              <a:rPr lang="en-GB" sz="1800" dirty="0">
                <a:latin typeface="Times New Roman" pitchFamily="18" charset="0"/>
                <a:cs typeface="Times New Roman" pitchFamily="18" charset="0"/>
              </a:rPr>
              <a:t>general, accurate deep-learning classifiers provide little model interpretability, while interpretable models do not have competitive classification accuracy. </a:t>
            </a:r>
            <a:endParaRPr lang="en-GB" sz="1800" dirty="0" smtClean="0">
              <a:latin typeface="Times New Roman" pitchFamily="18" charset="0"/>
              <a:cs typeface="Times New Roman" pitchFamily="18" charset="0"/>
            </a:endParaRPr>
          </a:p>
          <a:p>
            <a:pPr algn="just"/>
            <a:endParaRPr lang="en-GB" sz="1800" dirty="0" smtClean="0">
              <a:latin typeface="Times New Roman" pitchFamily="18" charset="0"/>
              <a:cs typeface="Times New Roman" pitchFamily="18" charset="0"/>
            </a:endParaRPr>
          </a:p>
          <a:p>
            <a:pPr algn="just"/>
            <a:r>
              <a:rPr lang="en-GB" sz="1800" dirty="0" smtClean="0">
                <a:latin typeface="Times New Roman" pitchFamily="18" charset="0"/>
                <a:cs typeface="Times New Roman" pitchFamily="18" charset="0"/>
              </a:rPr>
              <a:t>we </a:t>
            </a:r>
            <a:r>
              <a:rPr lang="en-GB" sz="1800" dirty="0">
                <a:latin typeface="Times New Roman" pitchFamily="18" charset="0"/>
                <a:cs typeface="Times New Roman" pitchFamily="18" charset="0"/>
              </a:rPr>
              <a:t>introduce a new deep-learning diagnosis framework, called </a:t>
            </a:r>
            <a:r>
              <a:rPr lang="en-GB" sz="1800" dirty="0" err="1">
                <a:latin typeface="Times New Roman" pitchFamily="18" charset="0"/>
                <a:cs typeface="Times New Roman" pitchFamily="18" charset="0"/>
              </a:rPr>
              <a:t>InterNRL</a:t>
            </a:r>
            <a:r>
              <a:rPr lang="en-GB" sz="1800" dirty="0">
                <a:latin typeface="Times New Roman" pitchFamily="18" charset="0"/>
                <a:cs typeface="Times New Roman" pitchFamily="18" charset="0"/>
              </a:rPr>
              <a:t>, that is designed to be highly accurate and interpretable. </a:t>
            </a:r>
            <a:endParaRPr lang="en-GB" sz="1800" dirty="0" smtClean="0">
              <a:latin typeface="Times New Roman" pitchFamily="18" charset="0"/>
              <a:cs typeface="Times New Roman" pitchFamily="18" charset="0"/>
            </a:endParaRPr>
          </a:p>
          <a:p>
            <a:pPr algn="just"/>
            <a:endParaRPr lang="en-GB" sz="1800" dirty="0" smtClean="0">
              <a:latin typeface="Times New Roman" pitchFamily="18" charset="0"/>
              <a:cs typeface="Times New Roman" pitchFamily="18" charset="0"/>
            </a:endParaRPr>
          </a:p>
          <a:p>
            <a:pPr algn="just"/>
            <a:r>
              <a:rPr lang="en-GB" sz="1800" dirty="0" err="1" smtClean="0">
                <a:latin typeface="Times New Roman" pitchFamily="18" charset="0"/>
                <a:cs typeface="Times New Roman" pitchFamily="18" charset="0"/>
              </a:rPr>
              <a:t>InterNRL</a:t>
            </a:r>
            <a:r>
              <a:rPr lang="en-GB" sz="1800" dirty="0" smtClean="0">
                <a:latin typeface="Times New Roman" pitchFamily="18" charset="0"/>
                <a:cs typeface="Times New Roman" pitchFamily="18" charset="0"/>
              </a:rPr>
              <a:t> </a:t>
            </a:r>
            <a:r>
              <a:rPr lang="en-GB" sz="1800" dirty="0">
                <a:latin typeface="Times New Roman" pitchFamily="18" charset="0"/>
                <a:cs typeface="Times New Roman" pitchFamily="18" charset="0"/>
              </a:rPr>
              <a:t>consists of a student-teacher framework, </a:t>
            </a:r>
            <a:r>
              <a:rPr lang="en-GB" sz="1800" dirty="0" smtClean="0">
                <a:latin typeface="Times New Roman" pitchFamily="18" charset="0"/>
                <a:cs typeface="Times New Roman" pitchFamily="18" charset="0"/>
              </a:rPr>
              <a:t>where </a:t>
            </a:r>
            <a:r>
              <a:rPr lang="en-GB" sz="1800" dirty="0">
                <a:latin typeface="Times New Roman" pitchFamily="18" charset="0"/>
                <a:cs typeface="Times New Roman" pitchFamily="18" charset="0"/>
              </a:rPr>
              <a:t>the student model is an interpretable prototype-based classifier (</a:t>
            </a:r>
            <a:r>
              <a:rPr lang="en-GB" sz="1800" dirty="0" err="1">
                <a:latin typeface="Times New Roman" pitchFamily="18" charset="0"/>
                <a:cs typeface="Times New Roman" pitchFamily="18" charset="0"/>
              </a:rPr>
              <a:t>ProtoPNet</a:t>
            </a:r>
            <a:r>
              <a:rPr lang="en-GB" sz="1800" dirty="0">
                <a:latin typeface="Times New Roman" pitchFamily="18" charset="0"/>
                <a:cs typeface="Times New Roman" pitchFamily="18" charset="0"/>
              </a:rPr>
              <a:t>) and the teacher is an accurate global image classifier (</a:t>
            </a:r>
            <a:r>
              <a:rPr lang="en-GB" sz="1800" dirty="0" err="1">
                <a:latin typeface="Times New Roman" pitchFamily="18" charset="0"/>
                <a:cs typeface="Times New Roman" pitchFamily="18" charset="0"/>
              </a:rPr>
              <a:t>GlobalNet</a:t>
            </a:r>
            <a:r>
              <a:rPr lang="en-GB" sz="1800" dirty="0">
                <a:latin typeface="Times New Roman" pitchFamily="18" charset="0"/>
                <a:cs typeface="Times New Roman" pitchFamily="18" charset="0"/>
              </a:rPr>
              <a:t>).</a:t>
            </a:r>
            <a:r>
              <a:rPr lang="en-GB" sz="1800" dirty="0"/>
              <a:t> </a:t>
            </a:r>
            <a:endParaRPr lang="en-US" sz="18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Objective</a:t>
            </a:r>
            <a:endParaRPr lang="en-US" dirty="0"/>
          </a:p>
        </p:txBody>
      </p:sp>
      <p:sp>
        <p:nvSpPr>
          <p:cNvPr id="3" name="Content Placeholder 2"/>
          <p:cNvSpPr>
            <a:spLocks noGrp="1"/>
          </p:cNvSpPr>
          <p:nvPr>
            <p:ph idx="1"/>
          </p:nvPr>
        </p:nvSpPr>
        <p:spPr/>
        <p:txBody>
          <a:bodyPr>
            <a:normAutofit/>
          </a:bodyPr>
          <a:lstStyle/>
          <a:p>
            <a:r>
              <a:rPr lang="en-GB" sz="1800" dirty="0">
                <a:latin typeface="Times New Roman" pitchFamily="18" charset="0"/>
                <a:cs typeface="Times New Roman" pitchFamily="18" charset="0"/>
              </a:rPr>
              <a:t>DEEP </a:t>
            </a:r>
            <a:r>
              <a:rPr lang="en-GB" sz="1800" dirty="0" smtClean="0">
                <a:latin typeface="Times New Roman" pitchFamily="18" charset="0"/>
                <a:cs typeface="Times New Roman" pitchFamily="18" charset="0"/>
              </a:rPr>
              <a:t>learning has </a:t>
            </a:r>
            <a:r>
              <a:rPr lang="en-GB" sz="1800" dirty="0">
                <a:latin typeface="Times New Roman" pitchFamily="18" charset="0"/>
                <a:cs typeface="Times New Roman" pitchFamily="18" charset="0"/>
              </a:rPr>
              <a:t>recently shown tremendous </a:t>
            </a:r>
            <a:r>
              <a:rPr lang="en-GB" sz="1800" dirty="0" smtClean="0">
                <a:latin typeface="Times New Roman" pitchFamily="18" charset="0"/>
                <a:cs typeface="Times New Roman" pitchFamily="18" charset="0"/>
              </a:rPr>
              <a:t>success in </a:t>
            </a:r>
            <a:r>
              <a:rPr lang="en-GB" sz="1800" dirty="0">
                <a:latin typeface="Times New Roman" pitchFamily="18" charset="0"/>
                <a:cs typeface="Times New Roman" pitchFamily="18" charset="0"/>
              </a:rPr>
              <a:t>many automated image analysis </a:t>
            </a:r>
            <a:r>
              <a:rPr lang="en-GB" sz="1800" dirty="0" smtClean="0">
                <a:latin typeface="Times New Roman" pitchFamily="18" charset="0"/>
                <a:cs typeface="Times New Roman" pitchFamily="18" charset="0"/>
              </a:rPr>
              <a:t>tasks. </a:t>
            </a:r>
          </a:p>
          <a:p>
            <a:endParaRPr lang="en-GB" sz="1800" dirty="0" smtClean="0">
              <a:latin typeface="Times New Roman" pitchFamily="18" charset="0"/>
              <a:cs typeface="Times New Roman" pitchFamily="18" charset="0"/>
            </a:endParaRPr>
          </a:p>
          <a:p>
            <a:r>
              <a:rPr lang="en-GB" sz="1800" dirty="0" smtClean="0">
                <a:latin typeface="Times New Roman" pitchFamily="18" charset="0"/>
                <a:cs typeface="Times New Roman" pitchFamily="18" charset="0"/>
              </a:rPr>
              <a:t>A </a:t>
            </a:r>
            <a:r>
              <a:rPr lang="en-GB" sz="1800" dirty="0">
                <a:latin typeface="Times New Roman" pitchFamily="18" charset="0"/>
                <a:cs typeface="Times New Roman" pitchFamily="18" charset="0"/>
              </a:rPr>
              <a:t>typical representative of deep learning models is </a:t>
            </a:r>
            <a:r>
              <a:rPr lang="en-GB" sz="1800" dirty="0" smtClean="0">
                <a:latin typeface="Times New Roman" pitchFamily="18" charset="0"/>
                <a:cs typeface="Times New Roman" pitchFamily="18" charset="0"/>
              </a:rPr>
              <a:t>the deep </a:t>
            </a:r>
            <a:r>
              <a:rPr lang="en-GB" sz="1800" dirty="0">
                <a:latin typeface="Times New Roman" pitchFamily="18" charset="0"/>
                <a:cs typeface="Times New Roman" pitchFamily="18" charset="0"/>
              </a:rPr>
              <a:t>neural network (DNN) which can automatically </a:t>
            </a:r>
            <a:r>
              <a:rPr lang="en-GB" sz="1800" dirty="0" smtClean="0">
                <a:latin typeface="Times New Roman" pitchFamily="18" charset="0"/>
                <a:cs typeface="Times New Roman" pitchFamily="18" charset="0"/>
              </a:rPr>
              <a:t>learn hierarchical </a:t>
            </a:r>
            <a:r>
              <a:rPr lang="en-GB" sz="1800" dirty="0">
                <a:latin typeface="Times New Roman" pitchFamily="18" charset="0"/>
                <a:cs typeface="Times New Roman" pitchFamily="18" charset="0"/>
              </a:rPr>
              <a:t>features from image input. </a:t>
            </a:r>
            <a:endParaRPr lang="en-GB" sz="1800" dirty="0" smtClean="0">
              <a:latin typeface="Times New Roman" pitchFamily="18" charset="0"/>
              <a:cs typeface="Times New Roman" pitchFamily="18" charset="0"/>
            </a:endParaRPr>
          </a:p>
          <a:p>
            <a:endParaRPr lang="en-GB" sz="1800" dirty="0" smtClean="0">
              <a:latin typeface="Times New Roman" pitchFamily="18" charset="0"/>
              <a:cs typeface="Times New Roman" pitchFamily="18" charset="0"/>
            </a:endParaRPr>
          </a:p>
          <a:p>
            <a:r>
              <a:rPr lang="en-GB" sz="1800" dirty="0" smtClean="0">
                <a:latin typeface="Times New Roman" pitchFamily="18" charset="0"/>
                <a:cs typeface="Times New Roman" pitchFamily="18" charset="0"/>
              </a:rPr>
              <a:t>DNNs </a:t>
            </a:r>
            <a:r>
              <a:rPr lang="en-GB" sz="1800" dirty="0">
                <a:latin typeface="Times New Roman" pitchFamily="18" charset="0"/>
                <a:cs typeface="Times New Roman" pitchFamily="18" charset="0"/>
              </a:rPr>
              <a:t>are </a:t>
            </a:r>
            <a:r>
              <a:rPr lang="en-GB" sz="1800" dirty="0" smtClean="0">
                <a:latin typeface="Times New Roman" pitchFamily="18" charset="0"/>
                <a:cs typeface="Times New Roman" pitchFamily="18" charset="0"/>
              </a:rPr>
              <a:t>commonly composed </a:t>
            </a:r>
            <a:r>
              <a:rPr lang="en-GB" sz="1800" dirty="0">
                <a:latin typeface="Times New Roman" pitchFamily="18" charset="0"/>
                <a:cs typeface="Times New Roman" pitchFamily="18" charset="0"/>
              </a:rPr>
              <a:t>of many interconnected layers with a </a:t>
            </a:r>
            <a:r>
              <a:rPr lang="en-GB" sz="1800" dirty="0" smtClean="0">
                <a:latin typeface="Times New Roman" pitchFamily="18" charset="0"/>
                <a:cs typeface="Times New Roman" pitchFamily="18" charset="0"/>
              </a:rPr>
              <a:t>massive number </a:t>
            </a:r>
            <a:r>
              <a:rPr lang="en-GB" sz="1800" dirty="0">
                <a:latin typeface="Times New Roman" pitchFamily="18" charset="0"/>
                <a:cs typeface="Times New Roman" pitchFamily="18" charset="0"/>
              </a:rPr>
              <a:t>of learnable parameters, making it hard to </a:t>
            </a:r>
            <a:r>
              <a:rPr lang="en-GB" sz="1800" dirty="0" smtClean="0">
                <a:latin typeface="Times New Roman" pitchFamily="18" charset="0"/>
                <a:cs typeface="Times New Roman" pitchFamily="18" charset="0"/>
              </a:rPr>
              <a:t>interpret their </a:t>
            </a:r>
            <a:r>
              <a:rPr lang="en-GB" sz="1800" dirty="0">
                <a:latin typeface="Times New Roman" pitchFamily="18" charset="0"/>
                <a:cs typeface="Times New Roman" pitchFamily="18" charset="0"/>
              </a:rPr>
              <a:t>predictions.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980728"/>
            <a:ext cx="7498080" cy="5724872"/>
          </a:xfrm>
        </p:spPr>
        <p:txBody>
          <a:bodyPr>
            <a:noAutofit/>
          </a:bodyPr>
          <a:lstStyle/>
          <a:p>
            <a:pPr algn="just">
              <a:lnSpc>
                <a:spcPct val="150000"/>
              </a:lnSpc>
            </a:pPr>
            <a:r>
              <a:rPr lang="en-GB" sz="1800" dirty="0">
                <a:latin typeface="Times New Roman" pitchFamily="18" charset="0"/>
                <a:cs typeface="Times New Roman" pitchFamily="18" charset="0"/>
              </a:rPr>
              <a:t>This suggests that the framework is designed in a way that its decisions can be understood by humans, which is important for trust and validation</a:t>
            </a:r>
            <a:r>
              <a:rPr lang="en-GB" sz="1800" dirty="0" smtClean="0">
                <a:latin typeface="Times New Roman" pitchFamily="18" charset="0"/>
                <a:cs typeface="Times New Roman" pitchFamily="18" charset="0"/>
              </a:rPr>
              <a:t>.</a:t>
            </a:r>
          </a:p>
          <a:p>
            <a:pPr algn="just">
              <a:lnSpc>
                <a:spcPct val="150000"/>
              </a:lnSpc>
            </a:pPr>
            <a:endParaRPr lang="en-GB" sz="1800" dirty="0" smtClean="0">
              <a:latin typeface="Times New Roman" pitchFamily="18" charset="0"/>
              <a:cs typeface="Times New Roman" pitchFamily="18" charset="0"/>
            </a:endParaRPr>
          </a:p>
          <a:p>
            <a:pPr algn="just">
              <a:lnSpc>
                <a:spcPct val="150000"/>
              </a:lnSpc>
            </a:pPr>
            <a:r>
              <a:rPr lang="en-GB" sz="1800" b="1" dirty="0" smtClean="0">
                <a:latin typeface="Times New Roman" pitchFamily="18" charset="0"/>
                <a:cs typeface="Times New Roman" pitchFamily="18" charset="0"/>
              </a:rPr>
              <a:t> </a:t>
            </a:r>
            <a:r>
              <a:rPr lang="en-GB" sz="1800" dirty="0" smtClean="0">
                <a:latin typeface="Times New Roman" pitchFamily="18" charset="0"/>
                <a:cs typeface="Times New Roman" pitchFamily="18" charset="0"/>
              </a:rPr>
              <a:t>This </a:t>
            </a:r>
            <a:r>
              <a:rPr lang="en-GB" sz="1800" dirty="0">
                <a:latin typeface="Times New Roman" pitchFamily="18" charset="0"/>
                <a:cs typeface="Times New Roman" pitchFamily="18" charset="0"/>
              </a:rPr>
              <a:t>indicates that the framework is expected to produce correct results with high reliability</a:t>
            </a:r>
            <a:r>
              <a:rPr lang="en-GB" sz="1800" dirty="0" smtClean="0">
                <a:latin typeface="Times New Roman" pitchFamily="18" charset="0"/>
                <a:cs typeface="Times New Roman" pitchFamily="18" charset="0"/>
              </a:rPr>
              <a:t>.</a:t>
            </a:r>
          </a:p>
          <a:p>
            <a:pPr algn="just">
              <a:lnSpc>
                <a:spcPct val="150000"/>
              </a:lnSpc>
            </a:pPr>
            <a:endParaRPr lang="en-GB" sz="1800" dirty="0" smtClean="0">
              <a:latin typeface="Times New Roman" pitchFamily="18" charset="0"/>
              <a:cs typeface="Times New Roman" pitchFamily="18" charset="0"/>
            </a:endParaRPr>
          </a:p>
          <a:p>
            <a:pPr algn="just">
              <a:lnSpc>
                <a:spcPct val="150000"/>
              </a:lnSpc>
            </a:pPr>
            <a:r>
              <a:rPr lang="en-GB" sz="1800" dirty="0">
                <a:latin typeface="Times New Roman" pitchFamily="18" charset="0"/>
                <a:cs typeface="Times New Roman" pitchFamily="18" charset="0"/>
              </a:rPr>
              <a:t>This implies that the framework uses deep learning techniques to diagnose a particular problem or condition. Deep learning involves neural networks with many layers that can model complex patterns in data</a:t>
            </a:r>
            <a:r>
              <a:rPr lang="en-GB" sz="1800" dirty="0" smtClean="0">
                <a:latin typeface="Times New Roman" pitchFamily="18" charset="0"/>
                <a:cs typeface="Times New Roman" pitchFamily="18" charset="0"/>
              </a:rPr>
              <a:t>.</a:t>
            </a:r>
          </a:p>
          <a:p>
            <a:pPr algn="just">
              <a:lnSpc>
                <a:spcPct val="150000"/>
              </a:lnSpc>
            </a:pPr>
            <a:endParaRPr lang="en-GB" sz="1800" dirty="0" smtClean="0">
              <a:latin typeface="Times New Roman" pitchFamily="18" charset="0"/>
              <a:cs typeface="Times New Roman" pitchFamily="18" charset="0"/>
            </a:endParaRPr>
          </a:p>
          <a:p>
            <a:pPr algn="just">
              <a:lnSpc>
                <a:spcPct val="150000"/>
              </a:lnSpc>
            </a:pPr>
            <a:r>
              <a:rPr lang="en-GB" sz="1800" dirty="0">
                <a:latin typeface="Times New Roman" pitchFamily="18" charset="0"/>
                <a:cs typeface="Times New Roman" pitchFamily="18" charset="0"/>
              </a:rPr>
              <a:t>This is a type of machine learning where the model is trained on a </a:t>
            </a:r>
            <a:r>
              <a:rPr lang="en-GB" sz="1800" dirty="0" err="1">
                <a:latin typeface="Times New Roman" pitchFamily="18" charset="0"/>
                <a:cs typeface="Times New Roman" pitchFamily="18" charset="0"/>
              </a:rPr>
              <a:t>labeled</a:t>
            </a:r>
            <a:r>
              <a:rPr lang="en-GB" sz="1800" dirty="0">
                <a:latin typeface="Times New Roman" pitchFamily="18" charset="0"/>
                <a:cs typeface="Times New Roman" pitchFamily="18" charset="0"/>
              </a:rPr>
              <a:t> dataset, meaning each training example is paired with an output label</a:t>
            </a:r>
            <a:r>
              <a:rPr lang="en-GB" sz="1800" dirty="0"/>
              <a:t>.</a:t>
            </a:r>
            <a:endParaRPr lang="en-IN" sz="18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Disadvantage</a:t>
            </a:r>
            <a:endParaRPr lang="en-US" dirty="0"/>
          </a:p>
        </p:txBody>
      </p:sp>
      <p:sp>
        <p:nvSpPr>
          <p:cNvPr id="3" name="Content Placeholder 2"/>
          <p:cNvSpPr>
            <a:spLocks noGrp="1"/>
          </p:cNvSpPr>
          <p:nvPr>
            <p:ph idx="1"/>
          </p:nvPr>
        </p:nvSpPr>
        <p:spPr>
          <a:xfrm>
            <a:off x="1435608" y="1700808"/>
            <a:ext cx="7498080" cy="4547592"/>
          </a:xfrm>
        </p:spPr>
        <p:txBody>
          <a:bodyPr>
            <a:normAutofit/>
          </a:bodyPr>
          <a:lstStyle/>
          <a:p>
            <a:pPr algn="just"/>
            <a:r>
              <a:rPr lang="en-GB" sz="1800" dirty="0">
                <a:latin typeface="Times New Roman" pitchFamily="18" charset="0"/>
                <a:cs typeface="Times New Roman" pitchFamily="18" charset="0"/>
              </a:rPr>
              <a:t>High accuracy on training data does not always translate to good performance on unseen data. Models need to be carefully regularized to avoid </a:t>
            </a:r>
            <a:r>
              <a:rPr lang="en-GB" sz="1800" dirty="0" err="1" smtClean="0">
                <a:latin typeface="Times New Roman" pitchFamily="18" charset="0"/>
                <a:cs typeface="Times New Roman" pitchFamily="18" charset="0"/>
              </a:rPr>
              <a:t>overfitting</a:t>
            </a:r>
            <a:r>
              <a:rPr lang="en-GB" sz="1800" dirty="0" smtClean="0">
                <a:latin typeface="Times New Roman" pitchFamily="18" charset="0"/>
                <a:cs typeface="Times New Roman" pitchFamily="18" charset="0"/>
              </a:rPr>
              <a:t>.</a:t>
            </a:r>
          </a:p>
          <a:p>
            <a:pPr algn="just"/>
            <a:endParaRPr lang="en-GB" sz="1800" dirty="0" smtClean="0">
              <a:latin typeface="Times New Roman" pitchFamily="18" charset="0"/>
              <a:cs typeface="Times New Roman" pitchFamily="18" charset="0"/>
            </a:endParaRPr>
          </a:p>
          <a:p>
            <a:pPr algn="just"/>
            <a:r>
              <a:rPr lang="en-GB" sz="1800" dirty="0" smtClean="0">
                <a:latin typeface="Times New Roman" pitchFamily="18" charset="0"/>
                <a:cs typeface="Times New Roman" pitchFamily="18" charset="0"/>
              </a:rPr>
              <a:t>Accuracy </a:t>
            </a:r>
            <a:r>
              <a:rPr lang="en-GB" sz="1800" dirty="0">
                <a:latin typeface="Times New Roman" pitchFamily="18" charset="0"/>
                <a:cs typeface="Times New Roman" pitchFamily="18" charset="0"/>
              </a:rPr>
              <a:t>heavily depends on the quality and quantity of data. Poor or insufficient data can lead to inaccurate predictions</a:t>
            </a:r>
            <a:r>
              <a:rPr lang="en-GB" sz="1800" dirty="0" smtClean="0">
                <a:latin typeface="Times New Roman" pitchFamily="18" charset="0"/>
                <a:cs typeface="Times New Roman" pitchFamily="18" charset="0"/>
              </a:rPr>
              <a:t>.</a:t>
            </a:r>
          </a:p>
          <a:p>
            <a:pPr algn="just"/>
            <a:endParaRPr lang="en-GB" sz="1800" dirty="0" smtClean="0">
              <a:latin typeface="Times New Roman" pitchFamily="18" charset="0"/>
              <a:cs typeface="Times New Roman" pitchFamily="18" charset="0"/>
            </a:endParaRPr>
          </a:p>
          <a:p>
            <a:pPr algn="just"/>
            <a:r>
              <a:rPr lang="en-GB" sz="1800" dirty="0">
                <a:latin typeface="Times New Roman" pitchFamily="18" charset="0"/>
                <a:cs typeface="Times New Roman" pitchFamily="18" charset="0"/>
              </a:rPr>
              <a:t>Deep learning models require significant computational power and resources for training, which can be expensive and time-consuming</a:t>
            </a:r>
            <a:r>
              <a:rPr lang="en-GB" sz="1800" dirty="0" smtClean="0">
                <a:latin typeface="Times New Roman" pitchFamily="18" charset="0"/>
                <a:cs typeface="Times New Roman" pitchFamily="18" charset="0"/>
              </a:rPr>
              <a:t>.</a:t>
            </a:r>
          </a:p>
          <a:p>
            <a:pPr algn="just"/>
            <a:endParaRPr lang="en-GB" sz="1800" dirty="0" smtClean="0">
              <a:latin typeface="Times New Roman" pitchFamily="18" charset="0"/>
              <a:cs typeface="Times New Roman" pitchFamily="18" charset="0"/>
            </a:endParaRPr>
          </a:p>
          <a:p>
            <a:pPr algn="just"/>
            <a:r>
              <a:rPr lang="en-GB" sz="1800" dirty="0">
                <a:latin typeface="Times New Roman" pitchFamily="18" charset="0"/>
                <a:cs typeface="Times New Roman" pitchFamily="18" charset="0"/>
              </a:rPr>
              <a:t>These models typically require large amounts of data to perform well, which may not be available in all domains.</a:t>
            </a:r>
            <a:endParaRPr lang="en-US" sz="18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52400"/>
            <a:ext cx="7498080" cy="75632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980728"/>
            <a:ext cx="7772400" cy="5724872"/>
          </a:xfrm>
        </p:spPr>
        <p:txBody>
          <a:bodyPr>
            <a:noAutofit/>
          </a:bodyPr>
          <a:lstStyle/>
          <a:p>
            <a:pPr algn="just">
              <a:lnSpc>
                <a:spcPct val="150000"/>
              </a:lnSpc>
              <a:buFont typeface="Arial" pitchFamily="34" charset="0"/>
              <a:buChar char="•"/>
            </a:pPr>
            <a:r>
              <a:rPr lang="en-GB" sz="1800" dirty="0">
                <a:latin typeface="Times New Roman" pitchFamily="18" charset="0"/>
                <a:cs typeface="Times New Roman" pitchFamily="18" charset="0"/>
              </a:rPr>
              <a:t>Collect data from various sources such as medical records, sensor data, images, etc</a:t>
            </a:r>
            <a:r>
              <a:rPr lang="en-GB" sz="1800" dirty="0" smtClean="0">
                <a:latin typeface="Times New Roman" pitchFamily="18" charset="0"/>
                <a:cs typeface="Times New Roman" pitchFamily="18" charset="0"/>
              </a:rPr>
              <a:t>.</a:t>
            </a:r>
          </a:p>
          <a:p>
            <a:pPr algn="just">
              <a:lnSpc>
                <a:spcPct val="150000"/>
              </a:lnSpc>
              <a:buFont typeface="Arial" pitchFamily="34" charset="0"/>
              <a:buChar char="•"/>
            </a:pPr>
            <a:endParaRPr lang="en-GB" sz="1800" dirty="0" smtClean="0">
              <a:latin typeface="Times New Roman" pitchFamily="18" charset="0"/>
              <a:cs typeface="Times New Roman" pitchFamily="18" charset="0"/>
            </a:endParaRPr>
          </a:p>
          <a:p>
            <a:pPr algn="just">
              <a:lnSpc>
                <a:spcPct val="150000"/>
              </a:lnSpc>
              <a:buFont typeface="Arial" pitchFamily="34" charset="0"/>
              <a:buChar char="•"/>
            </a:pPr>
            <a:r>
              <a:rPr lang="en-GB" sz="1800" dirty="0" smtClean="0">
                <a:latin typeface="Times New Roman" pitchFamily="18" charset="0"/>
                <a:cs typeface="Times New Roman" pitchFamily="18" charset="0"/>
              </a:rPr>
              <a:t>Remove </a:t>
            </a:r>
            <a:r>
              <a:rPr lang="en-GB" sz="1800" dirty="0">
                <a:latin typeface="Times New Roman" pitchFamily="18" charset="0"/>
                <a:cs typeface="Times New Roman" pitchFamily="18" charset="0"/>
              </a:rPr>
              <a:t>noise and handle missing values to ensure data quality</a:t>
            </a:r>
            <a:r>
              <a:rPr lang="en-GB" sz="1800" dirty="0" smtClean="0">
                <a:latin typeface="Times New Roman" pitchFamily="18" charset="0"/>
                <a:cs typeface="Times New Roman" pitchFamily="18" charset="0"/>
              </a:rPr>
              <a:t>.</a:t>
            </a:r>
          </a:p>
          <a:p>
            <a:pPr algn="just">
              <a:lnSpc>
                <a:spcPct val="150000"/>
              </a:lnSpc>
              <a:buFont typeface="Arial" pitchFamily="34" charset="0"/>
              <a:buChar char="•"/>
            </a:pPr>
            <a:endParaRPr lang="en-GB" sz="1800" dirty="0" smtClean="0">
              <a:latin typeface="Times New Roman" pitchFamily="18" charset="0"/>
              <a:cs typeface="Times New Roman" pitchFamily="18" charset="0"/>
            </a:endParaRPr>
          </a:p>
          <a:p>
            <a:pPr algn="just">
              <a:lnSpc>
                <a:spcPct val="150000"/>
              </a:lnSpc>
              <a:buFont typeface="Arial" pitchFamily="34" charset="0"/>
              <a:buChar char="•"/>
            </a:pPr>
            <a:r>
              <a:rPr lang="en-GB" sz="1800" dirty="0" smtClean="0">
                <a:latin typeface="Times New Roman" pitchFamily="18" charset="0"/>
                <a:cs typeface="Times New Roman" pitchFamily="18" charset="0"/>
              </a:rPr>
              <a:t>Normalize </a:t>
            </a:r>
            <a:r>
              <a:rPr lang="en-GB" sz="1800" dirty="0">
                <a:latin typeface="Times New Roman" pitchFamily="18" charset="0"/>
                <a:cs typeface="Times New Roman" pitchFamily="18" charset="0"/>
              </a:rPr>
              <a:t>or standardize data to ensure consistency across different scales</a:t>
            </a:r>
            <a:r>
              <a:rPr lang="en-GB" sz="1800" dirty="0" smtClean="0">
                <a:latin typeface="Times New Roman" pitchFamily="18" charset="0"/>
                <a:cs typeface="Times New Roman" pitchFamily="18" charset="0"/>
              </a:rPr>
              <a:t>.</a:t>
            </a:r>
          </a:p>
          <a:p>
            <a:pPr algn="just">
              <a:lnSpc>
                <a:spcPct val="150000"/>
              </a:lnSpc>
              <a:buFont typeface="Arial" pitchFamily="34" charset="0"/>
              <a:buChar char="•"/>
            </a:pPr>
            <a:endParaRPr lang="en-GB" sz="1800" dirty="0" smtClean="0">
              <a:latin typeface="Times New Roman" pitchFamily="18" charset="0"/>
              <a:cs typeface="Times New Roman" pitchFamily="18" charset="0"/>
            </a:endParaRPr>
          </a:p>
          <a:p>
            <a:pPr algn="just">
              <a:lnSpc>
                <a:spcPct val="150000"/>
              </a:lnSpc>
              <a:buFont typeface="Arial" pitchFamily="34" charset="0"/>
              <a:buChar char="•"/>
            </a:pPr>
            <a:r>
              <a:rPr lang="en-GB" sz="1800" dirty="0">
                <a:latin typeface="Times New Roman" pitchFamily="18" charset="0"/>
                <a:cs typeface="Times New Roman" pitchFamily="18" charset="0"/>
              </a:rPr>
              <a:t>Acquire a dataset with fully </a:t>
            </a:r>
            <a:r>
              <a:rPr lang="en-GB" sz="1800" dirty="0" err="1">
                <a:latin typeface="Times New Roman" pitchFamily="18" charset="0"/>
                <a:cs typeface="Times New Roman" pitchFamily="18" charset="0"/>
              </a:rPr>
              <a:t>labeled</a:t>
            </a:r>
            <a:r>
              <a:rPr lang="en-GB" sz="1800" dirty="0">
                <a:latin typeface="Times New Roman" pitchFamily="18" charset="0"/>
                <a:cs typeface="Times New Roman" pitchFamily="18" charset="0"/>
              </a:rPr>
              <a:t> examples for initial model training</a:t>
            </a:r>
            <a:r>
              <a:rPr lang="en-GB" sz="1800" dirty="0" smtClean="0">
                <a:latin typeface="Times New Roman" pitchFamily="18" charset="0"/>
                <a:cs typeface="Times New Roman" pitchFamily="18" charset="0"/>
              </a:rPr>
              <a:t>.</a:t>
            </a:r>
          </a:p>
          <a:p>
            <a:pPr algn="just">
              <a:lnSpc>
                <a:spcPct val="150000"/>
              </a:lnSpc>
              <a:buFont typeface="Arial" pitchFamily="34" charset="0"/>
              <a:buChar char="•"/>
            </a:pPr>
            <a:endParaRPr lang="en-GB" sz="1800" dirty="0" smtClean="0">
              <a:latin typeface="Times New Roman" pitchFamily="18" charset="0"/>
              <a:cs typeface="Times New Roman" pitchFamily="18" charset="0"/>
            </a:endParaRPr>
          </a:p>
          <a:p>
            <a:pPr algn="just">
              <a:lnSpc>
                <a:spcPct val="150000"/>
              </a:lnSpc>
              <a:buFont typeface="Arial" pitchFamily="34" charset="0"/>
              <a:buChar char="•"/>
            </a:pPr>
            <a:r>
              <a:rPr lang="en-GB" sz="1800" dirty="0" smtClean="0">
                <a:latin typeface="Times New Roman" pitchFamily="18" charset="0"/>
                <a:cs typeface="Times New Roman" pitchFamily="18" charset="0"/>
              </a:rPr>
              <a:t>Collect </a:t>
            </a:r>
            <a:r>
              <a:rPr lang="en-GB" sz="1800" dirty="0">
                <a:latin typeface="Times New Roman" pitchFamily="18" charset="0"/>
                <a:cs typeface="Times New Roman" pitchFamily="18" charset="0"/>
              </a:rPr>
              <a:t>additional data where only some examples are </a:t>
            </a:r>
            <a:r>
              <a:rPr lang="en-GB" sz="1800" dirty="0" err="1">
                <a:latin typeface="Times New Roman" pitchFamily="18" charset="0"/>
                <a:cs typeface="Times New Roman" pitchFamily="18" charset="0"/>
              </a:rPr>
              <a:t>labeled</a:t>
            </a:r>
            <a:r>
              <a:rPr lang="en-GB" sz="1800" dirty="0">
                <a:latin typeface="Times New Roman" pitchFamily="18" charset="0"/>
                <a:cs typeface="Times New Roman" pitchFamily="18" charset="0"/>
              </a:rPr>
              <a:t> to leverage semi-supervised learning.</a:t>
            </a:r>
            <a:endParaRPr lang="en-US" sz="18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3648" y="274638"/>
            <a:ext cx="7530040" cy="654032"/>
          </a:xfrm>
        </p:spPr>
        <p:txBody>
          <a:bodyPr>
            <a:noAutofit/>
          </a:bodyPr>
          <a:lstStyle/>
          <a:p>
            <a:r>
              <a:rPr lang="en-US" dirty="0" smtClean="0"/>
              <a:t>Advantage</a:t>
            </a:r>
            <a:endParaRPr lang="en-US" dirty="0"/>
          </a:p>
        </p:txBody>
      </p:sp>
      <p:sp>
        <p:nvSpPr>
          <p:cNvPr id="3" name="Content Placeholder 2"/>
          <p:cNvSpPr>
            <a:spLocks noGrp="1"/>
          </p:cNvSpPr>
          <p:nvPr>
            <p:ph idx="1"/>
          </p:nvPr>
        </p:nvSpPr>
        <p:spPr>
          <a:xfrm>
            <a:off x="1435608" y="1071546"/>
            <a:ext cx="7498080" cy="5176854"/>
          </a:xfrm>
        </p:spPr>
        <p:txBody>
          <a:bodyPr>
            <a:normAutofit/>
          </a:bodyPr>
          <a:lstStyle/>
          <a:p>
            <a:pPr algn="just"/>
            <a:r>
              <a:rPr lang="en-GB" sz="1800" dirty="0">
                <a:latin typeface="Times New Roman" pitchFamily="18" charset="0"/>
                <a:cs typeface="Times New Roman" pitchFamily="18" charset="0"/>
              </a:rPr>
              <a:t>Interpretable models allow users and stakeholders to understand how decisions are made, which builds trust and facilitates validation of the model’s </a:t>
            </a:r>
            <a:r>
              <a:rPr lang="en-GB" sz="1800" dirty="0" smtClean="0">
                <a:latin typeface="Times New Roman" pitchFamily="18" charset="0"/>
                <a:cs typeface="Times New Roman" pitchFamily="18" charset="0"/>
              </a:rPr>
              <a:t>results.</a:t>
            </a:r>
          </a:p>
          <a:p>
            <a:pPr algn="just"/>
            <a:endParaRPr lang="en-GB" sz="1800" dirty="0" smtClean="0">
              <a:latin typeface="Times New Roman" pitchFamily="18" charset="0"/>
              <a:cs typeface="Times New Roman" pitchFamily="18" charset="0"/>
            </a:endParaRPr>
          </a:p>
          <a:p>
            <a:pPr algn="just"/>
            <a:r>
              <a:rPr lang="en-GB" sz="1800" dirty="0" smtClean="0">
                <a:latin typeface="Times New Roman" pitchFamily="18" charset="0"/>
                <a:cs typeface="Times New Roman" pitchFamily="18" charset="0"/>
              </a:rPr>
              <a:t>In </a:t>
            </a:r>
            <a:r>
              <a:rPr lang="en-GB" sz="1800" dirty="0">
                <a:latin typeface="Times New Roman" pitchFamily="18" charset="0"/>
                <a:cs typeface="Times New Roman" pitchFamily="18" charset="0"/>
              </a:rPr>
              <a:t>fields like healthcare and finance, interpretable models help meet regulatory requirements that demand </a:t>
            </a:r>
            <a:r>
              <a:rPr lang="en-GB" sz="1800" dirty="0" err="1">
                <a:latin typeface="Times New Roman" pitchFamily="18" charset="0"/>
                <a:cs typeface="Times New Roman" pitchFamily="18" charset="0"/>
              </a:rPr>
              <a:t>explainability</a:t>
            </a:r>
            <a:r>
              <a:rPr lang="en-GB" sz="1800" dirty="0">
                <a:latin typeface="Times New Roman" pitchFamily="18" charset="0"/>
                <a:cs typeface="Times New Roman" pitchFamily="18" charset="0"/>
              </a:rPr>
              <a:t> in automated decision-making processes</a:t>
            </a:r>
            <a:r>
              <a:rPr lang="en-GB" sz="1800" dirty="0" smtClean="0">
                <a:latin typeface="Times New Roman" pitchFamily="18" charset="0"/>
                <a:cs typeface="Times New Roman" pitchFamily="18" charset="0"/>
              </a:rPr>
              <a:t>.</a:t>
            </a:r>
          </a:p>
          <a:p>
            <a:pPr algn="just"/>
            <a:endParaRPr lang="en-GB" sz="1800" dirty="0" smtClean="0">
              <a:latin typeface="Times New Roman" pitchFamily="18" charset="0"/>
              <a:cs typeface="Times New Roman" pitchFamily="18" charset="0"/>
            </a:endParaRPr>
          </a:p>
          <a:p>
            <a:pPr algn="just"/>
            <a:r>
              <a:rPr lang="en-GB" sz="1800" dirty="0">
                <a:latin typeface="Times New Roman" pitchFamily="18" charset="0"/>
                <a:cs typeface="Times New Roman" pitchFamily="18" charset="0"/>
              </a:rPr>
              <a:t>High accuracy ensures that the framework provides dependable and precise diagnoses, which is critical in high-stakes applications such as medical diagnosis</a:t>
            </a:r>
            <a:r>
              <a:rPr lang="en-GB" sz="1800" dirty="0" smtClean="0">
                <a:latin typeface="Times New Roman" pitchFamily="18" charset="0"/>
                <a:cs typeface="Times New Roman" pitchFamily="18" charset="0"/>
              </a:rPr>
              <a:t>.</a:t>
            </a:r>
          </a:p>
          <a:p>
            <a:pPr algn="just"/>
            <a:endParaRPr lang="en-GB" sz="1800" dirty="0" smtClean="0">
              <a:latin typeface="Times New Roman" pitchFamily="18" charset="0"/>
              <a:cs typeface="Times New Roman" pitchFamily="18" charset="0"/>
            </a:endParaRPr>
          </a:p>
          <a:p>
            <a:pPr algn="just"/>
            <a:r>
              <a:rPr lang="en-GB" sz="1800" dirty="0" smtClean="0">
                <a:latin typeface="Times New Roman" pitchFamily="18" charset="0"/>
                <a:cs typeface="Times New Roman" pitchFamily="18" charset="0"/>
              </a:rPr>
              <a:t>Accurate </a:t>
            </a:r>
            <a:r>
              <a:rPr lang="en-GB" sz="1800" dirty="0">
                <a:latin typeface="Times New Roman" pitchFamily="18" charset="0"/>
                <a:cs typeface="Times New Roman" pitchFamily="18" charset="0"/>
              </a:rPr>
              <a:t>diagnoses can lead to better decision-making and improved outcomes, whether in healthcare, predictive maintenance, or other applications.</a:t>
            </a:r>
            <a:endParaRPr lang="en-US" sz="18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4082"/>
          </a:xfrm>
        </p:spPr>
        <p:txBody>
          <a:bodyPr>
            <a:normAutofit fontScale="90000"/>
          </a:bodyPr>
          <a:lstStyle/>
          <a:p>
            <a:r>
              <a:rPr lang="en-US" dirty="0" smtClean="0"/>
              <a:t>Literature Review</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4177319418"/>
              </p:ext>
            </p:extLst>
          </p:nvPr>
        </p:nvGraphicFramePr>
        <p:xfrm>
          <a:off x="1435100" y="1014432"/>
          <a:ext cx="7499349" cy="5582920"/>
        </p:xfrm>
        <a:graphic>
          <a:graphicData uri="http://schemas.openxmlformats.org/drawingml/2006/table">
            <a:tbl>
              <a:tblPr firstRow="1" bandRow="1">
                <a:tableStyleId>{5C22544A-7EE6-4342-B048-85BDC9FD1C3A}</a:tableStyleId>
              </a:tblPr>
              <a:tblGrid>
                <a:gridCol w="2499783"/>
                <a:gridCol w="2499783"/>
                <a:gridCol w="2499783"/>
              </a:tblGrid>
              <a:tr h="370840">
                <a:tc>
                  <a:txBody>
                    <a:bodyPr/>
                    <a:lstStyle/>
                    <a:p>
                      <a:r>
                        <a:rPr lang="en-GB" dirty="0" smtClean="0"/>
                        <a:t>    Author’s Name</a:t>
                      </a:r>
                      <a:endParaRPr lang="en-GB" dirty="0"/>
                    </a:p>
                  </a:txBody>
                  <a:tcPr/>
                </a:tc>
                <a:tc>
                  <a:txBody>
                    <a:bodyPr/>
                    <a:lstStyle/>
                    <a:p>
                      <a:r>
                        <a:rPr lang="en-GB" dirty="0" smtClean="0"/>
                        <a:t>              Title</a:t>
                      </a:r>
                      <a:endParaRPr lang="en-GB" dirty="0"/>
                    </a:p>
                  </a:txBody>
                  <a:tcPr/>
                </a:tc>
                <a:tc>
                  <a:txBody>
                    <a:bodyPr/>
                    <a:lstStyle/>
                    <a:p>
                      <a:r>
                        <a:rPr lang="en-GB" dirty="0" smtClean="0"/>
                        <a:t>       Description</a:t>
                      </a:r>
                      <a:endParaRPr lang="en-GB" dirty="0"/>
                    </a:p>
                  </a:txBody>
                  <a:tcPr/>
                </a:tc>
              </a:tr>
              <a:tr h="370840">
                <a:tc>
                  <a:txBody>
                    <a:bodyPr/>
                    <a:lstStyle/>
                    <a:p>
                      <a:r>
                        <a:rPr kumimoji="0" lang="en-GB" b="0" i="0" kern="1200" dirty="0" smtClean="0">
                          <a:solidFill>
                            <a:schemeClr val="dk1"/>
                          </a:solidFill>
                          <a:effectLst/>
                          <a:latin typeface="+mn-lt"/>
                          <a:ea typeface="+mn-ea"/>
                          <a:cs typeface="+mn-cs"/>
                        </a:rPr>
                        <a:t>Y. </a:t>
                      </a:r>
                      <a:r>
                        <a:rPr kumimoji="0" lang="en-GB" b="0" i="0" kern="1200" dirty="0" err="1" smtClean="0">
                          <a:solidFill>
                            <a:schemeClr val="dk1"/>
                          </a:solidFill>
                          <a:effectLst/>
                          <a:latin typeface="+mn-lt"/>
                          <a:ea typeface="+mn-ea"/>
                          <a:cs typeface="+mn-cs"/>
                        </a:rPr>
                        <a:t>LeCun</a:t>
                      </a:r>
                      <a:r>
                        <a:rPr kumimoji="0" lang="en-GB" b="0" i="0" kern="1200" dirty="0" smtClean="0">
                          <a:solidFill>
                            <a:schemeClr val="dk1"/>
                          </a:solidFill>
                          <a:effectLst/>
                          <a:latin typeface="+mn-lt"/>
                          <a:ea typeface="+mn-ea"/>
                          <a:cs typeface="+mn-cs"/>
                        </a:rPr>
                        <a:t>, Y. </a:t>
                      </a:r>
                      <a:r>
                        <a:rPr kumimoji="0" lang="en-GB" b="0" i="0" kern="1200" dirty="0" err="1" smtClean="0">
                          <a:solidFill>
                            <a:schemeClr val="dk1"/>
                          </a:solidFill>
                          <a:effectLst/>
                          <a:latin typeface="+mn-lt"/>
                          <a:ea typeface="+mn-ea"/>
                          <a:cs typeface="+mn-cs"/>
                        </a:rPr>
                        <a:t>Bengio</a:t>
                      </a:r>
                      <a:r>
                        <a:rPr kumimoji="0" lang="en-GB" b="0" i="0" kern="1200" dirty="0" smtClean="0">
                          <a:solidFill>
                            <a:schemeClr val="dk1"/>
                          </a:solidFill>
                          <a:effectLst/>
                          <a:latin typeface="+mn-lt"/>
                          <a:ea typeface="+mn-ea"/>
                          <a:cs typeface="+mn-cs"/>
                        </a:rPr>
                        <a:t>, </a:t>
                      </a:r>
                    </a:p>
                    <a:p>
                      <a:r>
                        <a:rPr kumimoji="0" lang="en-GB" b="0" i="0" kern="1200" dirty="0" smtClean="0">
                          <a:solidFill>
                            <a:schemeClr val="dk1"/>
                          </a:solidFill>
                          <a:effectLst/>
                          <a:latin typeface="+mn-lt"/>
                          <a:ea typeface="+mn-ea"/>
                          <a:cs typeface="+mn-cs"/>
                        </a:rPr>
                        <a:t>G. Hinton</a:t>
                      </a:r>
                      <a:endParaRPr lang="en-GB" dirty="0"/>
                    </a:p>
                  </a:txBody>
                  <a:tcPr/>
                </a:tc>
                <a:tc>
                  <a:txBody>
                    <a:bodyPr/>
                    <a:lstStyle/>
                    <a:p>
                      <a:r>
                        <a:rPr kumimoji="0" lang="en-GB" b="0" i="0" kern="1200" dirty="0" smtClean="0">
                          <a:solidFill>
                            <a:schemeClr val="dk1"/>
                          </a:solidFill>
                          <a:effectLst/>
                          <a:latin typeface="+mn-lt"/>
                          <a:ea typeface="+mn-ea"/>
                          <a:cs typeface="+mn-cs"/>
                        </a:rPr>
                        <a:t>      Deep learning</a:t>
                      </a:r>
                      <a:endParaRPr lang="en-GB" dirty="0"/>
                    </a:p>
                  </a:txBody>
                  <a:tcPr/>
                </a:tc>
                <a:tc>
                  <a:txBody>
                    <a:bodyPr/>
                    <a:lstStyle/>
                    <a:p>
                      <a:r>
                        <a:rPr kumimoji="0" lang="en-GB" b="0" i="0" kern="1200" dirty="0" smtClean="0">
                          <a:solidFill>
                            <a:schemeClr val="dk1"/>
                          </a:solidFill>
                          <a:effectLst/>
                          <a:latin typeface="+mn-lt"/>
                          <a:ea typeface="+mn-ea"/>
                          <a:cs typeface="+mn-cs"/>
                        </a:rPr>
                        <a:t>A method in artificial intelligence (AI) that teaches computers to process data in a way that is inspired by the human brain.</a:t>
                      </a:r>
                      <a:endParaRPr lang="en-GB" dirty="0"/>
                    </a:p>
                  </a:txBody>
                  <a:tcPr/>
                </a:tc>
              </a:tr>
              <a:tr h="370840">
                <a:tc>
                  <a:txBody>
                    <a:bodyPr/>
                    <a:lstStyle/>
                    <a:p>
                      <a:r>
                        <a:rPr kumimoji="0" lang="de-DE" b="0" i="0" kern="1200" dirty="0" smtClean="0">
                          <a:solidFill>
                            <a:schemeClr val="dk1"/>
                          </a:solidFill>
                          <a:effectLst/>
                          <a:latin typeface="+mn-lt"/>
                          <a:ea typeface="+mn-ea"/>
                          <a:cs typeface="+mn-cs"/>
                        </a:rPr>
                        <a:t>L. Fang, D. Cunefare, </a:t>
                      </a:r>
                    </a:p>
                    <a:p>
                      <a:r>
                        <a:rPr kumimoji="0" lang="de-DE" b="0" i="0" kern="1200" dirty="0" smtClean="0">
                          <a:solidFill>
                            <a:schemeClr val="dk1"/>
                          </a:solidFill>
                          <a:effectLst/>
                          <a:latin typeface="+mn-lt"/>
                          <a:ea typeface="+mn-ea"/>
                          <a:cs typeface="+mn-cs"/>
                        </a:rPr>
                        <a:t>C. Wang</a:t>
                      </a:r>
                      <a:endParaRPr lang="en-GB" dirty="0"/>
                    </a:p>
                  </a:txBody>
                  <a:tcPr/>
                </a:tc>
                <a:tc>
                  <a:txBody>
                    <a:bodyPr/>
                    <a:lstStyle/>
                    <a:p>
                      <a:r>
                        <a:rPr kumimoji="0" lang="en-GB" b="0" i="0" kern="1200" dirty="0" smtClean="0">
                          <a:solidFill>
                            <a:schemeClr val="dk1"/>
                          </a:solidFill>
                          <a:effectLst/>
                          <a:latin typeface="+mn-lt"/>
                          <a:ea typeface="+mn-ea"/>
                          <a:cs typeface="+mn-cs"/>
                        </a:rPr>
                        <a:t>Automatic segmentation of nine retinal layer </a:t>
                      </a:r>
                      <a:r>
                        <a:rPr kumimoji="0" lang="en-GB" b="0" i="0" kern="1200" dirty="0" err="1" smtClean="0">
                          <a:solidFill>
                            <a:schemeClr val="dk1"/>
                          </a:solidFill>
                          <a:effectLst/>
                          <a:latin typeface="+mn-lt"/>
                          <a:ea typeface="+mn-ea"/>
                          <a:cs typeface="+mn-cs"/>
                        </a:rPr>
                        <a:t>bou</a:t>
                      </a:r>
                      <a:r>
                        <a:rPr kumimoji="0" lang="en-GB" b="0" i="0" kern="1200" dirty="0" smtClean="0">
                          <a:solidFill>
                            <a:schemeClr val="dk1"/>
                          </a:solidFill>
                          <a:effectLst/>
                          <a:latin typeface="+mn-lt"/>
                          <a:ea typeface="+mn-ea"/>
                          <a:cs typeface="+mn-cs"/>
                        </a:rPr>
                        <a:t>- </a:t>
                      </a:r>
                      <a:r>
                        <a:rPr kumimoji="0" lang="en-GB" b="0" i="0" kern="1200" dirty="0" err="1" smtClean="0">
                          <a:solidFill>
                            <a:schemeClr val="dk1"/>
                          </a:solidFill>
                          <a:effectLst/>
                          <a:latin typeface="+mn-lt"/>
                          <a:ea typeface="+mn-ea"/>
                          <a:cs typeface="+mn-cs"/>
                        </a:rPr>
                        <a:t>ndaries</a:t>
                      </a:r>
                      <a:r>
                        <a:rPr kumimoji="0" lang="en-GB" b="0" i="0" kern="1200" dirty="0" smtClean="0">
                          <a:solidFill>
                            <a:schemeClr val="dk1"/>
                          </a:solidFill>
                          <a:effectLst/>
                          <a:latin typeface="+mn-lt"/>
                          <a:ea typeface="+mn-ea"/>
                          <a:cs typeface="+mn-cs"/>
                        </a:rPr>
                        <a:t> in OCT images.</a:t>
                      </a:r>
                      <a:endParaRPr lang="en-GB" dirty="0"/>
                    </a:p>
                  </a:txBody>
                  <a:tcPr/>
                </a:tc>
                <a:tc>
                  <a:txBody>
                    <a:bodyPr/>
                    <a:lstStyle/>
                    <a:p>
                      <a:r>
                        <a:rPr kumimoji="0" lang="en-GB" b="0" i="0" kern="1200" dirty="0" smtClean="0">
                          <a:solidFill>
                            <a:schemeClr val="dk1"/>
                          </a:solidFill>
                          <a:effectLst/>
                          <a:latin typeface="+mn-lt"/>
                          <a:ea typeface="+mn-ea"/>
                          <a:cs typeface="+mn-cs"/>
                        </a:rPr>
                        <a:t>We first decompose training OCT images into patches.</a:t>
                      </a:r>
                      <a:endParaRPr lang="en-GB" dirty="0"/>
                    </a:p>
                  </a:txBody>
                  <a:tcPr/>
                </a:tc>
              </a:tr>
              <a:tr h="2126952">
                <a:tc>
                  <a:txBody>
                    <a:bodyPr/>
                    <a:lstStyle/>
                    <a:p>
                      <a:r>
                        <a:rPr kumimoji="0" lang="pt-BR" b="0" i="0" kern="1200" dirty="0" smtClean="0">
                          <a:solidFill>
                            <a:schemeClr val="dk1"/>
                          </a:solidFill>
                          <a:effectLst/>
                          <a:latin typeface="+mn-lt"/>
                          <a:ea typeface="+mn-ea"/>
                          <a:cs typeface="+mn-cs"/>
                        </a:rPr>
                        <a:t>G. Carneiro, J. Nascimento, A. P. Bradley</a:t>
                      </a:r>
                      <a:endParaRPr lang="en-GB" dirty="0"/>
                    </a:p>
                  </a:txBody>
                  <a:tcPr/>
                </a:tc>
                <a:tc>
                  <a:txBody>
                    <a:bodyPr/>
                    <a:lstStyle/>
                    <a:p>
                      <a:r>
                        <a:rPr kumimoji="0" lang="en-GB" b="0" i="0" kern="1200" dirty="0" smtClean="0">
                          <a:solidFill>
                            <a:schemeClr val="dk1"/>
                          </a:solidFill>
                          <a:effectLst/>
                          <a:latin typeface="+mn-lt"/>
                          <a:ea typeface="+mn-ea"/>
                          <a:cs typeface="+mn-cs"/>
                        </a:rPr>
                        <a:t>Automated analysis of</a:t>
                      </a:r>
                    </a:p>
                    <a:p>
                      <a:r>
                        <a:rPr kumimoji="0" lang="en-GB" b="0" i="0" kern="1200" dirty="0" smtClean="0">
                          <a:solidFill>
                            <a:schemeClr val="dk1"/>
                          </a:solidFill>
                          <a:effectLst/>
                          <a:latin typeface="+mn-lt"/>
                          <a:ea typeface="+mn-ea"/>
                          <a:cs typeface="+mn-cs"/>
                        </a:rPr>
                        <a:t>unregistered multi-view mammograms with deep learning.</a:t>
                      </a:r>
                    </a:p>
                  </a:txBody>
                  <a:tcPr/>
                </a:tc>
                <a:tc>
                  <a:txBody>
                    <a:bodyPr/>
                    <a:lstStyle/>
                    <a:p>
                      <a:r>
                        <a:rPr kumimoji="0" lang="en-GB" b="0" i="0" kern="1200" dirty="0" smtClean="0">
                          <a:solidFill>
                            <a:schemeClr val="dk1"/>
                          </a:solidFill>
                          <a:effectLst/>
                          <a:latin typeface="+mn-lt"/>
                          <a:ea typeface="+mn-ea"/>
                          <a:cs typeface="+mn-cs"/>
                        </a:rPr>
                        <a:t>The main innovation behind this methodology lies in the use of deep learning models for the problem of jointly classifying unregistered mammogram views and respective segmentation maps of breast lesions</a:t>
                      </a:r>
                      <a:endParaRPr lang="en-GB" dirty="0"/>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sp>
        <p:nvSpPr>
          <p:cNvPr id="3" name="Content Placeholder 2"/>
          <p:cNvSpPr>
            <a:spLocks noGrp="1"/>
          </p:cNvSpPr>
          <p:nvPr>
            <p:ph idx="1"/>
          </p:nvPr>
        </p:nvSpPr>
        <p:spPr/>
        <p:txBody>
          <a:bodyPr/>
          <a:lstStyle/>
          <a:p>
            <a:pPr marL="82296" indent="0">
              <a:buNone/>
            </a:pPr>
            <a:endParaRPr lang="en-US" dirty="0"/>
          </a:p>
        </p:txBody>
      </p:sp>
      <p:pic>
        <p:nvPicPr>
          <p:cNvPr id="4" name="Picture 2" descr="The proposed SEDC consists of three parts: self-ensemble learning (SEL) distills features learned from majority class to reinforce the discriminative representation of minority glaucoma class, dual-curriculum learning (DCL) re-weight each given sample x i in feature space with the adaptive weight factor α i and β i , contrastive re-balanced loss function exerts cost-sensitive modulation on the loss function with the re-balanced training strategy and reweighting feature maps for a strong teacher networ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1412776"/>
            <a:ext cx="7128792" cy="482453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normAutofit/>
          </a:bodyPr>
          <a:lstStyle/>
          <a:p>
            <a:pPr algn="just">
              <a:lnSpc>
                <a:spcPct val="150000"/>
              </a:lnSpc>
            </a:pPr>
            <a:endParaRPr lang="en-US"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Operating System	: Windows 10</a:t>
            </a:r>
          </a:p>
          <a:p>
            <a:pPr lvl="0" algn="just">
              <a:lnSpc>
                <a:spcPct val="150000"/>
              </a:lnSpc>
            </a:pPr>
            <a:r>
              <a:rPr lang="en-US" sz="2000" dirty="0" smtClean="0">
                <a:latin typeface="Times New Roman" pitchFamily="18" charset="0"/>
                <a:cs typeface="Times New Roman" pitchFamily="18" charset="0"/>
              </a:rPr>
              <a:t>Language	               :PYTHON Google </a:t>
            </a:r>
            <a:r>
              <a:rPr lang="en-US" sz="2000" dirty="0" err="1" smtClean="0">
                <a:latin typeface="Times New Roman" pitchFamily="18" charset="0"/>
                <a:cs typeface="Times New Roman" pitchFamily="18" charset="0"/>
              </a:rPr>
              <a:t>Colab</a:t>
            </a:r>
            <a:endParaRPr lang="en-US" sz="2000" dirty="0" smtClean="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normAutofit/>
          </a:bodyPr>
          <a:lstStyle/>
          <a:p>
            <a:pPr algn="just">
              <a:lnSpc>
                <a:spcPct val="150000"/>
              </a:lnSpc>
            </a:pPr>
            <a:r>
              <a:rPr lang="en-US" sz="2000" dirty="0" smtClean="0">
                <a:latin typeface="Times New Roman" pitchFamily="18" charset="0"/>
                <a:cs typeface="Times New Roman" pitchFamily="18" charset="0"/>
              </a:rPr>
              <a:t>Keyboard</a:t>
            </a:r>
          </a:p>
          <a:p>
            <a:pPr algn="just">
              <a:lnSpc>
                <a:spcPct val="150000"/>
              </a:lnSpc>
            </a:pPr>
            <a:r>
              <a:rPr lang="en-US" sz="2000" dirty="0" smtClean="0">
                <a:latin typeface="Times New Roman" pitchFamily="18" charset="0"/>
                <a:cs typeface="Times New Roman" pitchFamily="18" charset="0"/>
              </a:rPr>
              <a:t>Mouse </a:t>
            </a:r>
          </a:p>
          <a:p>
            <a:pPr algn="just">
              <a:lnSpc>
                <a:spcPct val="150000"/>
              </a:lnSpc>
            </a:pPr>
            <a:r>
              <a:rPr lang="en-US" sz="2000" dirty="0" err="1" smtClean="0">
                <a:latin typeface="Times New Roman" pitchFamily="18" charset="0"/>
                <a:cs typeface="Times New Roman" pitchFamily="18" charset="0"/>
              </a:rPr>
              <a:t>Harddisk</a:t>
            </a:r>
            <a:r>
              <a:rPr lang="en-US" sz="2000" dirty="0" smtClean="0">
                <a:latin typeface="Times New Roman" pitchFamily="18" charset="0"/>
                <a:cs typeface="Times New Roman" pitchFamily="18" charset="0"/>
              </a:rPr>
              <a:t>	</a:t>
            </a:r>
          </a:p>
          <a:p>
            <a:pPr algn="just">
              <a:lnSpc>
                <a:spcPct val="150000"/>
              </a:lnSpc>
            </a:pPr>
            <a:r>
              <a:rPr lang="en-US" sz="2000" dirty="0" smtClean="0">
                <a:latin typeface="Times New Roman" pitchFamily="18" charset="0"/>
                <a:cs typeface="Times New Roman" pitchFamily="18" charset="0"/>
              </a:rPr>
              <a:t>Ram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756320"/>
          </a:xfrm>
        </p:spPr>
        <p:txBody>
          <a:bodyPr>
            <a:normAutofit/>
          </a:bodyPr>
          <a:lstStyle/>
          <a:p>
            <a:r>
              <a:rPr lang="en-US" dirty="0" smtClean="0"/>
              <a:t>CONCLUSION</a:t>
            </a:r>
            <a:endParaRPr lang="en-US" dirty="0"/>
          </a:p>
        </p:txBody>
      </p:sp>
      <p:sp>
        <p:nvSpPr>
          <p:cNvPr id="3" name="Content Placeholder 2"/>
          <p:cNvSpPr>
            <a:spLocks noGrp="1"/>
          </p:cNvSpPr>
          <p:nvPr>
            <p:ph idx="1"/>
          </p:nvPr>
        </p:nvSpPr>
        <p:spPr>
          <a:xfrm>
            <a:off x="1143000" y="1340768"/>
            <a:ext cx="7772400" cy="4536504"/>
          </a:xfrm>
        </p:spPr>
        <p:txBody>
          <a:bodyPr>
            <a:noAutofit/>
          </a:bodyPr>
          <a:lstStyle/>
          <a:p>
            <a:r>
              <a:rPr lang="en-GB" sz="1800" dirty="0">
                <a:latin typeface="Times New Roman" pitchFamily="18" charset="0"/>
                <a:cs typeface="Times New Roman" pitchFamily="18" charset="0"/>
              </a:rPr>
              <a:t>W</a:t>
            </a:r>
            <a:r>
              <a:rPr lang="en-GB" sz="1800" dirty="0" smtClean="0">
                <a:latin typeface="Times New Roman" pitchFamily="18" charset="0"/>
                <a:cs typeface="Times New Roman" pitchFamily="18" charset="0"/>
              </a:rPr>
              <a:t>e </a:t>
            </a:r>
            <a:r>
              <a:rPr lang="en-GB" sz="1800" dirty="0">
                <a:latin typeface="Times New Roman" pitchFamily="18" charset="0"/>
                <a:cs typeface="Times New Roman" pitchFamily="18" charset="0"/>
              </a:rPr>
              <a:t>proposed the </a:t>
            </a:r>
            <a:r>
              <a:rPr lang="en-GB" sz="1800" dirty="0" err="1">
                <a:latin typeface="Times New Roman" pitchFamily="18" charset="0"/>
                <a:cs typeface="Times New Roman" pitchFamily="18" charset="0"/>
              </a:rPr>
              <a:t>InterNRL</a:t>
            </a:r>
            <a:r>
              <a:rPr lang="en-GB" sz="1800" dirty="0">
                <a:latin typeface="Times New Roman" pitchFamily="18" charset="0"/>
                <a:cs typeface="Times New Roman" pitchFamily="18" charset="0"/>
              </a:rPr>
              <a:t> method </a:t>
            </a:r>
            <a:r>
              <a:rPr lang="en-GB" sz="1800" dirty="0" smtClean="0">
                <a:latin typeface="Times New Roman" pitchFamily="18" charset="0"/>
                <a:cs typeface="Times New Roman" pitchFamily="18" charset="0"/>
              </a:rPr>
              <a:t>for accurate </a:t>
            </a:r>
            <a:r>
              <a:rPr lang="en-GB" sz="1800" dirty="0">
                <a:latin typeface="Times New Roman" pitchFamily="18" charset="0"/>
                <a:cs typeface="Times New Roman" pitchFamily="18" charset="0"/>
              </a:rPr>
              <a:t>medical image classiﬁcation with effective </a:t>
            </a:r>
            <a:r>
              <a:rPr lang="en-GB" sz="1800" dirty="0" smtClean="0">
                <a:latin typeface="Times New Roman" pitchFamily="18" charset="0"/>
                <a:cs typeface="Times New Roman" pitchFamily="18" charset="0"/>
              </a:rPr>
              <a:t>prototype- based </a:t>
            </a:r>
            <a:r>
              <a:rPr lang="en-GB" sz="1800" dirty="0">
                <a:latin typeface="Times New Roman" pitchFamily="18" charset="0"/>
                <a:cs typeface="Times New Roman" pitchFamily="18" charset="0"/>
              </a:rPr>
              <a:t>interpretability. </a:t>
            </a:r>
            <a:endParaRPr lang="en-GB" sz="1800" dirty="0" smtClean="0">
              <a:latin typeface="Times New Roman" pitchFamily="18" charset="0"/>
              <a:cs typeface="Times New Roman" pitchFamily="18" charset="0"/>
            </a:endParaRPr>
          </a:p>
          <a:p>
            <a:endParaRPr lang="en-GB" sz="1800" dirty="0" smtClean="0">
              <a:latin typeface="Times New Roman" pitchFamily="18" charset="0"/>
              <a:cs typeface="Times New Roman" pitchFamily="18" charset="0"/>
            </a:endParaRPr>
          </a:p>
          <a:p>
            <a:r>
              <a:rPr lang="en-GB" sz="1800" dirty="0" smtClean="0">
                <a:latin typeface="Times New Roman" pitchFamily="18" charset="0"/>
                <a:cs typeface="Times New Roman" pitchFamily="18" charset="0"/>
              </a:rPr>
              <a:t>Our </a:t>
            </a:r>
            <a:r>
              <a:rPr lang="en-GB" sz="1800" dirty="0">
                <a:latin typeface="Times New Roman" pitchFamily="18" charset="0"/>
                <a:cs typeface="Times New Roman" pitchFamily="18" charset="0"/>
              </a:rPr>
              <a:t>method has been designed to </a:t>
            </a:r>
            <a:r>
              <a:rPr lang="en-GB" sz="1800" dirty="0" smtClean="0">
                <a:latin typeface="Times New Roman" pitchFamily="18" charset="0"/>
                <a:cs typeface="Times New Roman" pitchFamily="18" charset="0"/>
              </a:rPr>
              <a:t>seamlessly </a:t>
            </a:r>
            <a:r>
              <a:rPr lang="en-GB" sz="1800" dirty="0">
                <a:latin typeface="Times New Roman" pitchFamily="18" charset="0"/>
                <a:cs typeface="Times New Roman" pitchFamily="18" charset="0"/>
              </a:rPr>
              <a:t>integrate the prototype-based interpretable model </a:t>
            </a:r>
            <a:r>
              <a:rPr lang="en-GB" sz="1800" dirty="0" smtClean="0">
                <a:latin typeface="Times New Roman" pitchFamily="18" charset="0"/>
                <a:cs typeface="Times New Roman" pitchFamily="18" charset="0"/>
              </a:rPr>
              <a:t>with existing highly accurate global CNN classiﬁers. </a:t>
            </a:r>
          </a:p>
          <a:p>
            <a:endParaRPr lang="en-GB" sz="1800" dirty="0" smtClean="0">
              <a:latin typeface="Times New Roman" pitchFamily="18" charset="0"/>
              <a:cs typeface="Times New Roman" pitchFamily="18" charset="0"/>
            </a:endParaRPr>
          </a:p>
          <a:p>
            <a:r>
              <a:rPr lang="en-GB" sz="1800" dirty="0" smtClean="0">
                <a:latin typeface="Times New Roman" pitchFamily="18" charset="0"/>
                <a:cs typeface="Times New Roman" pitchFamily="18" charset="0"/>
              </a:rPr>
              <a:t>We present a </a:t>
            </a:r>
            <a:r>
              <a:rPr lang="en-GB" sz="1800" dirty="0">
                <a:latin typeface="Times New Roman" pitchFamily="18" charset="0"/>
                <a:cs typeface="Times New Roman" pitchFamily="18" charset="0"/>
              </a:rPr>
              <a:t>two-stage student-teacher reciprocal learning </a:t>
            </a:r>
            <a:r>
              <a:rPr lang="en-GB" sz="1800" dirty="0" smtClean="0">
                <a:latin typeface="Times New Roman" pitchFamily="18" charset="0"/>
                <a:cs typeface="Times New Roman" pitchFamily="18" charset="0"/>
              </a:rPr>
              <a:t>paradigm to </a:t>
            </a:r>
            <a:r>
              <a:rPr lang="en-GB" sz="1800" dirty="0">
                <a:latin typeface="Times New Roman" pitchFamily="18" charset="0"/>
                <a:cs typeface="Times New Roman" pitchFamily="18" charset="0"/>
              </a:rPr>
              <a:t>reach highly accurate classiﬁcation. </a:t>
            </a:r>
            <a:endParaRPr lang="en-GB" sz="1800" dirty="0" smtClean="0">
              <a:latin typeface="Times New Roman" pitchFamily="18" charset="0"/>
              <a:cs typeface="Times New Roman" pitchFamily="18" charset="0"/>
            </a:endParaRPr>
          </a:p>
          <a:p>
            <a:endParaRPr lang="en-GB" sz="1800" dirty="0" smtClean="0">
              <a:latin typeface="Times New Roman" pitchFamily="18" charset="0"/>
              <a:cs typeface="Times New Roman" pitchFamily="18" charset="0"/>
            </a:endParaRPr>
          </a:p>
          <a:p>
            <a:r>
              <a:rPr lang="en-GB" sz="1800" dirty="0" smtClean="0">
                <a:latin typeface="Times New Roman" pitchFamily="18" charset="0"/>
                <a:cs typeface="Times New Roman" pitchFamily="18" charset="0"/>
              </a:rPr>
              <a:t>This </a:t>
            </a:r>
            <a:r>
              <a:rPr lang="en-GB" sz="1800" dirty="0">
                <a:latin typeface="Times New Roman" pitchFamily="18" charset="0"/>
                <a:cs typeface="Times New Roman" pitchFamily="18" charset="0"/>
              </a:rPr>
              <a:t>paradigm </a:t>
            </a:r>
            <a:r>
              <a:rPr lang="en-GB" sz="1800" dirty="0" smtClean="0">
                <a:latin typeface="Times New Roman" pitchFamily="18" charset="0"/>
                <a:cs typeface="Times New Roman" pitchFamily="18" charset="0"/>
              </a:rPr>
              <a:t>also enables </a:t>
            </a:r>
            <a:r>
              <a:rPr lang="en-GB" sz="1800" dirty="0" err="1">
                <a:latin typeface="Times New Roman" pitchFamily="18" charset="0"/>
                <a:cs typeface="Times New Roman" pitchFamily="18" charset="0"/>
              </a:rPr>
              <a:t>InterNRL</a:t>
            </a:r>
            <a:r>
              <a:rPr lang="en-GB" sz="1800" dirty="0">
                <a:latin typeface="Times New Roman" pitchFamily="18" charset="0"/>
                <a:cs typeface="Times New Roman" pitchFamily="18" charset="0"/>
              </a:rPr>
              <a:t> to exploit additional unlabelled </a:t>
            </a:r>
            <a:endParaRPr lang="en-GB" sz="1800" dirty="0" smtClean="0">
              <a:latin typeface="Times New Roman" pitchFamily="18" charset="0"/>
              <a:cs typeface="Times New Roman" pitchFamily="18" charset="0"/>
            </a:endParaRPr>
          </a:p>
          <a:p>
            <a:pPr marL="82296" indent="0">
              <a:buNone/>
            </a:pPr>
            <a:r>
              <a:rPr lang="en-GB" sz="1800" dirty="0" smtClean="0">
                <a:latin typeface="Times New Roman" pitchFamily="18" charset="0"/>
                <a:cs typeface="Times New Roman" pitchFamily="18" charset="0"/>
              </a:rPr>
              <a:t>     training samples</a:t>
            </a:r>
            <a:r>
              <a:rPr lang="en-GB" sz="1800" dirty="0">
                <a:latin typeface="Times New Roman" pitchFamily="18" charset="0"/>
                <a:cs typeface="Times New Roman" pitchFamily="18" charset="0"/>
              </a:rPr>
              <a:t>. </a:t>
            </a:r>
            <a:endParaRPr lang="en-GB" sz="1800" dirty="0" smtClean="0">
              <a:latin typeface="Times New Roman" pitchFamily="18" charset="0"/>
              <a:cs typeface="Times New Roman" pitchFamily="18" charset="0"/>
            </a:endParaRPr>
          </a:p>
          <a:p>
            <a:pPr marL="82296" indent="0">
              <a:buNone/>
            </a:pPr>
            <a:endParaRPr lang="en-GB" sz="18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1066800"/>
            <a:ext cx="7498080" cy="5181600"/>
          </a:xfrm>
        </p:spPr>
        <p:txBody>
          <a:bodyPr>
            <a:normAutofit/>
          </a:bodyPr>
          <a:lstStyle/>
          <a:p>
            <a:endParaRPr lang="en-GB" sz="1800" dirty="0" smtClean="0"/>
          </a:p>
          <a:p>
            <a:r>
              <a:rPr lang="en-GB" sz="1800" dirty="0">
                <a:latin typeface="Times New Roman" pitchFamily="18" charset="0"/>
                <a:cs typeface="Times New Roman" pitchFamily="18" charset="0"/>
              </a:rPr>
              <a:t>Experimental results on four datasets demonstrate the superiority of our </a:t>
            </a:r>
            <a:r>
              <a:rPr lang="en-GB" sz="1800" dirty="0" err="1">
                <a:latin typeface="Times New Roman" pitchFamily="18" charset="0"/>
                <a:cs typeface="Times New Roman" pitchFamily="18" charset="0"/>
              </a:rPr>
              <a:t>InterNRL</a:t>
            </a:r>
            <a:r>
              <a:rPr lang="en-GB" sz="1800" dirty="0">
                <a:latin typeface="Times New Roman" pitchFamily="18" charset="0"/>
                <a:cs typeface="Times New Roman" pitchFamily="18" charset="0"/>
              </a:rPr>
              <a:t> compared to other SOTA methods in disease classiﬁcation, cancer localisation, and tumour segmentation.</a:t>
            </a:r>
          </a:p>
          <a:p>
            <a:pPr marL="82296" indent="0">
              <a:buNone/>
            </a:pPr>
            <a:endParaRPr lang="en-GB" sz="1800" dirty="0" smtClean="0"/>
          </a:p>
          <a:p>
            <a:r>
              <a:rPr lang="en-GB" sz="1800" dirty="0" smtClean="0">
                <a:latin typeface="Times New Roman" pitchFamily="18" charset="0"/>
                <a:cs typeface="Times New Roman" pitchFamily="18" charset="0"/>
              </a:rPr>
              <a:t>Besides</a:t>
            </a:r>
            <a:r>
              <a:rPr lang="en-GB" sz="1800" dirty="0">
                <a:latin typeface="Times New Roman" pitchFamily="18" charset="0"/>
                <a:cs typeface="Times New Roman" pitchFamily="18" charset="0"/>
              </a:rPr>
              <a:t>, our </a:t>
            </a:r>
            <a:r>
              <a:rPr lang="en-GB" sz="1800" dirty="0" err="1">
                <a:latin typeface="Times New Roman" pitchFamily="18" charset="0"/>
                <a:cs typeface="Times New Roman" pitchFamily="18" charset="0"/>
              </a:rPr>
              <a:t>InterNRL</a:t>
            </a:r>
            <a:r>
              <a:rPr lang="en-GB" sz="1800" dirty="0">
                <a:latin typeface="Times New Roman" pitchFamily="18" charset="0"/>
                <a:cs typeface="Times New Roman" pitchFamily="18" charset="0"/>
              </a:rPr>
              <a:t> is a general </a:t>
            </a:r>
            <a:r>
              <a:rPr lang="en-GB" sz="1800" dirty="0" smtClean="0">
                <a:latin typeface="Times New Roman" pitchFamily="18" charset="0"/>
                <a:cs typeface="Times New Roman" pitchFamily="18" charset="0"/>
              </a:rPr>
              <a:t>framework that can be easily applied to other binary or multi-class interpretable </a:t>
            </a:r>
            <a:r>
              <a:rPr lang="en-GB" sz="1800" dirty="0">
                <a:latin typeface="Times New Roman" pitchFamily="18" charset="0"/>
                <a:cs typeface="Times New Roman" pitchFamily="18" charset="0"/>
              </a:rPr>
              <a:t>diagnosis tasks in the medical imaging </a:t>
            </a:r>
            <a:r>
              <a:rPr lang="en-GB" sz="1800" dirty="0" smtClean="0">
                <a:latin typeface="Times New Roman" pitchFamily="18" charset="0"/>
                <a:cs typeface="Times New Roman" pitchFamily="18" charset="0"/>
              </a:rPr>
              <a:t>domain.</a:t>
            </a:r>
            <a:endParaRPr lang="en-GB" sz="1800" dirty="0">
              <a:latin typeface="Times New Roman" pitchFamily="18" charset="0"/>
              <a:cs typeface="Times New Roman" pitchFamily="18" charset="0"/>
            </a:endParaRPr>
          </a:p>
        </p:txBody>
      </p:sp>
    </p:spTree>
    <p:extLst>
      <p:ext uri="{BB962C8B-B14F-4D97-AF65-F5344CB8AC3E}">
        <p14:creationId xmlns:p14="http://schemas.microsoft.com/office/powerpoint/2010/main" val="39491077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756320"/>
          </a:xfrm>
        </p:spPr>
        <p:txBody>
          <a:bodyPr>
            <a:normAutofit/>
          </a:bodyPr>
          <a:lstStyle/>
          <a:p>
            <a:r>
              <a:rPr lang="en-US" dirty="0" smtClean="0"/>
              <a:t>REFERENCE</a:t>
            </a:r>
            <a:endParaRPr lang="en-US" dirty="0"/>
          </a:p>
        </p:txBody>
      </p:sp>
      <p:sp>
        <p:nvSpPr>
          <p:cNvPr id="3" name="Content Placeholder 2"/>
          <p:cNvSpPr>
            <a:spLocks noGrp="1"/>
          </p:cNvSpPr>
          <p:nvPr>
            <p:ph idx="1"/>
          </p:nvPr>
        </p:nvSpPr>
        <p:spPr>
          <a:xfrm>
            <a:off x="1143000" y="1124744"/>
            <a:ext cx="7790688" cy="5504656"/>
          </a:xfrm>
        </p:spPr>
        <p:txBody>
          <a:bodyPr>
            <a:noAutofit/>
          </a:bodyPr>
          <a:lstStyle/>
          <a:p>
            <a:pPr algn="just">
              <a:lnSpc>
                <a:spcPct val="160000"/>
              </a:lnSpc>
            </a:pPr>
            <a:r>
              <a:rPr lang="en-GB" sz="1800" dirty="0">
                <a:latin typeface="Times New Roman" pitchFamily="18" charset="0"/>
                <a:cs typeface="Times New Roman" pitchFamily="18" charset="0"/>
              </a:rPr>
              <a:t>Y. </a:t>
            </a:r>
            <a:r>
              <a:rPr lang="en-GB" sz="1800" dirty="0" err="1">
                <a:latin typeface="Times New Roman" pitchFamily="18" charset="0"/>
                <a:cs typeface="Times New Roman" pitchFamily="18" charset="0"/>
              </a:rPr>
              <a:t>LeCun</a:t>
            </a:r>
            <a:r>
              <a:rPr lang="en-GB" sz="1800" dirty="0">
                <a:latin typeface="Times New Roman" pitchFamily="18" charset="0"/>
                <a:cs typeface="Times New Roman" pitchFamily="18" charset="0"/>
              </a:rPr>
              <a:t>, Y. </a:t>
            </a:r>
            <a:r>
              <a:rPr lang="en-GB" sz="1800" dirty="0" err="1">
                <a:latin typeface="Times New Roman" pitchFamily="18" charset="0"/>
                <a:cs typeface="Times New Roman" pitchFamily="18" charset="0"/>
              </a:rPr>
              <a:t>Bengio</a:t>
            </a:r>
            <a:r>
              <a:rPr lang="en-GB" sz="1800" dirty="0">
                <a:latin typeface="Times New Roman" pitchFamily="18" charset="0"/>
                <a:cs typeface="Times New Roman" pitchFamily="18" charset="0"/>
              </a:rPr>
              <a:t> and G. Hinton, "Deep learning", </a:t>
            </a:r>
            <a:r>
              <a:rPr lang="en-GB" sz="1800" i="1" dirty="0">
                <a:latin typeface="Times New Roman" pitchFamily="18" charset="0"/>
                <a:cs typeface="Times New Roman" pitchFamily="18" charset="0"/>
              </a:rPr>
              <a:t>Nature</a:t>
            </a:r>
            <a:r>
              <a:rPr lang="en-GB" sz="1800" dirty="0">
                <a:latin typeface="Times New Roman" pitchFamily="18" charset="0"/>
                <a:cs typeface="Times New Roman" pitchFamily="18" charset="0"/>
              </a:rPr>
              <a:t>, vol. 521, no. 7553, pp. 436-444, 2015</a:t>
            </a:r>
            <a:r>
              <a:rPr lang="en-GB" sz="1800" dirty="0" smtClean="0">
                <a:latin typeface="Times New Roman" pitchFamily="18" charset="0"/>
                <a:cs typeface="Times New Roman" pitchFamily="18" charset="0"/>
              </a:rPr>
              <a:t>.</a:t>
            </a:r>
          </a:p>
          <a:p>
            <a:pPr algn="just">
              <a:lnSpc>
                <a:spcPct val="160000"/>
              </a:lnSpc>
            </a:pPr>
            <a:endParaRPr lang="en-US" sz="1800" dirty="0" smtClean="0">
              <a:latin typeface="Times New Roman" pitchFamily="18" charset="0"/>
              <a:cs typeface="Times New Roman" pitchFamily="18" charset="0"/>
            </a:endParaRPr>
          </a:p>
          <a:p>
            <a:pPr algn="just">
              <a:lnSpc>
                <a:spcPct val="160000"/>
              </a:lnSpc>
            </a:pPr>
            <a:r>
              <a:rPr lang="en-GB" sz="1800" dirty="0">
                <a:latin typeface="Times New Roman" pitchFamily="18" charset="0"/>
                <a:cs typeface="Times New Roman" pitchFamily="18" charset="0"/>
              </a:rPr>
              <a:t>L. Fang, D. </a:t>
            </a:r>
            <a:r>
              <a:rPr lang="en-GB" sz="1800" dirty="0" err="1">
                <a:latin typeface="Times New Roman" pitchFamily="18" charset="0"/>
                <a:cs typeface="Times New Roman" pitchFamily="18" charset="0"/>
              </a:rPr>
              <a:t>Cunefare</a:t>
            </a:r>
            <a:r>
              <a:rPr lang="en-GB" sz="1800" dirty="0">
                <a:latin typeface="Times New Roman" pitchFamily="18" charset="0"/>
                <a:cs typeface="Times New Roman" pitchFamily="18" charset="0"/>
              </a:rPr>
              <a:t>, C. Wang, R. H. </a:t>
            </a:r>
            <a:r>
              <a:rPr lang="en-GB" sz="1800" dirty="0" err="1">
                <a:latin typeface="Times New Roman" pitchFamily="18" charset="0"/>
                <a:cs typeface="Times New Roman" pitchFamily="18" charset="0"/>
              </a:rPr>
              <a:t>Guymer</a:t>
            </a:r>
            <a:r>
              <a:rPr lang="en-GB" sz="1800" dirty="0">
                <a:latin typeface="Times New Roman" pitchFamily="18" charset="0"/>
                <a:cs typeface="Times New Roman" pitchFamily="18" charset="0"/>
              </a:rPr>
              <a:t>, S. Li and S. </a:t>
            </a:r>
            <a:r>
              <a:rPr lang="en-GB" sz="1800" dirty="0" err="1">
                <a:latin typeface="Times New Roman" pitchFamily="18" charset="0"/>
                <a:cs typeface="Times New Roman" pitchFamily="18" charset="0"/>
              </a:rPr>
              <a:t>Farsiu</a:t>
            </a:r>
            <a:r>
              <a:rPr lang="en-GB" sz="1800" dirty="0">
                <a:latin typeface="Times New Roman" pitchFamily="18" charset="0"/>
                <a:cs typeface="Times New Roman" pitchFamily="18" charset="0"/>
              </a:rPr>
              <a:t>, "Automatic segmentation of nine retinal layer boundaries in OCT images of non-exudative AMD patients using deep learning and graph search", </a:t>
            </a:r>
            <a:r>
              <a:rPr lang="en-GB" sz="1800" i="1" dirty="0">
                <a:latin typeface="Times New Roman" pitchFamily="18" charset="0"/>
                <a:cs typeface="Times New Roman" pitchFamily="18" charset="0"/>
              </a:rPr>
              <a:t>Biomed. Opt. Exp.</a:t>
            </a:r>
            <a:r>
              <a:rPr lang="en-GB" sz="1800" dirty="0">
                <a:latin typeface="Times New Roman" pitchFamily="18" charset="0"/>
                <a:cs typeface="Times New Roman" pitchFamily="18" charset="0"/>
              </a:rPr>
              <a:t>, vol. 8, no. 5, pp. 2732-2744, </a:t>
            </a:r>
            <a:r>
              <a:rPr lang="en-GB" sz="1800" dirty="0" smtClean="0">
                <a:latin typeface="Times New Roman" pitchFamily="18" charset="0"/>
                <a:cs typeface="Times New Roman" pitchFamily="18" charset="0"/>
              </a:rPr>
              <a:t>2017.</a:t>
            </a:r>
          </a:p>
          <a:p>
            <a:pPr algn="just">
              <a:lnSpc>
                <a:spcPct val="160000"/>
              </a:lnSpc>
            </a:pPr>
            <a:endParaRPr lang="en-US" sz="1800" dirty="0" smtClean="0">
              <a:latin typeface="Times New Roman" pitchFamily="18" charset="0"/>
              <a:cs typeface="Times New Roman" pitchFamily="18" charset="0"/>
            </a:endParaRPr>
          </a:p>
          <a:p>
            <a:pPr algn="just">
              <a:lnSpc>
                <a:spcPct val="160000"/>
              </a:lnSpc>
            </a:pPr>
            <a:r>
              <a:rPr lang="en-GB" sz="1800" dirty="0">
                <a:latin typeface="Times New Roman" pitchFamily="18" charset="0"/>
                <a:cs typeface="Times New Roman" pitchFamily="18" charset="0"/>
              </a:rPr>
              <a:t>G. </a:t>
            </a:r>
            <a:r>
              <a:rPr lang="en-GB" sz="1800" dirty="0" err="1">
                <a:latin typeface="Times New Roman" pitchFamily="18" charset="0"/>
                <a:cs typeface="Times New Roman" pitchFamily="18" charset="0"/>
              </a:rPr>
              <a:t>Carneiro</a:t>
            </a:r>
            <a:r>
              <a:rPr lang="en-GB" sz="1800" dirty="0">
                <a:latin typeface="Times New Roman" pitchFamily="18" charset="0"/>
                <a:cs typeface="Times New Roman" pitchFamily="18" charset="0"/>
              </a:rPr>
              <a:t>, J. </a:t>
            </a:r>
            <a:r>
              <a:rPr lang="en-GB" sz="1800" dirty="0" err="1">
                <a:latin typeface="Times New Roman" pitchFamily="18" charset="0"/>
                <a:cs typeface="Times New Roman" pitchFamily="18" charset="0"/>
              </a:rPr>
              <a:t>Nascimento</a:t>
            </a:r>
            <a:r>
              <a:rPr lang="en-GB" sz="1800" dirty="0">
                <a:latin typeface="Times New Roman" pitchFamily="18" charset="0"/>
                <a:cs typeface="Times New Roman" pitchFamily="18" charset="0"/>
              </a:rPr>
              <a:t> and A. P. Bradley, "Automated analysis of unregistered multi-view mammograms with deep learning", </a:t>
            </a:r>
            <a:r>
              <a:rPr lang="en-GB" sz="1800" i="1" dirty="0">
                <a:latin typeface="Times New Roman" pitchFamily="18" charset="0"/>
                <a:cs typeface="Times New Roman" pitchFamily="18" charset="0"/>
              </a:rPr>
              <a:t>IEEE Trans. Med. </a:t>
            </a:r>
            <a:r>
              <a:rPr lang="en-GB" sz="1800" i="1" dirty="0" err="1">
                <a:latin typeface="Times New Roman" pitchFamily="18" charset="0"/>
                <a:cs typeface="Times New Roman" pitchFamily="18" charset="0"/>
              </a:rPr>
              <a:t>Imag</a:t>
            </a:r>
            <a:r>
              <a:rPr lang="en-GB" sz="1800" i="1" dirty="0">
                <a:latin typeface="Times New Roman" pitchFamily="18" charset="0"/>
                <a:cs typeface="Times New Roman" pitchFamily="18" charset="0"/>
              </a:rPr>
              <a:t>.</a:t>
            </a:r>
            <a:r>
              <a:rPr lang="en-GB" sz="1800" dirty="0">
                <a:latin typeface="Times New Roman" pitchFamily="18" charset="0"/>
                <a:cs typeface="Times New Roman" pitchFamily="18" charset="0"/>
              </a:rPr>
              <a:t>, vol. 36, no. 11, pp. 2355-2365, Nov. 2017</a:t>
            </a:r>
            <a:endParaRPr lang="en-IN"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381000"/>
            <a:ext cx="7772400" cy="6324600"/>
          </a:xfrm>
        </p:spPr>
        <p:txBody>
          <a:bodyPr>
            <a:noAutofit/>
          </a:bodyPr>
          <a:lstStyle/>
          <a:p>
            <a:pPr algn="just">
              <a:lnSpc>
                <a:spcPct val="160000"/>
              </a:lnSpc>
            </a:pPr>
            <a:r>
              <a:rPr lang="en-GB" sz="1800" dirty="0">
                <a:latin typeface="Times New Roman" pitchFamily="18" charset="0"/>
                <a:cs typeface="Times New Roman" pitchFamily="18" charset="0"/>
              </a:rPr>
              <a:t>C. Wang, Y. Jin, X. Chen and Z. Liu, "Automatic classification of volumetric optical coherence tomography images via recurrent neural network", </a:t>
            </a:r>
            <a:r>
              <a:rPr lang="en-GB" sz="1800" i="1" dirty="0">
                <a:latin typeface="Times New Roman" pitchFamily="18" charset="0"/>
                <a:cs typeface="Times New Roman" pitchFamily="18" charset="0"/>
              </a:rPr>
              <a:t>Sens. </a:t>
            </a:r>
            <a:r>
              <a:rPr lang="en-GB" sz="1800" i="1" dirty="0" err="1">
                <a:latin typeface="Times New Roman" pitchFamily="18" charset="0"/>
                <a:cs typeface="Times New Roman" pitchFamily="18" charset="0"/>
              </a:rPr>
              <a:t>Imag</a:t>
            </a:r>
            <a:r>
              <a:rPr lang="en-GB" sz="1800" i="1" dirty="0">
                <a:latin typeface="Times New Roman" pitchFamily="18" charset="0"/>
                <a:cs typeface="Times New Roman" pitchFamily="18" charset="0"/>
              </a:rPr>
              <a:t>.</a:t>
            </a:r>
            <a:r>
              <a:rPr lang="en-GB" sz="1800" dirty="0">
                <a:latin typeface="Times New Roman" pitchFamily="18" charset="0"/>
                <a:cs typeface="Times New Roman" pitchFamily="18" charset="0"/>
              </a:rPr>
              <a:t>, vol. 21, no. 1, pp. 1-15, Dec. 2020</a:t>
            </a:r>
            <a:r>
              <a:rPr lang="en-GB" sz="1800" dirty="0" smtClean="0">
                <a:latin typeface="Times New Roman" pitchFamily="18" charset="0"/>
                <a:cs typeface="Times New Roman" pitchFamily="18" charset="0"/>
              </a:rPr>
              <a:t>.</a:t>
            </a:r>
          </a:p>
          <a:p>
            <a:pPr algn="just">
              <a:lnSpc>
                <a:spcPct val="160000"/>
              </a:lnSpc>
            </a:pPr>
            <a:endParaRPr lang="en-GB" sz="1800" dirty="0" smtClean="0">
              <a:latin typeface="Times New Roman" pitchFamily="18" charset="0"/>
              <a:cs typeface="Times New Roman" pitchFamily="18" charset="0"/>
            </a:endParaRPr>
          </a:p>
          <a:p>
            <a:pPr algn="just">
              <a:lnSpc>
                <a:spcPct val="160000"/>
              </a:lnSpc>
            </a:pPr>
            <a:r>
              <a:rPr lang="en-GB" sz="1800" dirty="0">
                <a:latin typeface="Times New Roman" pitchFamily="18" charset="0"/>
                <a:cs typeface="Times New Roman" pitchFamily="18" charset="0"/>
              </a:rPr>
              <a:t>C. Wang, Z. Cui, J. Yang, M. Han, G. </a:t>
            </a:r>
            <a:r>
              <a:rPr lang="en-GB" sz="1800" dirty="0" err="1">
                <a:latin typeface="Times New Roman" pitchFamily="18" charset="0"/>
                <a:cs typeface="Times New Roman" pitchFamily="18" charset="0"/>
              </a:rPr>
              <a:t>Carneiro</a:t>
            </a:r>
            <a:r>
              <a:rPr lang="en-GB" sz="1800" dirty="0">
                <a:latin typeface="Times New Roman" pitchFamily="18" charset="0"/>
                <a:cs typeface="Times New Roman" pitchFamily="18" charset="0"/>
              </a:rPr>
              <a:t> and D. </a:t>
            </a:r>
            <a:r>
              <a:rPr lang="en-GB" sz="1800" dirty="0" err="1">
                <a:latin typeface="Times New Roman" pitchFamily="18" charset="0"/>
                <a:cs typeface="Times New Roman" pitchFamily="18" charset="0"/>
              </a:rPr>
              <a:t>Shen</a:t>
            </a:r>
            <a:r>
              <a:rPr lang="en-GB" sz="1800" dirty="0">
                <a:latin typeface="Times New Roman" pitchFamily="18" charset="0"/>
                <a:cs typeface="Times New Roman" pitchFamily="18" charset="0"/>
              </a:rPr>
              <a:t>, "</a:t>
            </a:r>
            <a:r>
              <a:rPr lang="en-GB" sz="1800" dirty="0" err="1">
                <a:latin typeface="Times New Roman" pitchFamily="18" charset="0"/>
                <a:cs typeface="Times New Roman" pitchFamily="18" charset="0"/>
              </a:rPr>
              <a:t>BowelNet</a:t>
            </a:r>
            <a:r>
              <a:rPr lang="en-GB" sz="1800" dirty="0">
                <a:latin typeface="Times New Roman" pitchFamily="18" charset="0"/>
                <a:cs typeface="Times New Roman" pitchFamily="18" charset="0"/>
              </a:rPr>
              <a:t>: Joint semantic-geometric ensemble learning for bowel segmentation from both partially and fully </a:t>
            </a:r>
            <a:r>
              <a:rPr lang="en-GB" sz="1800" dirty="0" err="1">
                <a:latin typeface="Times New Roman" pitchFamily="18" charset="0"/>
                <a:cs typeface="Times New Roman" pitchFamily="18" charset="0"/>
              </a:rPr>
              <a:t>labeled</a:t>
            </a:r>
            <a:r>
              <a:rPr lang="en-GB" sz="1800" dirty="0">
                <a:latin typeface="Times New Roman" pitchFamily="18" charset="0"/>
                <a:cs typeface="Times New Roman" pitchFamily="18" charset="0"/>
              </a:rPr>
              <a:t> CT images", </a:t>
            </a:r>
            <a:r>
              <a:rPr lang="en-GB" sz="1800" i="1" dirty="0">
                <a:latin typeface="Times New Roman" pitchFamily="18" charset="0"/>
                <a:cs typeface="Times New Roman" pitchFamily="18" charset="0"/>
              </a:rPr>
              <a:t>IEEE Trans. Med. </a:t>
            </a:r>
            <a:r>
              <a:rPr lang="en-GB" sz="1800" i="1" dirty="0" err="1">
                <a:latin typeface="Times New Roman" pitchFamily="18" charset="0"/>
                <a:cs typeface="Times New Roman" pitchFamily="18" charset="0"/>
              </a:rPr>
              <a:t>Imag</a:t>
            </a:r>
            <a:r>
              <a:rPr lang="en-GB" sz="1800" i="1" dirty="0">
                <a:latin typeface="Times New Roman" pitchFamily="18" charset="0"/>
                <a:cs typeface="Times New Roman" pitchFamily="18" charset="0"/>
              </a:rPr>
              <a:t>.</a:t>
            </a:r>
            <a:r>
              <a:rPr lang="en-GB" sz="1800" dirty="0">
                <a:latin typeface="Times New Roman" pitchFamily="18" charset="0"/>
                <a:cs typeface="Times New Roman" pitchFamily="18" charset="0"/>
              </a:rPr>
              <a:t>, vol. 42, no. 4, pp. 1225-1236, Apr. 2023</a:t>
            </a:r>
            <a:r>
              <a:rPr lang="en-GB" sz="1800" dirty="0" smtClean="0">
                <a:latin typeface="Times New Roman" pitchFamily="18" charset="0"/>
                <a:cs typeface="Times New Roman" pitchFamily="18" charset="0"/>
              </a:rPr>
              <a:t>.</a:t>
            </a:r>
          </a:p>
          <a:p>
            <a:pPr algn="just">
              <a:lnSpc>
                <a:spcPct val="160000"/>
              </a:lnSpc>
            </a:pPr>
            <a:endParaRPr lang="en-US" sz="1800" dirty="0" smtClean="0">
              <a:latin typeface="Times New Roman" pitchFamily="18" charset="0"/>
              <a:cs typeface="Times New Roman" pitchFamily="18" charset="0"/>
            </a:endParaRPr>
          </a:p>
          <a:p>
            <a:pPr algn="just">
              <a:lnSpc>
                <a:spcPct val="160000"/>
              </a:lnSpc>
            </a:pPr>
            <a:r>
              <a:rPr lang="en-GB" sz="1800" dirty="0">
                <a:latin typeface="Times New Roman" pitchFamily="18" charset="0"/>
                <a:cs typeface="Times New Roman" pitchFamily="18" charset="0"/>
              </a:rPr>
              <a:t>J. Su, D. V. Vargas and K. Sakurai, "One pixel attack for fooling deep neural networks", </a:t>
            </a:r>
            <a:r>
              <a:rPr lang="en-GB" sz="1800" i="1" dirty="0">
                <a:latin typeface="Times New Roman" pitchFamily="18" charset="0"/>
                <a:cs typeface="Times New Roman" pitchFamily="18" charset="0"/>
              </a:rPr>
              <a:t>IEEE Trans. </a:t>
            </a:r>
            <a:r>
              <a:rPr lang="en-GB" sz="1800" i="1" dirty="0" err="1">
                <a:latin typeface="Times New Roman" pitchFamily="18" charset="0"/>
                <a:cs typeface="Times New Roman" pitchFamily="18" charset="0"/>
              </a:rPr>
              <a:t>Evol</a:t>
            </a:r>
            <a:r>
              <a:rPr lang="en-GB" sz="1800" i="1" dirty="0">
                <a:latin typeface="Times New Roman" pitchFamily="18" charset="0"/>
                <a:cs typeface="Times New Roman" pitchFamily="18" charset="0"/>
              </a:rPr>
              <a:t>. </a:t>
            </a:r>
            <a:r>
              <a:rPr lang="en-GB" sz="1800" i="1" dirty="0" err="1">
                <a:latin typeface="Times New Roman" pitchFamily="18" charset="0"/>
                <a:cs typeface="Times New Roman" pitchFamily="18" charset="0"/>
              </a:rPr>
              <a:t>Comput</a:t>
            </a:r>
            <a:r>
              <a:rPr lang="en-GB" sz="1800" i="1" dirty="0">
                <a:latin typeface="Times New Roman" pitchFamily="18" charset="0"/>
                <a:cs typeface="Times New Roman" pitchFamily="18" charset="0"/>
              </a:rPr>
              <a:t>.</a:t>
            </a:r>
            <a:r>
              <a:rPr lang="en-GB" sz="1800" dirty="0">
                <a:latin typeface="Times New Roman" pitchFamily="18" charset="0"/>
                <a:cs typeface="Times New Roman" pitchFamily="18" charset="0"/>
              </a:rPr>
              <a:t>, vol. 23, no. 5, pp. 828-841, Oct. </a:t>
            </a:r>
            <a:r>
              <a:rPr lang="en-GB" sz="1800" dirty="0" smtClean="0">
                <a:latin typeface="Times New Roman" pitchFamily="18" charset="0"/>
                <a:cs typeface="Times New Roman" pitchFamily="18" charset="0"/>
              </a:rPr>
              <a:t>2019.</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714488" cy="6553200"/>
          </a:xfrm>
        </p:spPr>
        <p:txBody>
          <a:bodyPr>
            <a:noAutofit/>
          </a:bodyPr>
          <a:lstStyle/>
          <a:p>
            <a:pPr algn="just">
              <a:lnSpc>
                <a:spcPct val="160000"/>
              </a:lnSpc>
            </a:pPr>
            <a:r>
              <a:rPr lang="en-GB" sz="1800" dirty="0">
                <a:latin typeface="Times New Roman" pitchFamily="18" charset="0"/>
                <a:cs typeface="Times New Roman" pitchFamily="18" charset="0"/>
              </a:rPr>
              <a:t>C. </a:t>
            </a:r>
            <a:r>
              <a:rPr lang="en-GB" sz="1800" dirty="0" err="1">
                <a:latin typeface="Times New Roman" pitchFamily="18" charset="0"/>
                <a:cs typeface="Times New Roman" pitchFamily="18" charset="0"/>
              </a:rPr>
              <a:t>Rudin</a:t>
            </a:r>
            <a:r>
              <a:rPr lang="en-GB" sz="1800" dirty="0">
                <a:latin typeface="Times New Roman" pitchFamily="18" charset="0"/>
                <a:cs typeface="Times New Roman" pitchFamily="18" charset="0"/>
              </a:rPr>
              <a:t>, "Stop explaining black box machine learning models for high stakes decisions and use interpretable models instead", </a:t>
            </a:r>
            <a:r>
              <a:rPr lang="en-GB" sz="1800" i="1" dirty="0">
                <a:latin typeface="Times New Roman" pitchFamily="18" charset="0"/>
                <a:cs typeface="Times New Roman" pitchFamily="18" charset="0"/>
              </a:rPr>
              <a:t>Nature Mach. </a:t>
            </a:r>
            <a:r>
              <a:rPr lang="en-GB" sz="1800" i="1" dirty="0" err="1">
                <a:latin typeface="Times New Roman" pitchFamily="18" charset="0"/>
                <a:cs typeface="Times New Roman" pitchFamily="18" charset="0"/>
              </a:rPr>
              <a:t>Intell</a:t>
            </a:r>
            <a:r>
              <a:rPr lang="en-GB" sz="1800" i="1" dirty="0">
                <a:latin typeface="Times New Roman" pitchFamily="18" charset="0"/>
                <a:cs typeface="Times New Roman" pitchFamily="18" charset="0"/>
              </a:rPr>
              <a:t>.</a:t>
            </a:r>
            <a:r>
              <a:rPr lang="en-GB" sz="1800" dirty="0">
                <a:latin typeface="Times New Roman" pitchFamily="18" charset="0"/>
                <a:cs typeface="Times New Roman" pitchFamily="18" charset="0"/>
              </a:rPr>
              <a:t>, vol. 1, no. 5, pp. 206-215, May 2019</a:t>
            </a:r>
            <a:r>
              <a:rPr lang="en-GB" sz="1800" dirty="0" smtClean="0">
                <a:latin typeface="Times New Roman" pitchFamily="18" charset="0"/>
                <a:cs typeface="Times New Roman" pitchFamily="18" charset="0"/>
              </a:rPr>
              <a:t>.</a:t>
            </a:r>
          </a:p>
          <a:p>
            <a:pPr algn="just">
              <a:lnSpc>
                <a:spcPct val="160000"/>
              </a:lnSpc>
            </a:pPr>
            <a:endParaRPr lang="en-IN" sz="1800" dirty="0">
              <a:latin typeface="Times New Roman" pitchFamily="18" charset="0"/>
              <a:cs typeface="Times New Roman" pitchFamily="18" charset="0"/>
            </a:endParaRPr>
          </a:p>
          <a:p>
            <a:pPr algn="just">
              <a:lnSpc>
                <a:spcPct val="160000"/>
              </a:lnSpc>
            </a:pPr>
            <a:r>
              <a:rPr lang="en-GB" sz="1800" dirty="0">
                <a:latin typeface="Times New Roman" pitchFamily="18" charset="0"/>
                <a:cs typeface="Times New Roman" pitchFamily="18" charset="0"/>
              </a:rPr>
              <a:t>K. </a:t>
            </a:r>
            <a:r>
              <a:rPr lang="en-GB" sz="1800" dirty="0" err="1">
                <a:latin typeface="Times New Roman" pitchFamily="18" charset="0"/>
                <a:cs typeface="Times New Roman" pitchFamily="18" charset="0"/>
              </a:rPr>
              <a:t>Simonyan</a:t>
            </a:r>
            <a:r>
              <a:rPr lang="en-GB" sz="1800" dirty="0">
                <a:latin typeface="Times New Roman" pitchFamily="18" charset="0"/>
                <a:cs typeface="Times New Roman" pitchFamily="18" charset="0"/>
              </a:rPr>
              <a:t>, A. </a:t>
            </a:r>
            <a:r>
              <a:rPr lang="en-GB" sz="1800" dirty="0" err="1">
                <a:latin typeface="Times New Roman" pitchFamily="18" charset="0"/>
                <a:cs typeface="Times New Roman" pitchFamily="18" charset="0"/>
              </a:rPr>
              <a:t>Vedaldi</a:t>
            </a:r>
            <a:r>
              <a:rPr lang="en-GB" sz="1800" dirty="0">
                <a:latin typeface="Times New Roman" pitchFamily="18" charset="0"/>
                <a:cs typeface="Times New Roman" pitchFamily="18" charset="0"/>
              </a:rPr>
              <a:t> and A. </a:t>
            </a:r>
            <a:r>
              <a:rPr lang="en-GB" sz="1800" dirty="0" err="1">
                <a:latin typeface="Times New Roman" pitchFamily="18" charset="0"/>
                <a:cs typeface="Times New Roman" pitchFamily="18" charset="0"/>
              </a:rPr>
              <a:t>Zisserman</a:t>
            </a:r>
            <a:r>
              <a:rPr lang="en-GB" sz="1800" dirty="0">
                <a:latin typeface="Times New Roman" pitchFamily="18" charset="0"/>
                <a:cs typeface="Times New Roman" pitchFamily="18" charset="0"/>
              </a:rPr>
              <a:t>, "Deep inside convolutional networks: Visualising image classification models and saliency maps", </a:t>
            </a:r>
            <a:r>
              <a:rPr lang="en-GB" sz="1800" i="1" dirty="0">
                <a:latin typeface="Times New Roman" pitchFamily="18" charset="0"/>
                <a:cs typeface="Times New Roman" pitchFamily="18" charset="0"/>
              </a:rPr>
              <a:t>Proc. ICLR Workshop</a:t>
            </a:r>
            <a:r>
              <a:rPr lang="en-GB" sz="1800" dirty="0">
                <a:latin typeface="Times New Roman" pitchFamily="18" charset="0"/>
                <a:cs typeface="Times New Roman" pitchFamily="18" charset="0"/>
              </a:rPr>
              <a:t>, pp. 1-16, 2014</a:t>
            </a:r>
            <a:r>
              <a:rPr lang="en-GB" sz="1800" dirty="0" smtClean="0">
                <a:latin typeface="Times New Roman" pitchFamily="18" charset="0"/>
                <a:cs typeface="Times New Roman" pitchFamily="18" charset="0"/>
              </a:rPr>
              <a:t>.</a:t>
            </a:r>
          </a:p>
          <a:p>
            <a:pPr algn="just">
              <a:lnSpc>
                <a:spcPct val="160000"/>
              </a:lnSpc>
            </a:pPr>
            <a:endParaRPr lang="en-US" sz="1800" dirty="0" smtClean="0">
              <a:latin typeface="Times New Roman" pitchFamily="18" charset="0"/>
              <a:cs typeface="Times New Roman" pitchFamily="18" charset="0"/>
            </a:endParaRPr>
          </a:p>
          <a:p>
            <a:pPr algn="just">
              <a:lnSpc>
                <a:spcPct val="160000"/>
              </a:lnSpc>
            </a:pPr>
            <a:r>
              <a:rPr lang="en-GB" sz="1800" dirty="0">
                <a:latin typeface="Times New Roman" pitchFamily="18" charset="0"/>
                <a:cs typeface="Times New Roman" pitchFamily="18" charset="0"/>
              </a:rPr>
              <a:t>A. </a:t>
            </a:r>
            <a:r>
              <a:rPr lang="en-GB" sz="1800" dirty="0" err="1">
                <a:latin typeface="Times New Roman" pitchFamily="18" charset="0"/>
                <a:cs typeface="Times New Roman" pitchFamily="18" charset="0"/>
              </a:rPr>
              <a:t>Khakzar</a:t>
            </a:r>
            <a:r>
              <a:rPr lang="en-GB" sz="1800" dirty="0">
                <a:latin typeface="Times New Roman" pitchFamily="18" charset="0"/>
                <a:cs typeface="Times New Roman" pitchFamily="18" charset="0"/>
              </a:rPr>
              <a:t>, S. </a:t>
            </a:r>
            <a:r>
              <a:rPr lang="en-GB" sz="1800" dirty="0" err="1">
                <a:latin typeface="Times New Roman" pitchFamily="18" charset="0"/>
                <a:cs typeface="Times New Roman" pitchFamily="18" charset="0"/>
              </a:rPr>
              <a:t>Albarqouni</a:t>
            </a:r>
            <a:r>
              <a:rPr lang="en-GB" sz="1800" dirty="0">
                <a:latin typeface="Times New Roman" pitchFamily="18" charset="0"/>
                <a:cs typeface="Times New Roman" pitchFamily="18" charset="0"/>
              </a:rPr>
              <a:t> and N. </a:t>
            </a:r>
            <a:r>
              <a:rPr lang="en-GB" sz="1800" dirty="0" err="1">
                <a:latin typeface="Times New Roman" pitchFamily="18" charset="0"/>
                <a:cs typeface="Times New Roman" pitchFamily="18" charset="0"/>
              </a:rPr>
              <a:t>Navab</a:t>
            </a:r>
            <a:r>
              <a:rPr lang="en-GB" sz="1800" dirty="0">
                <a:latin typeface="Times New Roman" pitchFamily="18" charset="0"/>
                <a:cs typeface="Times New Roman" pitchFamily="18" charset="0"/>
              </a:rPr>
              <a:t>, "Learning interpretable features via </a:t>
            </a:r>
            <a:r>
              <a:rPr lang="en-GB" sz="1800" dirty="0" err="1">
                <a:latin typeface="Times New Roman" pitchFamily="18" charset="0"/>
                <a:cs typeface="Times New Roman" pitchFamily="18" charset="0"/>
              </a:rPr>
              <a:t>adversarially</a:t>
            </a:r>
            <a:r>
              <a:rPr lang="en-GB" sz="1800" dirty="0">
                <a:latin typeface="Times New Roman" pitchFamily="18" charset="0"/>
                <a:cs typeface="Times New Roman" pitchFamily="18" charset="0"/>
              </a:rPr>
              <a:t> robust optimization", </a:t>
            </a:r>
            <a:r>
              <a:rPr lang="en-GB" sz="1800" i="1" dirty="0">
                <a:latin typeface="Times New Roman" pitchFamily="18" charset="0"/>
                <a:cs typeface="Times New Roman" pitchFamily="18" charset="0"/>
              </a:rPr>
              <a:t>Proc. Int. Conf. Med. Image </a:t>
            </a:r>
            <a:r>
              <a:rPr lang="en-GB" sz="1800" i="1" dirty="0" err="1">
                <a:latin typeface="Times New Roman" pitchFamily="18" charset="0"/>
                <a:cs typeface="Times New Roman" pitchFamily="18" charset="0"/>
              </a:rPr>
              <a:t>Comput</a:t>
            </a:r>
            <a:r>
              <a:rPr lang="en-GB" sz="1800" i="1" dirty="0">
                <a:latin typeface="Times New Roman" pitchFamily="18" charset="0"/>
                <a:cs typeface="Times New Roman" pitchFamily="18" charset="0"/>
              </a:rPr>
              <a:t>. </a:t>
            </a:r>
            <a:r>
              <a:rPr lang="en-GB" sz="1800" i="1" dirty="0" err="1">
                <a:latin typeface="Times New Roman" pitchFamily="18" charset="0"/>
                <a:cs typeface="Times New Roman" pitchFamily="18" charset="0"/>
              </a:rPr>
              <a:t>Comput</a:t>
            </a:r>
            <a:r>
              <a:rPr lang="en-GB" sz="1800" i="1" dirty="0">
                <a:latin typeface="Times New Roman" pitchFamily="18" charset="0"/>
                <a:cs typeface="Times New Roman" pitchFamily="18" charset="0"/>
              </a:rPr>
              <a:t>.-Assist. </a:t>
            </a:r>
            <a:r>
              <a:rPr lang="en-GB" sz="1800" i="1" dirty="0" err="1">
                <a:latin typeface="Times New Roman" pitchFamily="18" charset="0"/>
                <a:cs typeface="Times New Roman" pitchFamily="18" charset="0"/>
              </a:rPr>
              <a:t>Intervent</a:t>
            </a:r>
            <a:r>
              <a:rPr lang="en-GB" sz="1800" i="1" dirty="0">
                <a:latin typeface="Times New Roman" pitchFamily="18" charset="0"/>
                <a:cs typeface="Times New Roman" pitchFamily="18" charset="0"/>
              </a:rPr>
              <a:t>.</a:t>
            </a:r>
            <a:r>
              <a:rPr lang="en-GB" sz="1800" dirty="0">
                <a:latin typeface="Times New Roman" pitchFamily="18" charset="0"/>
                <a:cs typeface="Times New Roman" pitchFamily="18" charset="0"/>
              </a:rPr>
              <a:t>, pp. 793-800, 2019</a:t>
            </a:r>
            <a:r>
              <a:rPr lang="en-GB" sz="1800" dirty="0" smtClean="0">
                <a:latin typeface="Times New Roman" pitchFamily="18" charset="0"/>
                <a:cs typeface="Times New Roman" pitchFamily="18" charset="0"/>
              </a:rPr>
              <a:t>.</a:t>
            </a:r>
          </a:p>
          <a:p>
            <a:pPr algn="just">
              <a:lnSpc>
                <a:spcPct val="160000"/>
              </a:lnSpc>
            </a:pPr>
            <a:endParaRPr lang="en-GB" sz="1800" dirty="0" smtClean="0">
              <a:latin typeface="Times New Roman" pitchFamily="18" charset="0"/>
              <a:cs typeface="Times New Roman" pitchFamily="18" charset="0"/>
            </a:endParaRPr>
          </a:p>
          <a:p>
            <a:pPr algn="just">
              <a:lnSpc>
                <a:spcPct val="160000"/>
              </a:lnSpc>
            </a:pPr>
            <a:r>
              <a:rPr lang="en-GB" sz="1800" dirty="0">
                <a:latin typeface="Times New Roman" pitchFamily="18" charset="0"/>
                <a:cs typeface="Times New Roman" pitchFamily="18" charset="0"/>
              </a:rPr>
              <a:t>W. </a:t>
            </a:r>
            <a:r>
              <a:rPr lang="en-GB" sz="1800" dirty="0" err="1">
                <a:latin typeface="Times New Roman" pitchFamily="18" charset="0"/>
                <a:cs typeface="Times New Roman" pitchFamily="18" charset="0"/>
              </a:rPr>
              <a:t>Brendel</a:t>
            </a:r>
            <a:r>
              <a:rPr lang="en-GB" sz="1800" dirty="0">
                <a:latin typeface="Times New Roman" pitchFamily="18" charset="0"/>
                <a:cs typeface="Times New Roman" pitchFamily="18" charset="0"/>
              </a:rPr>
              <a:t> and M. </a:t>
            </a:r>
            <a:r>
              <a:rPr lang="en-GB" sz="1800" dirty="0" err="1">
                <a:latin typeface="Times New Roman" pitchFamily="18" charset="0"/>
                <a:cs typeface="Times New Roman" pitchFamily="18" charset="0"/>
              </a:rPr>
              <a:t>Bethge</a:t>
            </a:r>
            <a:r>
              <a:rPr lang="en-GB" sz="1800" dirty="0">
                <a:latin typeface="Times New Roman" pitchFamily="18" charset="0"/>
                <a:cs typeface="Times New Roman" pitchFamily="18" charset="0"/>
              </a:rPr>
              <a:t>, "Approximating CNNs with bag-of-local-features models works surprisingly well on </a:t>
            </a:r>
            <a:r>
              <a:rPr lang="en-GB" sz="1800" dirty="0" err="1">
                <a:latin typeface="Times New Roman" pitchFamily="18" charset="0"/>
                <a:cs typeface="Times New Roman" pitchFamily="18" charset="0"/>
              </a:rPr>
              <a:t>ImageNet</a:t>
            </a:r>
            <a:r>
              <a:rPr lang="en-GB" sz="1800" dirty="0">
                <a:latin typeface="Times New Roman" pitchFamily="18" charset="0"/>
                <a:cs typeface="Times New Roman" pitchFamily="18" charset="0"/>
              </a:rPr>
              <a:t>", </a:t>
            </a:r>
            <a:r>
              <a:rPr lang="en-GB" sz="1800" i="1" dirty="0">
                <a:latin typeface="Times New Roman" pitchFamily="18" charset="0"/>
                <a:cs typeface="Times New Roman" pitchFamily="18" charset="0"/>
              </a:rPr>
              <a:t>Proc. ICLR</a:t>
            </a:r>
            <a:r>
              <a:rPr lang="en-GB" sz="1800" dirty="0">
                <a:latin typeface="Times New Roman" pitchFamily="18" charset="0"/>
                <a:cs typeface="Times New Roman" pitchFamily="18" charset="0"/>
              </a:rPr>
              <a:t>, pp. 1-15, 2018.</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1524</TotalTime>
  <Words>877</Words>
  <Application>Microsoft Office PowerPoint</Application>
  <PresentationFormat>On-screen Show (4:3)</PresentationFormat>
  <Paragraphs>108</Paragraphs>
  <Slides>16</Slides>
  <Notes>2</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Solstice</vt:lpstr>
      <vt:lpstr>An Interpretable and Accurate Deep-Learning Diagnosis Framework Modeled With Fully and Semi-Supervised Reciprocal Learning</vt:lpstr>
      <vt:lpstr>Abstract</vt:lpstr>
      <vt:lpstr>Objective</vt:lpstr>
      <vt:lpstr>Existing System</vt:lpstr>
      <vt:lpstr>Disadvantage</vt:lpstr>
      <vt:lpstr>PROPOSED SYSTEM :</vt:lpstr>
      <vt:lpstr>Advantage</vt:lpstr>
      <vt:lpstr>Literature Review</vt:lpstr>
      <vt:lpstr>Block Diagram</vt:lpstr>
      <vt:lpstr>SOFTWARE REQUIREMENTS:</vt:lpstr>
      <vt:lpstr>HARDWARE REQUIREMENTS:</vt:lpstr>
      <vt:lpstr>CONCLUSION</vt:lpstr>
      <vt:lpstr>PowerPoint Presentation</vt:lpstr>
      <vt:lpstr>REFERENCE</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Geethusana</cp:lastModifiedBy>
  <cp:revision>675</cp:revision>
  <dcterms:created xsi:type="dcterms:W3CDTF">2006-08-16T00:00:00Z</dcterms:created>
  <dcterms:modified xsi:type="dcterms:W3CDTF">2024-07-24T08:13:38Z</dcterms:modified>
</cp:coreProperties>
</file>