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6" r:id="rId20"/>
    <p:sldId id="274"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24-07-2024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21</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24-07-2024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24-07-2024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24-07-2024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24-07-2024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24-07-2024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24-07-2024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24-07-2024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24-07-2024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24-07-2024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24-07-2024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24-07-2024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24-07-2024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lstStyle/>
          <a:p>
            <a:r>
              <a:rPr lang="en-IN" sz="3000" kern="100" dirty="0">
                <a:effectLst/>
                <a:latin typeface="Times New Roman" panose="02020603050405020304" pitchFamily="18" charset="0"/>
                <a:ea typeface="Calibri" panose="020F0502020204030204" pitchFamily="34" charset="0"/>
                <a:cs typeface="Times New Roman" panose="02020603050405020304" pitchFamily="18" charset="0"/>
              </a:rPr>
              <a:t>Public news fake identification using asp.net</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id="{DC8B9092-FE66-343F-1AD8-F3D8EA173ADD}"/>
              </a:ext>
            </a:extLst>
          </p:cNvPr>
          <p:cNvSpPr txBox="1"/>
          <p:nvPr/>
        </p:nvSpPr>
        <p:spPr>
          <a:xfrm>
            <a:off x="1020906" y="1229049"/>
            <a:ext cx="8923193"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Fake news, deceptive information, and conspiracy theories are part of our everyday life. It is really hard to distinguish between false and valid information.</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As contemporary people receive the majority of information from electronic publications, in many cases fake information can seriously harm people’s health or economic status.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article will analyze the question of how up-to-date information technology can help detect false information.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Our proposition is that today we do not have a perfect solution to identify fake news. There are quite a few methods employed for the discrimination of fake and valid information, but none of them is perfect. In our opinion, the reason is not in the weaknesses of the algorithms, but in the underlying human and social aspects.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id="{85246A34-3C6A-D237-A2C0-5D46AAFB1265}"/>
              </a:ext>
            </a:extLst>
          </p:cNvPr>
          <p:cNvSpPr txBox="1"/>
          <p:nvPr/>
        </p:nvSpPr>
        <p:spPr>
          <a:xfrm>
            <a:off x="997528" y="1202934"/>
            <a:ext cx="8603672"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Anybody can create information in blogs, emails, social networks or online media. The information, however is </a:t>
            </a:r>
            <a:r>
              <a:rPr lang="en-US" dirty="0" err="1">
                <a:latin typeface="Times New Roman" panose="02020603050405020304" pitchFamily="18" charset="0"/>
                <a:cs typeface="Times New Roman" panose="02020603050405020304" pitchFamily="18" charset="0"/>
              </a:rPr>
              <a:t>hetereogenous</a:t>
            </a:r>
            <a:r>
              <a:rPr lang="en-US" dirty="0">
                <a:latin typeface="Times New Roman" panose="02020603050405020304" pitchFamily="18" charset="0"/>
                <a:cs typeface="Times New Roman" panose="02020603050405020304" pitchFamily="18" charset="0"/>
              </a:rPr>
              <a:t> due to the variety of interest and opinion of the sources.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Politicians, influencers, and sometimes scientists publish inconsistent and </a:t>
            </a:r>
            <a:r>
              <a:rPr lang="en-US" dirty="0" err="1">
                <a:latin typeface="Times New Roman" panose="02020603050405020304" pitchFamily="18" charset="0"/>
                <a:cs typeface="Times New Roman" panose="02020603050405020304" pitchFamily="18" charset="0"/>
              </a:rPr>
              <a:t>contradictionary</a:t>
            </a:r>
            <a:r>
              <a:rPr lang="en-US" dirty="0">
                <a:latin typeface="Times New Roman" panose="02020603050405020304" pitchFamily="18" charset="0"/>
                <a:cs typeface="Times New Roman" panose="02020603050405020304" pitchFamily="18" charset="0"/>
              </a:rPr>
              <a:t> information on several topics.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Cybercriminals use the Internet as effective and inexpensive way of distributing information serving their interests. There is no quality assurance on the Internet: anyone can post anything.</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 most cases, information found on the web has not been checked for accuracy.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a16="http://schemas.microsoft.com/office/drawing/2014/main" id="{16F2600A-8ABE-E290-DE00-0C79347FD4E8}"/>
              </a:ext>
            </a:extLst>
          </p:cNvPr>
          <p:cNvSpPr txBox="1"/>
          <p:nvPr/>
        </p:nvSpPr>
        <p:spPr>
          <a:xfrm>
            <a:off x="1044285" y="1087132"/>
            <a:ext cx="9502487"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 the pre-internet era, it was easier to decide if the information was valid, thoughtfully checked and cross-checked encyclopedias, textbooks and prestigious newspapers served as the primary and authentic sources of information, people could rely on the information available in these sources (Vedder – </a:t>
            </a:r>
            <a:r>
              <a:rPr lang="en-US" dirty="0" err="1">
                <a:latin typeface="Times New Roman" panose="02020603050405020304" pitchFamily="18" charset="0"/>
                <a:cs typeface="Times New Roman" panose="02020603050405020304" pitchFamily="18" charset="0"/>
              </a:rPr>
              <a:t>Wachbroit</a:t>
            </a:r>
            <a:r>
              <a:rPr lang="en-US" dirty="0">
                <a:latin typeface="Times New Roman" panose="02020603050405020304" pitchFamily="18" charset="0"/>
                <a:cs typeface="Times New Roman" panose="02020603050405020304" pitchFamily="18" charset="0"/>
              </a:rPr>
              <a:t> 2003).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situation however has dramatically changed (Whitty – </a:t>
            </a:r>
            <a:r>
              <a:rPr lang="en-US" dirty="0" err="1">
                <a:latin typeface="Times New Roman" panose="02020603050405020304" pitchFamily="18" charset="0"/>
                <a:cs typeface="Times New Roman" panose="02020603050405020304" pitchFamily="18" charset="0"/>
              </a:rPr>
              <a:t>Joinson</a:t>
            </a:r>
            <a:r>
              <a:rPr lang="en-US" dirty="0">
                <a:latin typeface="Times New Roman" panose="02020603050405020304" pitchFamily="18" charset="0"/>
                <a:cs typeface="Times New Roman" panose="02020603050405020304" pitchFamily="18" charset="0"/>
              </a:rPr>
              <a:t> 2008). Today, as the internet became the primary and for many people the only source of information, the authority and righteousness of many sources has become increasingly questionable.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Fake news is not only used for financial or political gain. Areas such as vaccination are also plagued by fake news (</a:t>
            </a:r>
            <a:r>
              <a:rPr lang="en-US" dirty="0" err="1">
                <a:latin typeface="Times New Roman" panose="02020603050405020304" pitchFamily="18" charset="0"/>
                <a:cs typeface="Times New Roman" panose="02020603050405020304" pitchFamily="18" charset="0"/>
              </a:rPr>
              <a:t>Susarla</a:t>
            </a:r>
            <a:r>
              <a:rPr lang="en-US" dirty="0">
                <a:latin typeface="Times New Roman" panose="02020603050405020304" pitchFamily="18" charset="0"/>
                <a:cs typeface="Times New Roman" panose="02020603050405020304" pitchFamily="18" charset="0"/>
              </a:rPr>
              <a:t> 2021). But which news is fake? How to identify fake news? Some people use the term fake news simply for facts or statements they do not agree with.</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id="{4B9B1531-0C82-13A3-2037-30FE16F34746}"/>
              </a:ext>
            </a:extLst>
          </p:cNvPr>
          <p:cNvSpPr txBox="1"/>
          <p:nvPr/>
        </p:nvSpPr>
        <p:spPr>
          <a:xfrm>
            <a:off x="1137805" y="1091775"/>
            <a:ext cx="8837468"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Legal Consequences</a:t>
            </a:r>
            <a:r>
              <a:rPr lang="en-US" dirty="0">
                <a:latin typeface="Times New Roman" panose="02020603050405020304" pitchFamily="18" charset="0"/>
                <a:cs typeface="Times New Roman" panose="02020603050405020304" pitchFamily="18" charset="0"/>
              </a:rPr>
              <a:t>: Engaging in the creation or distribution of fake identification documents is illegal in most countries. Legal repercussions can include fines, imprisonment, or both.</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Ethical Issues</a:t>
            </a:r>
            <a:r>
              <a:rPr lang="en-US" dirty="0">
                <a:latin typeface="Times New Roman" panose="02020603050405020304" pitchFamily="18" charset="0"/>
                <a:cs typeface="Times New Roman" panose="02020603050405020304" pitchFamily="18" charset="0"/>
              </a:rPr>
              <a:t>: Creating fake IDs can be used for illegal activities such as identity theft, fraud, underage drinking, or other criminal actions. It can harm individuals and institutions by facilitating dishonest behavior.</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Trust and Reputation</a:t>
            </a:r>
            <a:r>
              <a:rPr lang="en-US" dirty="0">
                <a:latin typeface="Times New Roman" panose="02020603050405020304" pitchFamily="18" charset="0"/>
                <a:cs typeface="Times New Roman" panose="02020603050405020304" pitchFamily="18" charset="0"/>
              </a:rPr>
              <a:t>: If caught, individuals or organizations involved in creating fake IDs can face severe damage to their reputation and trustworthiness. This can affect future job prospects, relationships, and legal standing.</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Technical Limitations</a:t>
            </a:r>
            <a:r>
              <a:rPr lang="en-US" dirty="0">
                <a:latin typeface="Times New Roman" panose="02020603050405020304" pitchFamily="18" charset="0"/>
                <a:cs typeface="Times New Roman" panose="02020603050405020304" pitchFamily="18" charset="0"/>
              </a:rPr>
              <a:t>: From a technical standpoint using ASP.NET or any technology, the disadvantages might include the potential for security breaches, as such applications could be targeted by law enforcement or security agencies monitoring illegal activities.</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id="{C152151C-C88D-1B8C-A53A-62C64E419915}"/>
              </a:ext>
            </a:extLst>
          </p:cNvPr>
          <p:cNvSpPr txBox="1"/>
          <p:nvPr/>
        </p:nvSpPr>
        <p:spPr>
          <a:xfrm>
            <a:off x="1283277" y="1149339"/>
            <a:ext cx="752821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Nowadays, people are vastly relied on social networking platforms to get knowledge, information and current happenings as it provides the same in a quite new, fluent, speedier and portable manner. The content or news has significant influence on their day today life.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even capable of changing their perspective, opinion or mindset. US election in 2016 is best example of it to describe. There arises a high chance to modify the view of person to exploit the opportunity in their favor.</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Sometimes media may handle the information differently to achieve someone's personal gain. Several activists, groups, or political parties may false propagate information on these social networking platforms.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id="{71C317FF-B4DF-C6D3-E98D-D6E9BC97A1BF}"/>
              </a:ext>
            </a:extLst>
          </p:cNvPr>
          <p:cNvSpPr txBox="1"/>
          <p:nvPr/>
        </p:nvSpPr>
        <p:spPr>
          <a:xfrm>
            <a:off x="1158585" y="1161096"/>
            <a:ext cx="8162059"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t>real-time Verification</a:t>
            </a:r>
            <a:r>
              <a:rPr lang="en-US" dirty="0"/>
              <a:t>: ASP.NET allows for real-time verification of news sources and articles. This can involve checking against trusted databases or using algorithms to analyze the content for authenticity.</a:t>
            </a:r>
          </a:p>
          <a:p>
            <a:pPr marL="285750" indent="-285750" algn="just">
              <a:lnSpc>
                <a:spcPct val="150000"/>
              </a:lnSpc>
              <a:buFont typeface="Arial" panose="020B0604020202020204" pitchFamily="34" charset="0"/>
              <a:buChar char="•"/>
            </a:pPr>
            <a:r>
              <a:rPr lang="en-US" b="1" dirty="0"/>
              <a:t>Scalability</a:t>
            </a:r>
            <a:r>
              <a:rPr lang="en-US" dirty="0"/>
              <a:t>: ASP.NET applications can be easily scaled to handle large volumes of requests and data, crucial for a system that needs to verify numerous news articles continuously.</a:t>
            </a:r>
          </a:p>
          <a:p>
            <a:pPr marL="285750" indent="-285750" algn="just">
              <a:lnSpc>
                <a:spcPct val="150000"/>
              </a:lnSpc>
              <a:buFont typeface="Arial" panose="020B0604020202020204" pitchFamily="34" charset="0"/>
              <a:buChar char="•"/>
            </a:pPr>
            <a:r>
              <a:rPr lang="en-US" b="1" dirty="0"/>
              <a:t>Integration</a:t>
            </a:r>
            <a:r>
              <a:rPr lang="en-US" dirty="0"/>
              <a:t>: ASP.NET integrates well with other Microsoft technologies and frameworks, such as Azure services for cloud-based operations or SQL Server for database management, enhancing the system's capabilities.</a:t>
            </a:r>
          </a:p>
          <a:p>
            <a:pPr marL="285750" indent="-285750" algn="just">
              <a:lnSpc>
                <a:spcPct val="150000"/>
              </a:lnSpc>
              <a:buFont typeface="Arial" panose="020B0604020202020204" pitchFamily="34" charset="0"/>
              <a:buChar char="•"/>
            </a:pPr>
            <a:r>
              <a:rPr lang="en-US" b="1" dirty="0"/>
              <a:t>Security</a:t>
            </a:r>
            <a:r>
              <a:rPr lang="en-US" dirty="0"/>
              <a:t>: ASP.NET provides robust security features, including authentication, authorization, and secure communication protocols, ensuring that the system itself is protected from unauthorized access and tampering.</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201444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id="{B14DFF76-4097-2351-73D7-E35654650ABD}"/>
              </a:ext>
            </a:extLst>
          </p:cNvPr>
          <p:cNvSpPr txBox="1"/>
          <p:nvPr/>
        </p:nvSpPr>
        <p:spPr>
          <a:xfrm>
            <a:off x="1719694" y="991699"/>
            <a:ext cx="932584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fake news is going to mold or rephrase people's judgement on particular issues, which are often aimed at pleasing individual agendum which majorly includes political intentions.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best-known way is to blacklist the unreliable sources and authors. It requires to develop an effective model or tool that considers more difficult cases where authors and sources publish fake news as these tools are convenient, in order to generate a more perfect understanding about the authenticity of the news.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Further, the sentiment or emotion following the articles from news is a prime thing to take into account fake news.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ease with which people may use the Internet has resulted in an expeditious and unmanageable spread of various kinds of misinformation, such as rumor, spam opinion, fake news, deception, and forgeries. A </a:t>
            </a:r>
            <a:r>
              <a:rPr lang="en-US" dirty="0" err="1">
                <a:latin typeface="Times New Roman" panose="02020603050405020304" pitchFamily="18" charset="0"/>
                <a:cs typeface="Times New Roman" panose="02020603050405020304" pitchFamily="18" charset="0"/>
              </a:rPr>
              <a:t>newsarticle</a:t>
            </a:r>
            <a:r>
              <a:rPr lang="en-US" dirty="0">
                <a:latin typeface="Times New Roman" panose="02020603050405020304" pitchFamily="18" charset="0"/>
                <a:cs typeface="Times New Roman" panose="02020603050405020304" pitchFamily="18" charset="0"/>
              </a:rPr>
              <a:t> can be twisted in context of particular political agenda therefore, it might be one sided information.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A15E5EB-32EA-3D02-FE4A-ED83BE79DC1C}"/>
              </a:ext>
            </a:extLst>
          </p:cNvPr>
          <p:cNvSpPr txBox="1"/>
          <p:nvPr/>
        </p:nvSpPr>
        <p:spPr>
          <a:xfrm>
            <a:off x="522142" y="408030"/>
            <a:ext cx="9245311"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threat of misinformation to democracy, justice, and public confidence has become a global issue, prompting an increase in research interest in both detecting it and combating its spread across the world.</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 the current Covid 19 pandemic situation, it has been noticed that several fake news and misbeliefs are spread in the social media regarding unnecessary medications, unnecessary precautions, false information regarding vaccination effects, and so on.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genuine news must be factual, impartial, not blaming or declarative. It's never easy to stop the spread of false information.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Nowadays, information's credibility fluctuates greatly between truthful, false, or of varying degrees of reliability. The spread of misinformation produces adverse effects in the society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id="{C3A8794D-323D-6426-0153-791E06A5F022}"/>
              </a:ext>
            </a:extLst>
          </p:cNvPr>
          <p:cNvSpPr txBox="1"/>
          <p:nvPr/>
        </p:nvSpPr>
        <p:spPr>
          <a:xfrm>
            <a:off x="1226127" y="1298864"/>
            <a:ext cx="6167004" cy="260019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User Authentication and Authorization</a:t>
            </a:r>
          </a:p>
          <a:p>
            <a:pPr marL="285750" indent="-285750"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News Article Submission</a:t>
            </a:r>
          </a:p>
          <a:p>
            <a:pPr marL="285750" indent="-285750"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Data Storage and Management</a:t>
            </a:r>
          </a:p>
          <a:p>
            <a:pPr marL="285750" indent="-285750"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Fake News Detection Algorithm</a:t>
            </a:r>
          </a:p>
        </p:txBody>
      </p:sp>
    </p:spTree>
    <p:extLst>
      <p:ext uri="{BB962C8B-B14F-4D97-AF65-F5344CB8AC3E}">
        <p14:creationId xmlns:p14="http://schemas.microsoft.com/office/powerpoint/2010/main" val="1367325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6846BC-3EE6-3E0C-2FD2-F821435D1A5A}"/>
              </a:ext>
            </a:extLst>
          </p:cNvPr>
          <p:cNvSpPr txBox="1"/>
          <p:nvPr/>
        </p:nvSpPr>
        <p:spPr>
          <a:xfrm>
            <a:off x="407843" y="384026"/>
            <a:ext cx="6094268" cy="661207"/>
          </a:xfrm>
          <a:prstGeom prst="rect">
            <a:avLst/>
          </a:prstGeom>
          <a:noFill/>
        </p:spPr>
        <p:txBody>
          <a:bodyPr wrap="square">
            <a:spAutoFit/>
          </a:bodyPr>
          <a:lstStyle/>
          <a:p>
            <a:pPr algn="just">
              <a:lnSpc>
                <a:spcPct val="150000"/>
              </a:lnSpc>
            </a:pPr>
            <a:r>
              <a:rPr lang="en-IN" sz="2800" dirty="0">
                <a:latin typeface="Times New Roman" panose="02020603050405020304" pitchFamily="18" charset="0"/>
                <a:cs typeface="Times New Roman" panose="02020603050405020304" pitchFamily="18" charset="0"/>
              </a:rPr>
              <a:t>User Authentication and Authorization :</a:t>
            </a:r>
          </a:p>
        </p:txBody>
      </p:sp>
      <p:sp>
        <p:nvSpPr>
          <p:cNvPr id="6" name="TextBox 5">
            <a:extLst>
              <a:ext uri="{FF2B5EF4-FFF2-40B4-BE49-F238E27FC236}">
                <a16:creationId xmlns:a16="http://schemas.microsoft.com/office/drawing/2014/main" id="{0E4B33F8-387A-CCD3-8004-33050FBE9BBE}"/>
              </a:ext>
            </a:extLst>
          </p:cNvPr>
          <p:cNvSpPr txBox="1"/>
          <p:nvPr/>
        </p:nvSpPr>
        <p:spPr>
          <a:xfrm>
            <a:off x="1592407" y="1484853"/>
            <a:ext cx="6094268" cy="253556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Module Purpose</a:t>
            </a:r>
            <a:r>
              <a:rPr lang="en-US" dirty="0">
                <a:latin typeface="Times New Roman" panose="02020603050405020304" pitchFamily="18" charset="0"/>
                <a:cs typeface="Times New Roman" panose="02020603050405020304" pitchFamily="18" charset="0"/>
              </a:rPr>
              <a:t>: Manage user access and roles within the system.</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User registration, login, password management, and role-based access control (RBAC).</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ASP.NET Components</a:t>
            </a:r>
            <a:r>
              <a:rPr lang="en-US" dirty="0">
                <a:latin typeface="Times New Roman" panose="02020603050405020304" pitchFamily="18" charset="0"/>
                <a:cs typeface="Times New Roman" panose="02020603050405020304" pitchFamily="18" charset="0"/>
              </a:rPr>
              <a:t>: ASP.NET Identity for user authentication and authorization management.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129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02D722-A8AA-DB7D-5962-A277CF9CB059}"/>
              </a:ext>
            </a:extLst>
          </p:cNvPr>
          <p:cNvSpPr txBox="1"/>
          <p:nvPr/>
        </p:nvSpPr>
        <p:spPr>
          <a:xfrm>
            <a:off x="270164" y="435982"/>
            <a:ext cx="6148820" cy="661207"/>
          </a:xfrm>
          <a:prstGeom prst="rect">
            <a:avLst/>
          </a:prstGeom>
          <a:noFill/>
        </p:spPr>
        <p:txBody>
          <a:bodyPr wrap="square">
            <a:spAutoFit/>
          </a:bodyPr>
          <a:lstStyle/>
          <a:p>
            <a:pPr algn="just">
              <a:lnSpc>
                <a:spcPct val="150000"/>
              </a:lnSpc>
            </a:pPr>
            <a:r>
              <a:rPr lang="en-IN" sz="2800" dirty="0">
                <a:latin typeface="Times New Roman" panose="02020603050405020304" pitchFamily="18" charset="0"/>
                <a:cs typeface="Times New Roman" panose="02020603050405020304" pitchFamily="18" charset="0"/>
              </a:rPr>
              <a:t>News Article Submission</a:t>
            </a:r>
          </a:p>
        </p:txBody>
      </p:sp>
      <p:sp>
        <p:nvSpPr>
          <p:cNvPr id="5" name="TextBox 4">
            <a:extLst>
              <a:ext uri="{FF2B5EF4-FFF2-40B4-BE49-F238E27FC236}">
                <a16:creationId xmlns:a16="http://schemas.microsoft.com/office/drawing/2014/main" id="{7AA1B965-966A-38A6-7373-8658C716843F}"/>
              </a:ext>
            </a:extLst>
          </p:cNvPr>
          <p:cNvSpPr txBox="1"/>
          <p:nvPr/>
        </p:nvSpPr>
        <p:spPr>
          <a:xfrm>
            <a:off x="1322244" y="1674673"/>
            <a:ext cx="7385338"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Module Purpose</a:t>
            </a:r>
            <a:r>
              <a:rPr lang="en-US" dirty="0">
                <a:latin typeface="Times New Roman" panose="02020603050405020304" pitchFamily="18" charset="0"/>
                <a:cs typeface="Times New Roman" panose="02020603050405020304" pitchFamily="18" charset="0"/>
              </a:rPr>
              <a:t>: Allow journalists or users to submit news articles for verification.</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Form-based article submission, metadata extraction (e.g., title, content), file upload capabilities.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ASP.NET Components</a:t>
            </a:r>
            <a:r>
              <a:rPr lang="en-US" dirty="0">
                <a:latin typeface="Times New Roman" panose="02020603050405020304" pitchFamily="18" charset="0"/>
                <a:cs typeface="Times New Roman" panose="02020603050405020304" pitchFamily="18" charset="0"/>
              </a:rPr>
              <a:t>: ASP.NET MVC for handling form submissions and data validation.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99E4DE-B270-DC85-B607-0B80F7394E78}"/>
              </a:ext>
            </a:extLst>
          </p:cNvPr>
          <p:cNvSpPr txBox="1"/>
          <p:nvPr/>
        </p:nvSpPr>
        <p:spPr>
          <a:xfrm>
            <a:off x="428625" y="477544"/>
            <a:ext cx="6094268" cy="661207"/>
          </a:xfrm>
          <a:prstGeom prst="rect">
            <a:avLst/>
          </a:prstGeom>
          <a:noFill/>
        </p:spPr>
        <p:txBody>
          <a:bodyPr wrap="square">
            <a:spAutoFit/>
          </a:bodyPr>
          <a:lstStyle/>
          <a:p>
            <a:pPr algn="just">
              <a:lnSpc>
                <a:spcPct val="150000"/>
              </a:lnSpc>
            </a:pPr>
            <a:r>
              <a:rPr lang="en-IN" sz="2800" dirty="0">
                <a:latin typeface="Times New Roman" panose="02020603050405020304" pitchFamily="18" charset="0"/>
                <a:cs typeface="Times New Roman" panose="02020603050405020304" pitchFamily="18" charset="0"/>
              </a:rPr>
              <a:t>Data Storage and Management</a:t>
            </a:r>
          </a:p>
        </p:txBody>
      </p:sp>
      <p:sp>
        <p:nvSpPr>
          <p:cNvPr id="5" name="TextBox 4">
            <a:extLst>
              <a:ext uri="{FF2B5EF4-FFF2-40B4-BE49-F238E27FC236}">
                <a16:creationId xmlns:a16="http://schemas.microsoft.com/office/drawing/2014/main" id="{78C5E181-8D36-1CE9-17D2-2ED0878AD708}"/>
              </a:ext>
            </a:extLst>
          </p:cNvPr>
          <p:cNvSpPr txBox="1"/>
          <p:nvPr/>
        </p:nvSpPr>
        <p:spPr>
          <a:xfrm>
            <a:off x="1789834" y="1536808"/>
            <a:ext cx="6094268" cy="29510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Module Purpose</a:t>
            </a:r>
            <a:r>
              <a:rPr lang="en-US" dirty="0">
                <a:latin typeface="Times New Roman" panose="02020603050405020304" pitchFamily="18" charset="0"/>
                <a:cs typeface="Times New Roman" panose="02020603050405020304" pitchFamily="18" charset="0"/>
              </a:rPr>
              <a:t>: Store and retrieve news articles, user information, and verification results.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Database schema design, CRUD operations for articles and user data.</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ASP.NET Components</a:t>
            </a:r>
            <a:r>
              <a:rPr lang="en-US" dirty="0">
                <a:latin typeface="Times New Roman" panose="02020603050405020304" pitchFamily="18" charset="0"/>
                <a:cs typeface="Times New Roman" panose="02020603050405020304" pitchFamily="18" charset="0"/>
              </a:rPr>
              <a:t>: Entity Framework (EF) for object-relational mapping (ORM) and data access, SQL Server or another database for storage.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D9AD2-2D31-EC4A-70C4-A45B7BFB2F34}"/>
              </a:ext>
            </a:extLst>
          </p:cNvPr>
          <p:cNvSpPr txBox="1"/>
          <p:nvPr/>
        </p:nvSpPr>
        <p:spPr>
          <a:xfrm>
            <a:off x="387062" y="404809"/>
            <a:ext cx="6094268" cy="661207"/>
          </a:xfrm>
          <a:prstGeom prst="rect">
            <a:avLst/>
          </a:prstGeom>
          <a:noFill/>
        </p:spPr>
        <p:txBody>
          <a:bodyPr wrap="square">
            <a:spAutoFit/>
          </a:bodyPr>
          <a:lstStyle/>
          <a:p>
            <a:pPr algn="just">
              <a:lnSpc>
                <a:spcPct val="150000"/>
              </a:lnSpc>
            </a:pPr>
            <a:r>
              <a:rPr lang="en-IN" sz="2800" dirty="0">
                <a:latin typeface="Times New Roman" panose="02020603050405020304" pitchFamily="18" charset="0"/>
                <a:cs typeface="Times New Roman" panose="02020603050405020304" pitchFamily="18" charset="0"/>
              </a:rPr>
              <a:t>Fake News Detection Algorithm</a:t>
            </a:r>
          </a:p>
        </p:txBody>
      </p:sp>
      <p:sp>
        <p:nvSpPr>
          <p:cNvPr id="5" name="TextBox 4">
            <a:extLst>
              <a:ext uri="{FF2B5EF4-FFF2-40B4-BE49-F238E27FC236}">
                <a16:creationId xmlns:a16="http://schemas.microsoft.com/office/drawing/2014/main" id="{7EB0884D-39AE-0B0C-E785-39EF616EF4A7}"/>
              </a:ext>
            </a:extLst>
          </p:cNvPr>
          <p:cNvSpPr txBox="1"/>
          <p:nvPr/>
        </p:nvSpPr>
        <p:spPr>
          <a:xfrm>
            <a:off x="1343023" y="1432897"/>
            <a:ext cx="7468467"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Module Purpose</a:t>
            </a:r>
            <a:r>
              <a:rPr lang="en-US" dirty="0">
                <a:latin typeface="Times New Roman" panose="02020603050405020304" pitchFamily="18" charset="0"/>
                <a:cs typeface="Times New Roman" panose="02020603050405020304" pitchFamily="18" charset="0"/>
              </a:rPr>
              <a:t>: Analyze submitted articles to identify potential fake news.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Text analysis, natural language processing (NLP), sentiment analysis, comparison against trusted sources or fact-checking databases.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ASP.NET Components</a:t>
            </a:r>
            <a:r>
              <a:rPr lang="en-US" dirty="0">
                <a:latin typeface="Times New Roman" panose="02020603050405020304" pitchFamily="18" charset="0"/>
                <a:cs typeface="Times New Roman" panose="02020603050405020304" pitchFamily="18" charset="0"/>
              </a:rPr>
              <a:t>: Custom algorithms or third-party libraries integrated into the ASP.NET application for article analysis.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id="{CC33475B-5F21-913F-6EE8-2AAEFD48F8DD}"/>
              </a:ext>
            </a:extLst>
          </p:cNvPr>
          <p:cNvSpPr txBox="1"/>
          <p:nvPr/>
        </p:nvSpPr>
        <p:spPr>
          <a:xfrm>
            <a:off x="2026227" y="1257299"/>
            <a:ext cx="637742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id="{BC9552C6-554E-15A5-C079-EDFA65CB502A}"/>
              </a:ext>
            </a:extLst>
          </p:cNvPr>
          <p:cNvSpPr txBox="1"/>
          <p:nvPr/>
        </p:nvSpPr>
        <p:spPr>
          <a:xfrm>
            <a:off x="1841789" y="970029"/>
            <a:ext cx="703204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67DDF30-986F-3ADC-0F53-7616D93FB0A3}"/>
              </a:ext>
            </a:extLst>
          </p:cNvPr>
          <p:cNvSpPr txBox="1"/>
          <p:nvPr/>
        </p:nvSpPr>
        <p:spPr>
          <a:xfrm>
            <a:off x="1704109" y="1143000"/>
            <a:ext cx="7437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id="{6127AF9B-8EB8-53A3-CA8A-F3AD9D0FF670}"/>
              </a:ext>
            </a:extLst>
          </p:cNvPr>
          <p:cNvSpPr txBox="1"/>
          <p:nvPr/>
        </p:nvSpPr>
        <p:spPr>
          <a:xfrm>
            <a:off x="1457325" y="668693"/>
            <a:ext cx="8050357" cy="53553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As social media is continuously growing, more people easily get news through social media as compared to traditional forms of news mediums.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Networking though online modes now used to spread distorted news, which may lead to significant or adverse effects on consumers side and wider to the community.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Through this work, a technique is proposed wherein there is a combination of two different approaches for achieving improved accuracy in recognition of fake news.</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This</a:t>
            </a:r>
            <a:r>
              <a:rPr lang="en-US" dirty="0">
                <a:latin typeface="Times New Roman" panose="02020603050405020304" pitchFamily="18" charset="0"/>
                <a:cs typeface="Times New Roman" panose="02020603050405020304" pitchFamily="18" charset="0"/>
              </a:rPr>
              <a:t>approach uses effective data cleaning and categorization which helps in improved accuracy.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web scraping module is combined with classification module further improves the accuracy of the proposed approach. Both of these modules work in parallel therefore, the overall training time is </a:t>
            </a:r>
            <a:r>
              <a:rPr lang="en-US" dirty="0" err="1">
                <a:latin typeface="Times New Roman" panose="02020603050405020304" pitchFamily="18" charset="0"/>
                <a:cs typeface="Times New Roman" panose="02020603050405020304" pitchFamily="18" charset="0"/>
              </a:rPr>
              <a:t>reduced.tim</a:t>
            </a:r>
          </a:p>
          <a:p>
            <a:pPr marL="285750" indent="-285750">
              <a:buFont typeface="Arial" panose="020B0604020202020204" pitchFamily="34" charset="0"/>
              <a:buChar cha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650671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48</TotalTime>
  <Words>1998</Words>
  <Application>Microsoft Office PowerPoint</Application>
  <PresentationFormat>Widescreen</PresentationFormat>
  <Paragraphs>101</Paragraphs>
  <Slides>21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Public news fake identification using asp.net </vt:lpstr>
      <vt:lpstr>Abstract</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2024-07-24T16:47:17Z</dcterms:created>
  <dcterms:modified xsi:type="dcterms:W3CDTF">2024-07-24T17:36:17Z</dcterms:modified>
</cp:coreProperties>
</file>