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43" r:id="rId4"/>
    <p:sldId id="347" r:id="rId5"/>
    <p:sldId id="260" r:id="rId6"/>
    <p:sldId id="263" r:id="rId7"/>
    <p:sldId id="348" r:id="rId8"/>
    <p:sldId id="296" r:id="rId9"/>
    <p:sldId id="295" r:id="rId10"/>
    <p:sldId id="331" r:id="rId11"/>
    <p:sldId id="345" r:id="rId12"/>
    <p:sldId id="323" r:id="rId13"/>
    <p:sldId id="329" r:id="rId14"/>
    <p:sldId id="33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8" d="100"/>
          <a:sy n="98" d="100"/>
        </p:scale>
        <p:origin x="-576" y="55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7/19/2024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extLst>
      <p:ext uri="{BB962C8B-B14F-4D97-AF65-F5344CB8AC3E}">
        <p14:creationId xmlns:p14="http://schemas.microsoft.com/office/powerpoint/2010/main" xmlns="" val="913852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7/19/2024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Autofit/>
          </a:bodyPr>
          <a:lstStyle/>
          <a:p>
            <a:pPr algn="ctr"/>
            <a:r>
              <a:rPr lang="en-US" sz="4400" dirty="0" smtClean="0"/>
              <a:t>Stock price movement prediction based on the historical data using machine learning </a:t>
            </a: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0480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1066800"/>
            <a:ext cx="7726680" cy="5638800"/>
          </a:xfrm>
        </p:spPr>
        <p:txBody>
          <a:bodyPr>
            <a:noAutofit/>
          </a:bodyPr>
          <a:lstStyle/>
          <a:p>
            <a:pPr algn="just">
              <a:lnSpc>
                <a:spcPct val="150000"/>
              </a:lnSpc>
            </a:pPr>
            <a:r>
              <a:rPr lang="en-US" sz="2000" dirty="0" smtClean="0"/>
              <a:t>predicting stock market is one of the challenging tasks in the field of computation. Physical vs. physiological elements, rational vs. illogical conduct, investor emotions, market rumors, and other factors all play a role in the prediction.</a:t>
            </a:r>
          </a:p>
          <a:p>
            <a:pPr algn="just">
              <a:lnSpc>
                <a:spcPct val="150000"/>
              </a:lnSpc>
            </a:pPr>
            <a:endParaRPr lang="en-US" sz="2000" dirty="0" smtClean="0"/>
          </a:p>
          <a:p>
            <a:pPr algn="just">
              <a:lnSpc>
                <a:spcPct val="150000"/>
              </a:lnSpc>
            </a:pPr>
            <a:r>
              <a:rPr lang="en-US" sz="2000" dirty="0" smtClean="0"/>
              <a:t> All of these factors combine to make stock values very fluctuating and difficult to forecast accurately. We look towards data analysis as a potential game-changer in this field.</a:t>
            </a:r>
          </a:p>
          <a:p>
            <a:pPr algn="just">
              <a:lnSpc>
                <a:spcPct val="150000"/>
              </a:lnSpc>
            </a:pPr>
            <a:endParaRPr lang="en-US" sz="2000" dirty="0" smtClean="0"/>
          </a:p>
          <a:p>
            <a:pPr algn="just">
              <a:lnSpc>
                <a:spcPct val="150000"/>
              </a:lnSpc>
            </a:pPr>
            <a:r>
              <a:rPr lang="en-US" sz="2000" dirty="0" smtClean="0"/>
              <a:t> When all information about a company and stock market events is promptly available to all stakeholders/market participants, according to efficient market theory, the impacts of those occurrences are already incorporated in the stock price..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lnSpcReduction="10000"/>
          </a:bodyPr>
          <a:lstStyle/>
          <a:p>
            <a:pPr algn="just">
              <a:lnSpc>
                <a:spcPct val="150000"/>
              </a:lnSpc>
            </a:pPr>
            <a:r>
              <a:rPr lang="en-US" sz="2000" dirty="0" smtClean="0"/>
              <a:t>As a result, it is stated that only the historical spot price accurately represents all other market events and may be used to predict future movements. As a consequence, we infer future trends using Machine Learning (ML) techniques on historical stock price data, using the previous stock price as the final representation of all influencing factors. </a:t>
            </a:r>
          </a:p>
          <a:p>
            <a:pPr algn="just">
              <a:lnSpc>
                <a:spcPct val="150000"/>
              </a:lnSpc>
            </a:pPr>
            <a:endParaRPr lang="en-US" sz="2000" dirty="0" smtClean="0"/>
          </a:p>
          <a:p>
            <a:pPr algn="just">
              <a:lnSpc>
                <a:spcPct val="150000"/>
              </a:lnSpc>
            </a:pPr>
            <a:r>
              <a:rPr lang="en-US" sz="2000" dirty="0" smtClean="0"/>
              <a:t>Machine learning techniques can reveal previously undiscovered patterns and insights, which can subsequently be used to make accurate predictions. Using the LSTM (Long Short-Term Memory) model and the company's net growth calculation approach, we create a system for assessing and projecting a company's future development</a:t>
            </a:r>
          </a:p>
        </p:txBody>
      </p:sp>
    </p:spTree>
    <p:extLst>
      <p:ext uri="{BB962C8B-B14F-4D97-AF65-F5344CB8AC3E}">
        <p14:creationId xmlns:p14="http://schemas.microsoft.com/office/powerpoint/2010/main" xmlns="" val="1741538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a:t>
            </a:r>
            <a:endParaRPr lang="en-US" dirty="0"/>
          </a:p>
        </p:txBody>
      </p:sp>
      <p:sp>
        <p:nvSpPr>
          <p:cNvPr id="3" name="Content Placeholder 2"/>
          <p:cNvSpPr>
            <a:spLocks noGrp="1"/>
          </p:cNvSpPr>
          <p:nvPr>
            <p:ph idx="1"/>
          </p:nvPr>
        </p:nvSpPr>
        <p:spPr/>
        <p:txBody>
          <a:bodyPr>
            <a:normAutofit fontScale="92500" lnSpcReduction="20000"/>
          </a:bodyPr>
          <a:lstStyle/>
          <a:p>
            <a:r>
              <a:rPr lang="en-US" sz="2000" b="1" dirty="0" smtClean="0"/>
              <a:t>Historical Stock Prices</a:t>
            </a:r>
            <a:r>
              <a:rPr lang="en-US" sz="2000" dirty="0" smtClean="0"/>
              <a:t>: Gather historical stock prices (open, high, low, close, volume) from financial APIs like Yahoo Finance, Alpha Vantage, or </a:t>
            </a:r>
            <a:r>
              <a:rPr lang="en-US" sz="2000" dirty="0" err="1" smtClean="0"/>
              <a:t>Quandl</a:t>
            </a:r>
            <a:r>
              <a:rPr lang="en-US" sz="2000" dirty="0" smtClean="0"/>
              <a:t>.</a:t>
            </a:r>
          </a:p>
          <a:p>
            <a:endParaRPr lang="en-US" sz="2000" b="1" dirty="0" smtClean="0"/>
          </a:p>
          <a:p>
            <a:r>
              <a:rPr lang="en-US" sz="2000" b="1" dirty="0" smtClean="0"/>
              <a:t>Technical Indicators</a:t>
            </a:r>
            <a:r>
              <a:rPr lang="en-US" sz="2000" dirty="0" smtClean="0"/>
              <a:t>: Compute indicators like moving averages, RSI, MACD, Bollinger Bands, etc.</a:t>
            </a:r>
          </a:p>
          <a:p>
            <a:endParaRPr lang="en-US" sz="2000" b="1" dirty="0" smtClean="0"/>
          </a:p>
          <a:p>
            <a:r>
              <a:rPr lang="en-US" sz="2000" b="1" dirty="0" smtClean="0"/>
              <a:t>Other Relevant Data</a:t>
            </a:r>
            <a:r>
              <a:rPr lang="en-US" sz="2000" dirty="0" smtClean="0"/>
              <a:t>: Economic indicators, news sentiment, trading volumes, etc.</a:t>
            </a:r>
          </a:p>
          <a:p>
            <a:r>
              <a:rPr lang="en-US" sz="2000" b="1" dirty="0" smtClean="0"/>
              <a:t>Handling Missing Values</a:t>
            </a:r>
            <a:r>
              <a:rPr lang="en-US" sz="2000" dirty="0" smtClean="0"/>
              <a:t>: Impute or remove missing data.</a:t>
            </a:r>
          </a:p>
          <a:p>
            <a:endParaRPr lang="en-US" sz="2000" b="1" dirty="0" smtClean="0"/>
          </a:p>
          <a:p>
            <a:r>
              <a:rPr lang="en-US" sz="2000" b="1" dirty="0" smtClean="0"/>
              <a:t>Feature Engineering</a:t>
            </a:r>
            <a:r>
              <a:rPr lang="en-US" sz="2000" dirty="0" smtClean="0"/>
              <a:t>: Create new features from the raw data, such as moving averages, momentum indicators, and other technical indicators.</a:t>
            </a:r>
          </a:p>
          <a:p>
            <a:endParaRPr lang="en-US" sz="2000" b="1" dirty="0" smtClean="0"/>
          </a:p>
          <a:p>
            <a:r>
              <a:rPr lang="en-US" sz="2000" b="1" dirty="0" smtClean="0"/>
              <a:t>Normalization/Scaling</a:t>
            </a:r>
            <a:r>
              <a:rPr lang="en-US" sz="2000" dirty="0" smtClean="0"/>
              <a:t>: Scale features to ensure that they contribute equally to the model training.</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867400"/>
          </a:xfrm>
        </p:spPr>
        <p:txBody>
          <a:bodyPr>
            <a:noAutofit/>
          </a:bodyPr>
          <a:lstStyle/>
          <a:p>
            <a:pPr algn="just">
              <a:lnSpc>
                <a:spcPct val="150000"/>
              </a:lnSpc>
            </a:pPr>
            <a:r>
              <a:rPr lang="en-US" sz="2000" dirty="0" smtClean="0"/>
              <a:t>The stock market constantly fluctuating in the fast-paced financial sector, finding it challenging to formulate reliable stock predictions. Investors and traders feel compelled to seek out creative approaches to reduce investment risks and maximize profits because of the possibility of generating substantial profits.</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t>Trading stocks on the stock market is one of the major investment activities. In the past, investors developed a number of stock analysis method that could help them predict the direction of stock price movement. </a:t>
            </a:r>
            <a:r>
              <a:rPr lang="en-US" sz="2000" dirty="0" err="1" smtClean="0"/>
              <a:t>Modelling</a:t>
            </a:r>
            <a:r>
              <a:rPr lang="en-US" sz="2000" dirty="0" smtClean="0"/>
              <a:t> and predicting of equity future price, based on the current financial information and news, is of enormous use to the investors . </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772400" cy="6019800"/>
          </a:xfrm>
        </p:spPr>
        <p:txBody>
          <a:bodyPr>
            <a:noAutofit/>
          </a:bodyPr>
          <a:lstStyle/>
          <a:p>
            <a:pPr algn="just">
              <a:lnSpc>
                <a:spcPct val="150000"/>
              </a:lnSpc>
              <a:buFont typeface="Arial" pitchFamily="34" charset="0"/>
              <a:buChar char="•"/>
            </a:pPr>
            <a:r>
              <a:rPr lang="en-US" sz="2000" dirty="0" smtClean="0"/>
              <a:t>s. Machine learning (ML) is becoming a strong tool for intelligent investment management that can help investors do better at buying and selling stocks. It can also be used to make decisions and handle portfolios in new ways. </a:t>
            </a:r>
          </a:p>
          <a:p>
            <a:pPr algn="just">
              <a:lnSpc>
                <a:spcPct val="150000"/>
              </a:lnSpc>
              <a:buFont typeface="Arial" pitchFamily="34" charset="0"/>
              <a:buChar char="•"/>
            </a:pPr>
            <a:endParaRPr lang="en-US" sz="2000" dirty="0" smtClean="0"/>
          </a:p>
          <a:p>
            <a:pPr algn="just">
              <a:lnSpc>
                <a:spcPct val="150000"/>
              </a:lnSpc>
              <a:buFont typeface="Arial" pitchFamily="34" charset="0"/>
              <a:buChar char="•"/>
            </a:pPr>
            <a:r>
              <a:rPr lang="en-US" sz="2000" dirty="0" smtClean="0"/>
              <a:t>This research investigation investigates three distinct models: </a:t>
            </a:r>
            <a:r>
              <a:rPr lang="en-US" sz="2000" dirty="0" err="1" smtClean="0"/>
              <a:t>Facebook</a:t>
            </a:r>
            <a:r>
              <a:rPr lang="en-US" sz="2000" dirty="0" smtClean="0"/>
              <a:t> Prophet, which is intended for time series forecasting and focuses on weekly, yearly, and seasonal trends; Long Short-Term Memory (LSTM), a type of Recurrent Neural Network that can forecast values in the future by learning patterns from sequential data; and the Random Forest </a:t>
            </a:r>
            <a:r>
              <a:rPr lang="en-US" sz="2000" dirty="0" err="1" smtClean="0"/>
              <a:t>Regressor</a:t>
            </a:r>
            <a:r>
              <a:rPr lang="en-US" sz="2000" dirty="0" smtClean="0"/>
              <a:t> model from Ensemble Learning, that develops multiple decision trees during training to improve overall accuracy and generalization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54032"/>
          </a:xfrm>
        </p:spPr>
        <p:txBody>
          <a:bodyPr>
            <a:normAutofit/>
          </a:bodyPr>
          <a:lstStyle/>
          <a:p>
            <a:r>
              <a:rPr lang="en-US" sz="2400" dirty="0" smtClean="0"/>
              <a:t>Proposed Technology and Technique</a:t>
            </a:r>
            <a:endParaRPr lang="en-US" sz="2400" dirty="0"/>
          </a:p>
        </p:txBody>
      </p:sp>
      <p:sp>
        <p:nvSpPr>
          <p:cNvPr id="3" name="Content Placeholder 2"/>
          <p:cNvSpPr>
            <a:spLocks noGrp="1"/>
          </p:cNvSpPr>
          <p:nvPr>
            <p:ph idx="1"/>
          </p:nvPr>
        </p:nvSpPr>
        <p:spPr>
          <a:xfrm>
            <a:off x="1435608" y="1071546"/>
            <a:ext cx="7498080" cy="5176854"/>
          </a:xfrm>
        </p:spPr>
        <p:txBody>
          <a:bodyPr>
            <a:normAutofit fontScale="92500" lnSpcReduction="20000"/>
          </a:bodyPr>
          <a:lstStyle/>
          <a:p>
            <a:r>
              <a:rPr lang="en-US" sz="2000" dirty="0" smtClean="0"/>
              <a:t>The Long Short-Term Memory (LSTM) model is a sophisticated data mining technique designed to identify fundamental trends and </a:t>
            </a:r>
            <a:r>
              <a:rPr lang="en-US" sz="2000" dirty="0" err="1" smtClean="0"/>
              <a:t>analyse</a:t>
            </a:r>
            <a:r>
              <a:rPr lang="en-US" sz="2000" dirty="0" smtClean="0"/>
              <a:t> complex patterns in unstructured data. LSTM model is implemented as a neural network composed of LSTM units, each consisting of a cell state, input gate, forget gate and output gate. These essential components collaboratively interact with the input layer, incorporating features such as historical stock prices, date/time information, and relevant market indicators.</a:t>
            </a:r>
          </a:p>
          <a:p>
            <a:endParaRPr lang="en-US" sz="2000" dirty="0" smtClean="0"/>
          </a:p>
          <a:p>
            <a:r>
              <a:rPr lang="en-US" sz="2000" dirty="0" smtClean="0"/>
              <a:t> The input gate determines the information to be stored in the long-term memory cell, the forget gate decides what to retain or discard from the past, and the output gate shapes the final output based on the current input and stored information. </a:t>
            </a:r>
          </a:p>
          <a:p>
            <a:endParaRPr lang="en-US" sz="2000" dirty="0" smtClean="0"/>
          </a:p>
          <a:p>
            <a:r>
              <a:rPr lang="en-US" sz="2000" dirty="0" smtClean="0"/>
              <a:t>This dynamic interaction enables LSTMs to effectively capture and retain crucial patterns and dependencies in sequential data, establishing their suitability for predicting stock market prices. The specific number of LSTM units is subject to variation based on task complexity and dataset characteristics, often determined through iterative experimentation and turning in the model development process</a:t>
            </a:r>
            <a:endParaRPr lang="en-US"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pPr algn="just">
              <a:lnSpc>
                <a:spcPct val="150000"/>
              </a:lnSpc>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Operating System	: Windows 10</a:t>
            </a:r>
          </a:p>
          <a:p>
            <a:pPr lvl="0" algn="just">
              <a:lnSpc>
                <a:spcPct val="150000"/>
              </a:lnSpc>
            </a:pPr>
            <a:r>
              <a:rPr lang="en-US" sz="2000" dirty="0" smtClean="0">
                <a:latin typeface="Times New Roman" pitchFamily="18" charset="0"/>
                <a:cs typeface="Times New Roman" pitchFamily="18" charset="0"/>
              </a:rPr>
              <a:t>Language	               :PYTHON Google </a:t>
            </a:r>
            <a:r>
              <a:rPr lang="en-US" sz="2000" dirty="0" err="1" smtClean="0">
                <a:latin typeface="Times New Roman" pitchFamily="18" charset="0"/>
                <a:cs typeface="Times New Roman" pitchFamily="18" charset="0"/>
              </a:rPr>
              <a:t>Colab</a:t>
            </a: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pPr algn="just">
              <a:lnSpc>
                <a:spcPct val="150000"/>
              </a:lnSpc>
            </a:pPr>
            <a:r>
              <a:rPr lang="en-US" sz="2000" dirty="0" smtClean="0">
                <a:latin typeface="Times New Roman" pitchFamily="18" charset="0"/>
                <a:cs typeface="Times New Roman" pitchFamily="18" charset="0"/>
              </a:rPr>
              <a:t>LCD Display</a:t>
            </a:r>
          </a:p>
          <a:p>
            <a:pPr algn="just">
              <a:lnSpc>
                <a:spcPct val="150000"/>
              </a:lnSpc>
            </a:pPr>
            <a:r>
              <a:rPr lang="en-US" sz="2000" dirty="0" err="1" smtClean="0">
                <a:latin typeface="Times New Roman" pitchFamily="18" charset="0"/>
                <a:cs typeface="Times New Roman" pitchFamily="18" charset="0"/>
              </a:rPr>
              <a:t>Arduino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uno</a:t>
            </a:r>
            <a:r>
              <a:rPr lang="en-US" sz="2000"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Power adapter</a:t>
            </a:r>
          </a:p>
          <a:p>
            <a:pPr algn="just">
              <a:lnSpc>
                <a:spcPct val="150000"/>
              </a:lnSpc>
            </a:pPr>
            <a:r>
              <a:rPr lang="en-US" sz="2000" dirty="0" smtClean="0">
                <a:latin typeface="Times New Roman" pitchFamily="18" charset="0"/>
                <a:cs typeface="Times New Roman" pitchFamily="18" charset="0"/>
              </a:rPr>
              <a:t>Power Supply Unit</a:t>
            </a:r>
          </a:p>
          <a:p>
            <a:pPr algn="just">
              <a:lnSpc>
                <a:spcPct val="150000"/>
              </a:lnSpc>
            </a:pPr>
            <a:r>
              <a:rPr lang="en-US" sz="2000" dirty="0" smtClean="0">
                <a:latin typeface="Times New Roman" pitchFamily="18" charset="0"/>
                <a:cs typeface="Times New Roman" pitchFamily="18" charset="0"/>
              </a:rPr>
              <a:t>RFID Reader</a:t>
            </a:r>
          </a:p>
          <a:p>
            <a:pPr algn="just">
              <a:lnSpc>
                <a:spcPct val="150000"/>
              </a:lnSpc>
            </a:pPr>
            <a:r>
              <a:rPr lang="en-US" sz="2000" dirty="0" smtClean="0">
                <a:latin typeface="Times New Roman" pitchFamily="18" charset="0"/>
                <a:cs typeface="Times New Roman" pitchFamily="18" charset="0"/>
              </a:rPr>
              <a:t>RFID Card</a:t>
            </a:r>
          </a:p>
          <a:p>
            <a:pPr algn="just">
              <a:lnSpc>
                <a:spcPct val="150000"/>
              </a:lnSpc>
            </a:pPr>
            <a:r>
              <a:rPr lang="en-US" sz="2000" smtClean="0">
                <a:latin typeface="Times New Roman" pitchFamily="18" charset="0"/>
                <a:cs typeface="Times New Roman" pitchFamily="18" charset="0"/>
              </a:rPr>
              <a:t>Traffic light</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04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143000" y="457200"/>
            <a:ext cx="7772400" cy="6248400"/>
          </a:xfrm>
        </p:spPr>
        <p:txBody>
          <a:bodyPr>
            <a:noAutofit/>
          </a:bodyPr>
          <a:lstStyle/>
          <a:p>
            <a:pPr algn="just">
              <a:lnSpc>
                <a:spcPct val="150000"/>
              </a:lnSpc>
            </a:pPr>
            <a:r>
              <a:rPr lang="en-US" sz="2000" dirty="0" smtClean="0"/>
              <a:t>This research explores the use of machine learning models, specifically LSTM, </a:t>
            </a:r>
            <a:r>
              <a:rPr lang="en-US" sz="2000" dirty="0" err="1" smtClean="0"/>
              <a:t>Facebook</a:t>
            </a:r>
            <a:r>
              <a:rPr lang="en-US" sz="2000" dirty="0" smtClean="0"/>
              <a:t> Prophet, and Random Forest </a:t>
            </a:r>
            <a:r>
              <a:rPr lang="en-US" sz="2000" dirty="0" err="1" smtClean="0"/>
              <a:t>Regressor</a:t>
            </a:r>
            <a:r>
              <a:rPr lang="en-US" sz="2000" dirty="0" smtClean="0"/>
              <a:t>, to improve stock market sentiment forecasting. The study uses historical datasets from platforms like Yahoo Finance and the company's website. LSTM is found to be a powerful tool for short-term forecasting, with impressive metrics like RMSE, MAPE, and MAE. </a:t>
            </a:r>
          </a:p>
          <a:p>
            <a:pPr algn="just">
              <a:lnSpc>
                <a:spcPct val="150000"/>
              </a:lnSpc>
            </a:pPr>
            <a:endParaRPr lang="en-US" sz="2000" dirty="0" smtClean="0"/>
          </a:p>
          <a:p>
            <a:pPr algn="just">
              <a:lnSpc>
                <a:spcPct val="150000"/>
              </a:lnSpc>
            </a:pPr>
            <a:r>
              <a:rPr lang="en-US" sz="2000" dirty="0" smtClean="0"/>
              <a:t>This suggests that LSTM holds promise for traders and investors in making informed decisions in the fast-paced world of stock market investments. </a:t>
            </a:r>
          </a:p>
          <a:p>
            <a:pPr algn="just">
              <a:lnSpc>
                <a:spcPct val="150000"/>
              </a:lnSpc>
            </a:pPr>
            <a:endParaRPr lang="en-US" sz="2000" dirty="0" smtClean="0"/>
          </a:p>
          <a:p>
            <a:pPr algn="just">
              <a:lnSpc>
                <a:spcPct val="150000"/>
              </a:lnSpc>
            </a:pPr>
            <a:r>
              <a:rPr lang="en-US" sz="2000" dirty="0" smtClean="0"/>
              <a:t>However, the study acknowledges its limitations due to the unpredictable nature of financial markets and the ever-evolving landscape.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066800"/>
            <a:ext cx="7498080" cy="5181600"/>
          </a:xfrm>
        </p:spPr>
        <p:txBody>
          <a:bodyPr>
            <a:normAutofit/>
          </a:bodyPr>
          <a:lstStyle/>
          <a:p>
            <a:pPr algn="just">
              <a:lnSpc>
                <a:spcPct val="150000"/>
              </a:lnSpc>
            </a:pPr>
            <a:r>
              <a:rPr lang="en-US" sz="2000" dirty="0" smtClean="0"/>
              <a:t>The study contributes to the evolving discourse on stock market prediction, providing a nuanced understanding of machine learning models' capabilities and limitations. Further exploration and refinement of predictive techniques are essential for staying ahead in the dynamic financial market landscape</a:t>
            </a:r>
            <a:endParaRPr lang="en-IN" sz="2000" dirty="0"/>
          </a:p>
        </p:txBody>
      </p:sp>
    </p:spTree>
    <p:extLst>
      <p:ext uri="{BB962C8B-B14F-4D97-AF65-F5344CB8AC3E}">
        <p14:creationId xmlns:p14="http://schemas.microsoft.com/office/powerpoint/2010/main" xmlns="" val="39491077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19800"/>
          </a:xfrm>
        </p:spPr>
        <p:txBody>
          <a:bodyPr>
            <a:noAutofit/>
          </a:bodyPr>
          <a:lstStyle/>
          <a:p>
            <a:pPr algn="just">
              <a:lnSpc>
                <a:spcPct val="160000"/>
              </a:lnSpc>
            </a:pPr>
            <a:r>
              <a:rPr lang="en-US" sz="2000" dirty="0" err="1" smtClean="0"/>
              <a:t>Akbani</a:t>
            </a:r>
            <a:r>
              <a:rPr lang="en-US" sz="2000" dirty="0" smtClean="0"/>
              <a:t>, R., </a:t>
            </a:r>
            <a:r>
              <a:rPr lang="en-US" sz="2000" dirty="0" err="1" smtClean="0"/>
              <a:t>Kwek</a:t>
            </a:r>
            <a:r>
              <a:rPr lang="en-US" sz="2000" dirty="0" smtClean="0"/>
              <a:t>, S. &amp; </a:t>
            </a:r>
            <a:r>
              <a:rPr lang="en-US" sz="2000" dirty="0" err="1" smtClean="0"/>
              <a:t>Japkowicz</a:t>
            </a:r>
            <a:r>
              <a:rPr lang="en-US" sz="2000" dirty="0" smtClean="0"/>
              <a:t>, N., 2004. Applying support vector machines to imbalanced datasets. </a:t>
            </a:r>
            <a:r>
              <a:rPr lang="en-US" sz="2000" dirty="0" err="1" smtClean="0"/>
              <a:t>s.l</a:t>
            </a:r>
            <a:r>
              <a:rPr lang="en-US" sz="2000" dirty="0" smtClean="0"/>
              <a:t>., Springer, pp. 39-50.</a:t>
            </a:r>
          </a:p>
          <a:p>
            <a:pPr algn="just">
              <a:lnSpc>
                <a:spcPct val="160000"/>
              </a:lnSpc>
            </a:pPr>
            <a:endParaRPr lang="en-US" sz="2000" dirty="0" smtClean="0"/>
          </a:p>
          <a:p>
            <a:pPr algn="just">
              <a:lnSpc>
                <a:spcPct val="160000"/>
              </a:lnSpc>
            </a:pPr>
            <a:r>
              <a:rPr lang="en-US" sz="2000" dirty="0" err="1" smtClean="0"/>
              <a:t>Barsky</a:t>
            </a:r>
            <a:r>
              <a:rPr lang="en-US" sz="2000" dirty="0" smtClean="0"/>
              <a:t>, R. B. &amp; De Long, J. B., 1992. Why does the stock market fluctuate?, </a:t>
            </a:r>
            <a:r>
              <a:rPr lang="en-US" sz="2000" dirty="0" err="1" smtClean="0"/>
              <a:t>s.l</a:t>
            </a:r>
            <a:r>
              <a:rPr lang="en-US" sz="2000" dirty="0" smtClean="0"/>
              <a:t>.: National Bureau of Economic Research.</a:t>
            </a:r>
          </a:p>
          <a:p>
            <a:pPr algn="just">
              <a:lnSpc>
                <a:spcPct val="160000"/>
              </a:lnSpc>
            </a:pPr>
            <a:endParaRPr lang="en-US" sz="2000" dirty="0" smtClean="0"/>
          </a:p>
          <a:p>
            <a:pPr algn="just">
              <a:lnSpc>
                <a:spcPct val="160000"/>
              </a:lnSpc>
            </a:pPr>
            <a:r>
              <a:rPr lang="en-US" sz="2000" dirty="0" smtClean="0"/>
              <a:t>Davis, J., 1994. The cross‐section of realized stock returns: The pre‐COMPUSTAT evidence.. The Journal of Finance, 49(5), pp. 1579-1593.</a:t>
            </a:r>
            <a:endParaRPr lang="en-IN" sz="2000"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81000"/>
            <a:ext cx="7772400" cy="6324600"/>
          </a:xfrm>
        </p:spPr>
        <p:txBody>
          <a:bodyPr>
            <a:noAutofit/>
          </a:bodyPr>
          <a:lstStyle/>
          <a:p>
            <a:pPr algn="just">
              <a:lnSpc>
                <a:spcPct val="160000"/>
              </a:lnSpc>
            </a:pPr>
            <a:r>
              <a:rPr lang="en-US" sz="2000" dirty="0" err="1" smtClean="0"/>
              <a:t>Ganganwar</a:t>
            </a:r>
            <a:r>
              <a:rPr lang="en-US" sz="2000" dirty="0" smtClean="0"/>
              <a:t>, V., 2012. An overview of classification algorithms for imbalanced datasets. International Journal of Emerging Technology and Advanced Engineering, 2(4), pp. 42-47.</a:t>
            </a:r>
          </a:p>
          <a:p>
            <a:pPr algn="just">
              <a:lnSpc>
                <a:spcPct val="160000"/>
              </a:lnSpc>
            </a:pPr>
            <a:endParaRPr lang="en-US" sz="2000" dirty="0" smtClean="0">
              <a:latin typeface="Times New Roman" pitchFamily="18" charset="0"/>
              <a:cs typeface="Times New Roman" pitchFamily="18" charset="0"/>
            </a:endParaRPr>
          </a:p>
          <a:p>
            <a:pPr algn="just">
              <a:lnSpc>
                <a:spcPct val="160000"/>
              </a:lnSpc>
            </a:pPr>
            <a:r>
              <a:rPr lang="en-US" sz="2000" dirty="0" smtClean="0"/>
              <a:t>Hall, M. et al., 2009. The WEKA data mining software: an update. ACM SIGKDD explorations newsletter, 11(1), pp. 10-18</a:t>
            </a:r>
          </a:p>
          <a:p>
            <a:pPr algn="just">
              <a:lnSpc>
                <a:spcPct val="160000"/>
              </a:lnSpc>
            </a:pPr>
            <a:endParaRPr lang="en-US" sz="2000" dirty="0" smtClean="0">
              <a:latin typeface="Times New Roman" pitchFamily="18" charset="0"/>
              <a:cs typeface="Times New Roman" pitchFamily="18" charset="0"/>
            </a:endParaRPr>
          </a:p>
          <a:p>
            <a:pPr algn="just">
              <a:lnSpc>
                <a:spcPct val="160000"/>
              </a:lnSpc>
            </a:pPr>
            <a:r>
              <a:rPr lang="en-US" sz="2000" dirty="0" err="1" smtClean="0"/>
              <a:t>Hendershott</a:t>
            </a:r>
            <a:r>
              <a:rPr lang="en-US" sz="2000" dirty="0" smtClean="0"/>
              <a:t>, T. &amp; Moulton, P. C., 2011. Automation, speed, and stock market quality: The NYSE's hybrid. Journal of Financial Markets, 14(4), pp. </a:t>
            </a:r>
            <a:r>
              <a:rPr lang="en-US" sz="2000" smtClean="0"/>
              <a:t>568--604.</a:t>
            </a:r>
            <a:endParaRPr lang="en-IN"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6553200"/>
          </a:xfrm>
        </p:spPr>
        <p:txBody>
          <a:bodyPr>
            <a:noAutofit/>
          </a:bodyPr>
          <a:lstStyle/>
          <a:p>
            <a:pPr algn="just">
              <a:lnSpc>
                <a:spcPct val="160000"/>
              </a:lnSpc>
            </a:pPr>
            <a:r>
              <a:rPr lang="en-IN" sz="2000" dirty="0"/>
              <a:t>[10] Patrick </a:t>
            </a:r>
            <a:r>
              <a:rPr lang="en-IN" sz="2000" dirty="0" err="1"/>
              <a:t>J.Sweeny</a:t>
            </a:r>
            <a:r>
              <a:rPr lang="en-IN" sz="2000" dirty="0"/>
              <a:t> II, “RFID for Dummies”, by Wiley Publishing Inc</a:t>
            </a:r>
            <a:r>
              <a:rPr lang="en-IN" sz="2000" dirty="0" smtClean="0"/>
              <a:t>.</a:t>
            </a:r>
          </a:p>
          <a:p>
            <a:pPr algn="just">
              <a:lnSpc>
                <a:spcPct val="160000"/>
              </a:lnSpc>
            </a:pPr>
            <a:r>
              <a:rPr lang="en-IN" sz="2000" dirty="0" smtClean="0"/>
              <a:t>[</a:t>
            </a:r>
            <a:r>
              <a:rPr lang="en-IN" sz="2000" dirty="0"/>
              <a:t>11] Faisal A. Al- Nasser, </a:t>
            </a:r>
            <a:r>
              <a:rPr lang="en-IN" sz="2000" dirty="0" err="1"/>
              <a:t>Hosam</a:t>
            </a:r>
            <a:r>
              <a:rPr lang="en-IN" sz="2000" dirty="0"/>
              <a:t> </a:t>
            </a:r>
            <a:r>
              <a:rPr lang="en-IN" sz="2000" dirty="0" err="1"/>
              <a:t>Rowaihy</a:t>
            </a:r>
            <a:r>
              <a:rPr lang="en-IN" sz="2000" dirty="0"/>
              <a:t> “Simulation of Dynamic Traffic control system based on Wireless sensor network”, IEEE Symposium on Computers &amp; Informatics 2011, pp40-45.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1442</TotalTime>
  <Words>1195</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Stock price movement prediction based on the historical data using machine learning </vt:lpstr>
      <vt:lpstr>Abstract</vt:lpstr>
      <vt:lpstr>Slide 3</vt:lpstr>
      <vt:lpstr>Objective</vt:lpstr>
      <vt:lpstr>Existing System</vt:lpstr>
      <vt:lpstr>PROPOSED SYSTEM :</vt:lpstr>
      <vt:lpstr>Proposed Technology and Technique</vt:lpstr>
      <vt:lpstr>SOFTWARE REQUIREMENTS:</vt:lpstr>
      <vt:lpstr>HARDWARE REQUIREMENTS:</vt:lpstr>
      <vt:lpstr>CONCLUSION</vt:lpstr>
      <vt:lpstr>Slide 11</vt:lpstr>
      <vt:lpstr>REFERENCE</vt:lpstr>
      <vt:lpstr>Slide 13</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644</cp:revision>
  <dcterms:created xsi:type="dcterms:W3CDTF">2006-08-16T00:00:00Z</dcterms:created>
  <dcterms:modified xsi:type="dcterms:W3CDTF">2024-07-19T06:26:23Z</dcterms:modified>
</cp:coreProperties>
</file>