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47" r:id="rId4"/>
    <p:sldId id="260" r:id="rId5"/>
    <p:sldId id="349" r:id="rId6"/>
    <p:sldId id="263" r:id="rId7"/>
    <p:sldId id="348" r:id="rId8"/>
    <p:sldId id="350" r:id="rId9"/>
    <p:sldId id="351" r:id="rId10"/>
    <p:sldId id="296" r:id="rId11"/>
    <p:sldId id="295" r:id="rId12"/>
    <p:sldId id="331" r:id="rId13"/>
    <p:sldId id="345" r:id="rId14"/>
    <p:sldId id="323" r:id="rId15"/>
    <p:sldId id="329" r:id="rId16"/>
    <p:sldId id="33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74" y="-1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r>
              <a:rPr lang="en-GB" sz="3200" dirty="0">
                <a:latin typeface="Times New Roman" pitchFamily="18" charset="0"/>
                <a:cs typeface="Times New Roman" pitchFamily="18" charset="0"/>
              </a:rPr>
              <a:t>Self-Supervised Learning for Electroencephalography</a:t>
            </a:r>
            <a:endParaRPr lang="en-US" sz="3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1066800"/>
            <a:ext cx="7726680" cy="5638800"/>
          </a:xfrm>
        </p:spPr>
        <p:txBody>
          <a:bodyPr>
            <a:noAutofit/>
          </a:bodyPr>
          <a:lstStyle/>
          <a:p>
            <a:pPr algn="just"/>
            <a:r>
              <a:rPr lang="en-GB" sz="1800" dirty="0">
                <a:latin typeface="Times New Roman" pitchFamily="18" charset="0"/>
                <a:cs typeface="Times New Roman" pitchFamily="18" charset="0"/>
              </a:rPr>
              <a:t>Decades of research have shown machine learning superiority in discovering highly nonlinear patterns embedded in electroencephalography (EEG) records compared with conventional statistical techniques</a:t>
            </a:r>
            <a:r>
              <a:rPr lang="en-GB" sz="1800" dirty="0" smtClean="0">
                <a:latin typeface="Times New Roman" pitchFamily="18" charset="0"/>
                <a:cs typeface="Times New Roman" pitchFamily="18" charset="0"/>
              </a:rPr>
              <a:t>.</a:t>
            </a:r>
          </a:p>
          <a:p>
            <a:pPr marL="82296" indent="0" algn="just">
              <a:buNone/>
            </a:pPr>
            <a:endParaRPr lang="en-US" sz="1800" dirty="0">
              <a:latin typeface="Times New Roman" pitchFamily="18" charset="0"/>
              <a:cs typeface="Times New Roman" pitchFamily="18" charset="0"/>
            </a:endParaRPr>
          </a:p>
          <a:p>
            <a:pPr marL="82296" indent="0" algn="just">
              <a:buNone/>
            </a:pPr>
            <a:endParaRPr lang="en-US"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However, even the most advanced machine learning techniques require relatively large, </a:t>
            </a:r>
            <a:r>
              <a:rPr lang="en-GB" sz="1800" dirty="0" err="1">
                <a:latin typeface="Times New Roman" pitchFamily="18" charset="0"/>
                <a:cs typeface="Times New Roman" pitchFamily="18" charset="0"/>
              </a:rPr>
              <a:t>labeled</a:t>
            </a:r>
            <a:r>
              <a:rPr lang="en-GB" sz="1800" dirty="0">
                <a:latin typeface="Times New Roman" pitchFamily="18" charset="0"/>
                <a:cs typeface="Times New Roman" pitchFamily="18" charset="0"/>
              </a:rPr>
              <a:t> EEG repositories</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endParaRPr lang="en-GB" sz="1800" dirty="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EEG data collection and </a:t>
            </a:r>
            <a:r>
              <a:rPr lang="en-GB" sz="1800" dirty="0" err="1">
                <a:latin typeface="Times New Roman" pitchFamily="18" charset="0"/>
                <a:cs typeface="Times New Roman" pitchFamily="18" charset="0"/>
              </a:rPr>
              <a:t>labeling</a:t>
            </a:r>
            <a:r>
              <a:rPr lang="en-GB" sz="1800" dirty="0">
                <a:latin typeface="Times New Roman" pitchFamily="18" charset="0"/>
                <a:cs typeface="Times New Roman" pitchFamily="18" charset="0"/>
              </a:rPr>
              <a:t> are costly. </a:t>
            </a:r>
            <a:endParaRPr lang="en-GB" sz="1800" dirty="0" smtClean="0">
              <a:latin typeface="Times New Roman" pitchFamily="18" charset="0"/>
              <a:cs typeface="Times New Roman" pitchFamily="18" charset="0"/>
            </a:endParaRPr>
          </a:p>
          <a:p>
            <a:pPr algn="just"/>
            <a:endParaRPr lang="en-GB" sz="1800" dirty="0" smtClean="0">
              <a:latin typeface="Times New Roman" pitchFamily="18" charset="0"/>
              <a:cs typeface="Times New Roman" pitchFamily="18" charset="0"/>
            </a:endParaRPr>
          </a:p>
          <a:p>
            <a:pPr algn="just"/>
            <a:endParaRPr lang="en-GB" sz="1800" dirty="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Moreover</a:t>
            </a:r>
            <a:r>
              <a:rPr lang="en-GB" sz="1800" dirty="0">
                <a:latin typeface="Times New Roman" pitchFamily="18" charset="0"/>
                <a:cs typeface="Times New Roman" pitchFamily="18" charset="0"/>
              </a:rPr>
              <a:t>, combining available datasets to achieve a large data volume is usually infeasible due to inconsistent experimental paradigms across trials.</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normAutofit/>
          </a:bodyPr>
          <a:lstStyle/>
          <a:p>
            <a:pPr algn="just"/>
            <a:r>
              <a:rPr lang="en-GB" sz="1800" dirty="0" smtClean="0">
                <a:latin typeface="Times New Roman" pitchFamily="18" charset="0"/>
                <a:cs typeface="Times New Roman" pitchFamily="18" charset="0"/>
              </a:rPr>
              <a:t>We </a:t>
            </a:r>
            <a:r>
              <a:rPr lang="en-GB" sz="1800" dirty="0">
                <a:latin typeface="Times New Roman" pitchFamily="18" charset="0"/>
                <a:cs typeface="Times New Roman" pitchFamily="18" charset="0"/>
              </a:rPr>
              <a:t>aim to learn robust vector representations from massive </a:t>
            </a:r>
            <a:r>
              <a:rPr lang="en-GB" sz="1800" dirty="0" err="1">
                <a:latin typeface="Times New Roman" pitchFamily="18" charset="0"/>
                <a:cs typeface="Times New Roman" pitchFamily="18" charset="0"/>
              </a:rPr>
              <a:t>unlabeled</a:t>
            </a:r>
            <a:r>
              <a:rPr lang="en-GB" sz="1800" dirty="0">
                <a:latin typeface="Times New Roman" pitchFamily="18" charset="0"/>
                <a:cs typeface="Times New Roman" pitchFamily="18" charset="0"/>
              </a:rPr>
              <a:t> EEG signals, such that the learned </a:t>
            </a:r>
            <a:r>
              <a:rPr lang="en-GB" sz="1800" dirty="0" err="1">
                <a:latin typeface="Times New Roman" pitchFamily="18" charset="0"/>
                <a:cs typeface="Times New Roman" pitchFamily="18" charset="0"/>
              </a:rPr>
              <a:t>vectorized</a:t>
            </a:r>
            <a:r>
              <a:rPr lang="en-GB" sz="1800" dirty="0">
                <a:latin typeface="Times New Roman" pitchFamily="18" charset="0"/>
                <a:cs typeface="Times New Roman" pitchFamily="18" charset="0"/>
              </a:rPr>
              <a:t> features </a:t>
            </a:r>
            <a:r>
              <a:rPr lang="en-GB" sz="1800" dirty="0" smtClean="0">
                <a:latin typeface="Times New Roman" pitchFamily="18" charset="0"/>
                <a:cs typeface="Times New Roman" pitchFamily="18" charset="0"/>
              </a:rPr>
              <a:t>are </a:t>
            </a:r>
            <a:r>
              <a:rPr lang="en-GB" sz="1800" dirty="0">
                <a:latin typeface="Times New Roman" pitchFamily="18" charset="0"/>
                <a:cs typeface="Times New Roman" pitchFamily="18" charset="0"/>
              </a:rPr>
              <a:t>expressive </a:t>
            </a:r>
            <a:r>
              <a:rPr lang="en-GB" sz="1800" dirty="0" smtClean="0">
                <a:latin typeface="Times New Roman" pitchFamily="18" charset="0"/>
                <a:cs typeface="Times New Roman" pitchFamily="18" charset="0"/>
              </a:rPr>
              <a:t>enough </a:t>
            </a:r>
            <a:r>
              <a:rPr lang="en-GB" sz="1800" dirty="0">
                <a:latin typeface="Times New Roman" pitchFamily="18" charset="0"/>
                <a:cs typeface="Times New Roman" pitchFamily="18" charset="0"/>
              </a:rPr>
              <a:t>to replace the raw signals in the sleep staging </a:t>
            </a:r>
            <a:r>
              <a:rPr lang="en-GB" sz="1800" dirty="0" smtClean="0">
                <a:latin typeface="Times New Roman" pitchFamily="18" charset="0"/>
                <a:cs typeface="Times New Roman" pitchFamily="18" charset="0"/>
              </a:rPr>
              <a:t>task.</a:t>
            </a:r>
          </a:p>
          <a:p>
            <a:pPr algn="just"/>
            <a:endParaRPr lang="en-GB" sz="1800" dirty="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P</a:t>
            </a:r>
            <a:r>
              <a:rPr lang="en-GB" sz="1800" dirty="0" smtClean="0">
                <a:latin typeface="Times New Roman" pitchFamily="18" charset="0"/>
                <a:cs typeface="Times New Roman" pitchFamily="18" charset="0"/>
              </a:rPr>
              <a:t>rovide </a:t>
            </a:r>
            <a:r>
              <a:rPr lang="en-GB" sz="1800" dirty="0">
                <a:latin typeface="Times New Roman" pitchFamily="18" charset="0"/>
                <a:cs typeface="Times New Roman" pitchFamily="18" charset="0"/>
              </a:rPr>
              <a:t>better predictive performance than supervised models in scenarios of fewer labels and noisy samples</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marL="82296" indent="0" algn="just">
              <a:buNone/>
            </a:pPr>
            <a:endParaRPr lang="en-GB" sz="1800" dirty="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Deep learning models have shown great success in automating tasks in sleep medicine by learning from carefully annotated Electroencephalogram (EEG) data. </a:t>
            </a:r>
            <a:endParaRPr lang="en-US"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052736"/>
            <a:ext cx="7498080" cy="5652864"/>
          </a:xfrm>
        </p:spPr>
        <p:txBody>
          <a:bodyPr>
            <a:noAutofit/>
          </a:bodyPr>
          <a:lstStyle/>
          <a:p>
            <a:pPr algn="just">
              <a:lnSpc>
                <a:spcPct val="150000"/>
              </a:lnSpc>
            </a:pPr>
            <a:r>
              <a:rPr lang="en-GB" sz="1800" dirty="0">
                <a:latin typeface="Times New Roman" pitchFamily="18" charset="0"/>
                <a:cs typeface="Times New Roman" pitchFamily="18" charset="0"/>
              </a:rPr>
              <a:t>Techniques like </a:t>
            </a:r>
            <a:r>
              <a:rPr lang="en-GB" sz="1800" dirty="0" err="1">
                <a:latin typeface="Times New Roman" pitchFamily="18" charset="0"/>
                <a:cs typeface="Times New Roman" pitchFamily="18" charset="0"/>
              </a:rPr>
              <a:t>SimCLR</a:t>
            </a:r>
            <a:r>
              <a:rPr lang="en-GB" sz="1800" dirty="0">
                <a:latin typeface="Times New Roman" pitchFamily="18" charset="0"/>
                <a:cs typeface="Times New Roman" pitchFamily="18" charset="0"/>
              </a:rPr>
              <a:t> (Simple Framework for Contrastive Learning of Visual Representations) and </a:t>
            </a:r>
            <a:r>
              <a:rPr lang="en-GB" sz="1800" dirty="0" err="1">
                <a:latin typeface="Times New Roman" pitchFamily="18" charset="0"/>
                <a:cs typeface="Times New Roman" pitchFamily="18" charset="0"/>
              </a:rPr>
              <a:t>MoCo</a:t>
            </a:r>
            <a:r>
              <a:rPr lang="en-GB" sz="1800" dirty="0">
                <a:latin typeface="Times New Roman" pitchFamily="18" charset="0"/>
                <a:cs typeface="Times New Roman" pitchFamily="18" charset="0"/>
              </a:rPr>
              <a:t> (Momentum Contrast) have been adapted for EEG data. </a:t>
            </a:r>
            <a:endParaRPr lang="en-GB" sz="1800" dirty="0" smtClean="0">
              <a:latin typeface="Times New Roman" pitchFamily="18" charset="0"/>
              <a:cs typeface="Times New Roman" pitchFamily="18" charset="0"/>
            </a:endParaRPr>
          </a:p>
          <a:p>
            <a:pPr algn="just">
              <a:lnSpc>
                <a:spcPct val="150000"/>
              </a:lnSpc>
            </a:pPr>
            <a:endParaRPr lang="en-GB" sz="1800" dirty="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These </a:t>
            </a:r>
            <a:r>
              <a:rPr lang="en-GB" sz="1800" dirty="0">
                <a:latin typeface="Times New Roman" pitchFamily="18" charset="0"/>
                <a:cs typeface="Times New Roman" pitchFamily="18" charset="0"/>
              </a:rPr>
              <a:t>methods involve creating positive and negative pairs of EEG segments and training a model to distinguish between them, thus learning useful representations</a:t>
            </a:r>
            <a:r>
              <a:rPr lang="en-GB" sz="1800" dirty="0" smtClean="0">
                <a:latin typeface="Times New Roman" pitchFamily="18" charset="0"/>
                <a:cs typeface="Times New Roman" pitchFamily="18" charset="0"/>
              </a:rPr>
              <a:t>.</a:t>
            </a:r>
          </a:p>
          <a:p>
            <a:pPr marL="82296" indent="0" algn="just">
              <a:lnSpc>
                <a:spcPct val="150000"/>
              </a:lnSpc>
              <a:buNone/>
            </a:pPr>
            <a:endParaRPr lang="en-GB" sz="1800" dirty="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This method utilizes the temporal structure of EEG data by shuffling temporal segments and learning to re-order them or ensure consistency in temporal correlation, thereby capturing temporal dependencies in the data.</a:t>
            </a:r>
            <a:endParaRPr lang="en-IN" sz="18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en-US" dirty="0"/>
          </a:p>
        </p:txBody>
      </p:sp>
      <p:sp>
        <p:nvSpPr>
          <p:cNvPr id="3" name="Content Placeholder 2"/>
          <p:cNvSpPr>
            <a:spLocks noGrp="1"/>
          </p:cNvSpPr>
          <p:nvPr>
            <p:ph idx="1"/>
          </p:nvPr>
        </p:nvSpPr>
        <p:spPr/>
        <p:txBody>
          <a:bodyPr>
            <a:normAutofit/>
          </a:bodyPr>
          <a:lstStyle/>
          <a:p>
            <a:pPr algn="just"/>
            <a:r>
              <a:rPr lang="en-GB" sz="1800" dirty="0">
                <a:latin typeface="Times New Roman" pitchFamily="18" charset="0"/>
                <a:cs typeface="Times New Roman" pitchFamily="18" charset="0"/>
              </a:rPr>
              <a:t>Designing the right model architecture for SSL in EEG is complex and may require significant experimentation and expertise in both deep learning and EEG signal processing</a:t>
            </a:r>
            <a:r>
              <a:rPr lang="en-GB" sz="1800" dirty="0" smtClean="0">
                <a:latin typeface="Times New Roman" pitchFamily="18" charset="0"/>
                <a:cs typeface="Times New Roman" pitchFamily="18" charset="0"/>
              </a:rPr>
              <a:t>.</a:t>
            </a:r>
          </a:p>
          <a:p>
            <a:pPr algn="just"/>
            <a:endParaRPr lang="en-GB" sz="1800" dirty="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SSL </a:t>
            </a:r>
            <a:r>
              <a:rPr lang="en-GB" sz="1800" dirty="0">
                <a:latin typeface="Times New Roman" pitchFamily="18" charset="0"/>
                <a:cs typeface="Times New Roman" pitchFamily="18" charset="0"/>
              </a:rPr>
              <a:t>methods often involve numerous </a:t>
            </a:r>
            <a:r>
              <a:rPr lang="en-GB" sz="1800" dirty="0" err="1">
                <a:latin typeface="Times New Roman" pitchFamily="18" charset="0"/>
                <a:cs typeface="Times New Roman" pitchFamily="18" charset="0"/>
              </a:rPr>
              <a:t>hyperparameters</a:t>
            </a:r>
            <a:r>
              <a:rPr lang="en-GB" sz="1800" dirty="0">
                <a:latin typeface="Times New Roman" pitchFamily="18" charset="0"/>
                <a:cs typeface="Times New Roman" pitchFamily="18" charset="0"/>
              </a:rPr>
              <a:t>, such as learning rates, batch sizes, and the specifics of data augmentation, which can be difficult and time-consuming to optimize</a:t>
            </a:r>
            <a:r>
              <a:rPr lang="en-GB" sz="1800" dirty="0" smtClean="0">
                <a:latin typeface="Times New Roman" pitchFamily="18" charset="0"/>
                <a:cs typeface="Times New Roman" pitchFamily="18" charset="0"/>
              </a:rPr>
              <a:t>.</a:t>
            </a:r>
          </a:p>
          <a:p>
            <a:pPr algn="just"/>
            <a:endParaRPr lang="en-GB" sz="1800" dirty="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SSL methods, especially those involving deep neural networks, can be computationally intensive, requiring powerful hardware (e.g., GPUs) and significant computational resources.</a:t>
            </a:r>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772400" cy="6019800"/>
          </a:xfrm>
        </p:spPr>
        <p:txBody>
          <a:bodyPr>
            <a:noAutofit/>
          </a:bodyPr>
          <a:lstStyle/>
          <a:p>
            <a:pPr algn="just">
              <a:lnSpc>
                <a:spcPct val="150000"/>
              </a:lnSpc>
              <a:buFont typeface="Arial" pitchFamily="34" charset="0"/>
              <a:buChar char="•"/>
            </a:pPr>
            <a:r>
              <a:rPr lang="en-GB" sz="1800" dirty="0">
                <a:latin typeface="Times New Roman" pitchFamily="18" charset="0"/>
                <a:cs typeface="Times New Roman" pitchFamily="18" charset="0"/>
              </a:rPr>
              <a:t>Gather a diverse and extensive dataset of raw EEG signals from various sources (e.g., different subjects, tasks, conditions</a:t>
            </a:r>
            <a:r>
              <a:rPr lang="en-GB" sz="1800" dirty="0" smtClean="0">
                <a:latin typeface="Times New Roman" pitchFamily="18" charset="0"/>
                <a:cs typeface="Times New Roman" pitchFamily="18" charset="0"/>
              </a:rPr>
              <a:t>). </a:t>
            </a:r>
          </a:p>
          <a:p>
            <a:pPr algn="just">
              <a:lnSpc>
                <a:spcPct val="150000"/>
              </a:lnSpc>
              <a:buFont typeface="Arial" pitchFamily="34" charset="0"/>
              <a:buChar char="•"/>
            </a:pPr>
            <a:endParaRPr lang="en-GB" sz="1800" dirty="0">
              <a:latin typeface="Times New Roman" pitchFamily="18" charset="0"/>
              <a:cs typeface="Times New Roman" pitchFamily="18" charset="0"/>
            </a:endParaRPr>
          </a:p>
          <a:p>
            <a:pPr algn="just">
              <a:lnSpc>
                <a:spcPct val="150000"/>
              </a:lnSpc>
              <a:buFont typeface="Arial" pitchFamily="34" charset="0"/>
              <a:buChar char="•"/>
            </a:pPr>
            <a:r>
              <a:rPr lang="en-GB" sz="1800" dirty="0" smtClean="0">
                <a:latin typeface="Times New Roman" pitchFamily="18" charset="0"/>
                <a:cs typeface="Times New Roman" pitchFamily="18" charset="0"/>
              </a:rPr>
              <a:t>Apply </a:t>
            </a:r>
            <a:r>
              <a:rPr lang="en-GB" sz="1800" dirty="0">
                <a:latin typeface="Times New Roman" pitchFamily="18" charset="0"/>
                <a:cs typeface="Times New Roman" pitchFamily="18" charset="0"/>
              </a:rPr>
              <a:t>standard EEG </a:t>
            </a:r>
            <a:r>
              <a:rPr lang="en-GB" sz="1800" dirty="0" err="1">
                <a:latin typeface="Times New Roman" pitchFamily="18" charset="0"/>
                <a:cs typeface="Times New Roman" pitchFamily="18" charset="0"/>
              </a:rPr>
              <a:t>preprocessing</a:t>
            </a:r>
            <a:r>
              <a:rPr lang="en-GB" sz="1800" dirty="0">
                <a:latin typeface="Times New Roman" pitchFamily="18" charset="0"/>
                <a:cs typeface="Times New Roman" pitchFamily="18" charset="0"/>
              </a:rPr>
              <a:t> techniques, including filtering (e.g., band-pass filtering to remove noise), </a:t>
            </a:r>
            <a:r>
              <a:rPr lang="en-GB" sz="1800" dirty="0" err="1">
                <a:latin typeface="Times New Roman" pitchFamily="18" charset="0"/>
                <a:cs typeface="Times New Roman" pitchFamily="18" charset="0"/>
              </a:rPr>
              <a:t>artifact</a:t>
            </a:r>
            <a:r>
              <a:rPr lang="en-GB" sz="1800" dirty="0">
                <a:latin typeface="Times New Roman" pitchFamily="18" charset="0"/>
                <a:cs typeface="Times New Roman" pitchFamily="18" charset="0"/>
              </a:rPr>
              <a:t> removal (e.g., independent component analysis), normalization, and segmentation into epochs</a:t>
            </a:r>
            <a:r>
              <a:rPr lang="en-GB" sz="1800" dirty="0" smtClean="0">
                <a:latin typeface="Times New Roman" pitchFamily="18" charset="0"/>
                <a:cs typeface="Times New Roman" pitchFamily="18" charset="0"/>
              </a:rPr>
              <a:t>.</a:t>
            </a: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a:latin typeface="Times New Roman" pitchFamily="18" charset="0"/>
                <a:cs typeface="Times New Roman" pitchFamily="18" charset="0"/>
              </a:rPr>
              <a:t>The proposed SSL framework can be designed using a combination of contrastive learning, generative models, and predictive coding techniques</a:t>
            </a:r>
            <a:r>
              <a:rPr lang="en-GB" sz="1800" dirty="0" smtClean="0">
                <a:latin typeface="Times New Roman" pitchFamily="18" charset="0"/>
                <a:cs typeface="Times New Roman" pitchFamily="18" charset="0"/>
              </a:rPr>
              <a:t>.</a:t>
            </a: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a:latin typeface="Times New Roman" pitchFamily="18" charset="0"/>
                <a:cs typeface="Times New Roman" pitchFamily="18" charset="0"/>
              </a:rPr>
              <a:t>Generate positive pairs by applying transformations to the same EEG segment </a:t>
            </a:r>
            <a:r>
              <a:rPr lang="en-GB" sz="1800" dirty="0" smtClean="0">
                <a:latin typeface="Times New Roman" pitchFamily="18" charset="0"/>
                <a:cs typeface="Times New Roman" pitchFamily="18" charset="0"/>
              </a:rPr>
              <a:t>Negative </a:t>
            </a:r>
            <a:r>
              <a:rPr lang="en-GB" sz="1800" dirty="0">
                <a:latin typeface="Times New Roman" pitchFamily="18" charset="0"/>
                <a:cs typeface="Times New Roman" pitchFamily="18" charset="0"/>
              </a:rPr>
              <a:t>pairs are created by sampling different EEG segments.</a:t>
            </a: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a:bodyPr>
          <a:lstStyle/>
          <a:p>
            <a:r>
              <a:rPr lang="en-US" sz="2400" dirty="0" smtClean="0"/>
              <a:t>Advantage</a:t>
            </a:r>
            <a:endParaRPr lang="en-US" sz="2400" dirty="0"/>
          </a:p>
        </p:txBody>
      </p:sp>
      <p:sp>
        <p:nvSpPr>
          <p:cNvPr id="3" name="Content Placeholder 2"/>
          <p:cNvSpPr>
            <a:spLocks noGrp="1"/>
          </p:cNvSpPr>
          <p:nvPr>
            <p:ph idx="1"/>
          </p:nvPr>
        </p:nvSpPr>
        <p:spPr>
          <a:xfrm>
            <a:off x="1435608" y="1071546"/>
            <a:ext cx="7498080" cy="5176854"/>
          </a:xfrm>
        </p:spPr>
        <p:txBody>
          <a:bodyPr>
            <a:normAutofit/>
          </a:bodyPr>
          <a:lstStyle/>
          <a:p>
            <a:pPr algn="just"/>
            <a:r>
              <a:rPr lang="en-GB" sz="1800" dirty="0">
                <a:latin typeface="Times New Roman" pitchFamily="18" charset="0"/>
                <a:cs typeface="Times New Roman" pitchFamily="18" charset="0"/>
              </a:rPr>
              <a:t>While SSL methods can leverage large datasets, they also require significant computational resources. Optimizing these methods for efficiency remains a challenge</a:t>
            </a:r>
            <a:r>
              <a:rPr lang="en-GB" sz="1800" dirty="0" smtClean="0">
                <a:latin typeface="Times New Roman" pitchFamily="18" charset="0"/>
                <a:cs typeface="Times New Roman" pitchFamily="18" charset="0"/>
              </a:rPr>
              <a:t>.</a:t>
            </a:r>
          </a:p>
          <a:p>
            <a:pPr marL="82296" indent="0" algn="just">
              <a:buNone/>
            </a:pPr>
            <a:endParaRPr lang="en-GB" sz="1800" dirty="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Ensuring </a:t>
            </a:r>
            <a:r>
              <a:rPr lang="en-GB" sz="1800" dirty="0">
                <a:latin typeface="Times New Roman" pitchFamily="18" charset="0"/>
                <a:cs typeface="Times New Roman" pitchFamily="18" charset="0"/>
              </a:rPr>
              <a:t>that the learned representations generalize well across different subjects and experimental conditions is </a:t>
            </a:r>
            <a:r>
              <a:rPr lang="en-GB" sz="1800" dirty="0" smtClean="0">
                <a:latin typeface="Times New Roman" pitchFamily="18" charset="0"/>
                <a:cs typeface="Times New Roman" pitchFamily="18" charset="0"/>
              </a:rPr>
              <a:t>crucial.</a:t>
            </a: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SSL </a:t>
            </a:r>
            <a:r>
              <a:rPr lang="en-GB" sz="1800" dirty="0">
                <a:latin typeface="Times New Roman" pitchFamily="18" charset="0"/>
                <a:cs typeface="Times New Roman" pitchFamily="18" charset="0"/>
              </a:rPr>
              <a:t>models, particularly deep learning models, can be complex and difficult to interpret. Developing methods to make these models more transparent is an important area of </a:t>
            </a:r>
            <a:r>
              <a:rPr lang="en-GB" sz="1800" dirty="0" smtClean="0">
                <a:latin typeface="Times New Roman" pitchFamily="18" charset="0"/>
                <a:cs typeface="Times New Roman" pitchFamily="18" charset="0"/>
              </a:rPr>
              <a:t>research.</a:t>
            </a:r>
          </a:p>
          <a:p>
            <a:pPr algn="just"/>
            <a:endParaRPr lang="en-GB" sz="1800" dirty="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Combining </a:t>
            </a:r>
            <a:r>
              <a:rPr lang="en-GB" sz="1800" dirty="0">
                <a:latin typeface="Times New Roman" pitchFamily="18" charset="0"/>
                <a:cs typeface="Times New Roman" pitchFamily="18" charset="0"/>
              </a:rPr>
              <a:t>SSL with domain-specific knowledge about EEG signals and brain function can enhance the effectiveness of these methods.</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22114"/>
          </a:xfrm>
        </p:spPr>
        <p:txBody>
          <a:bodyPr/>
          <a:lstStyle/>
          <a:p>
            <a:r>
              <a:rPr lang="en-US" dirty="0" smtClean="0"/>
              <a:t>Literature Review</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36776615"/>
              </p:ext>
            </p:extLst>
          </p:nvPr>
        </p:nvGraphicFramePr>
        <p:xfrm>
          <a:off x="1435100" y="1447800"/>
          <a:ext cx="7499349" cy="5034280"/>
        </p:xfrm>
        <a:graphic>
          <a:graphicData uri="http://schemas.openxmlformats.org/drawingml/2006/table">
            <a:tbl>
              <a:tblPr firstRow="1" bandRow="1">
                <a:tableStyleId>{5C22544A-7EE6-4342-B048-85BDC9FD1C3A}</a:tableStyleId>
              </a:tblPr>
              <a:tblGrid>
                <a:gridCol w="2499783"/>
                <a:gridCol w="2499783"/>
                <a:gridCol w="2499783"/>
              </a:tblGrid>
              <a:tr h="370840">
                <a:tc>
                  <a:txBody>
                    <a:bodyPr/>
                    <a:lstStyle/>
                    <a:p>
                      <a:r>
                        <a:rPr lang="en-GB" sz="1600" dirty="0" smtClean="0">
                          <a:latin typeface="Times New Roman" pitchFamily="18" charset="0"/>
                          <a:cs typeface="Times New Roman" pitchFamily="18" charset="0"/>
                        </a:rPr>
                        <a:t>   Author’s Name</a:t>
                      </a:r>
                      <a:endParaRPr lang="en-GB" sz="1600" dirty="0">
                        <a:latin typeface="Times New Roman" pitchFamily="18" charset="0"/>
                        <a:cs typeface="Times New Roman" pitchFamily="18" charset="0"/>
                      </a:endParaRPr>
                    </a:p>
                  </a:txBody>
                  <a:tcPr/>
                </a:tc>
                <a:tc>
                  <a:txBody>
                    <a:bodyPr/>
                    <a:lstStyle/>
                    <a:p>
                      <a:r>
                        <a:rPr lang="en-GB" sz="1600" dirty="0" smtClean="0">
                          <a:latin typeface="Times New Roman" pitchFamily="18" charset="0"/>
                          <a:cs typeface="Times New Roman" pitchFamily="18" charset="0"/>
                        </a:rPr>
                        <a:t>             Title</a:t>
                      </a:r>
                      <a:endParaRPr lang="en-GB" sz="1600" dirty="0">
                        <a:latin typeface="Times New Roman" pitchFamily="18" charset="0"/>
                        <a:cs typeface="Times New Roman" pitchFamily="18" charset="0"/>
                      </a:endParaRPr>
                    </a:p>
                  </a:txBody>
                  <a:tcPr/>
                </a:tc>
                <a:tc>
                  <a:txBody>
                    <a:bodyPr/>
                    <a:lstStyle/>
                    <a:p>
                      <a:r>
                        <a:rPr lang="en-GB" sz="1600" dirty="0" smtClean="0">
                          <a:latin typeface="Times New Roman" pitchFamily="18" charset="0"/>
                          <a:cs typeface="Times New Roman" pitchFamily="18" charset="0"/>
                        </a:rPr>
                        <a:t>       Description</a:t>
                      </a:r>
                      <a:endParaRPr lang="en-GB" sz="1600" dirty="0">
                        <a:latin typeface="Times New Roman" pitchFamily="18" charset="0"/>
                        <a:cs typeface="Times New Roman" pitchFamily="18" charset="0"/>
                      </a:endParaRPr>
                    </a:p>
                  </a:txBody>
                  <a:tcPr/>
                </a:tc>
              </a:tr>
              <a:tr h="370840">
                <a:tc>
                  <a:txBody>
                    <a:bodyPr/>
                    <a:lstStyle/>
                    <a:p>
                      <a:r>
                        <a:rPr lang="en-GB" sz="1600" dirty="0" err="1" smtClean="0">
                          <a:latin typeface="Times New Roman" pitchFamily="18" charset="0"/>
                          <a:cs typeface="Times New Roman" pitchFamily="18" charset="0"/>
                        </a:rPr>
                        <a:t>Biswal</a:t>
                      </a:r>
                      <a:r>
                        <a:rPr lang="en-GB" sz="1600" dirty="0" smtClean="0">
                          <a:latin typeface="Times New Roman" pitchFamily="18" charset="0"/>
                          <a:cs typeface="Times New Roman" pitchFamily="18" charset="0"/>
                        </a:rPr>
                        <a:t> S, Sun HQ, </a:t>
                      </a:r>
                      <a:r>
                        <a:rPr lang="en-GB" sz="1600" dirty="0" err="1" smtClean="0">
                          <a:latin typeface="Times New Roman" pitchFamily="18" charset="0"/>
                          <a:cs typeface="Times New Roman" pitchFamily="18" charset="0"/>
                        </a:rPr>
                        <a:t>Goparaju</a:t>
                      </a:r>
                      <a:r>
                        <a:rPr lang="en-GB" sz="1600" dirty="0" smtClean="0">
                          <a:latin typeface="Times New Roman" pitchFamily="18" charset="0"/>
                          <a:cs typeface="Times New Roman" pitchFamily="18" charset="0"/>
                        </a:rPr>
                        <a:t> B</a:t>
                      </a:r>
                      <a:endParaRPr lang="en-GB" sz="1600" dirty="0">
                        <a:latin typeface="Times New Roman" pitchFamily="18" charset="0"/>
                        <a:cs typeface="Times New Roman" pitchFamily="18" charset="0"/>
                      </a:endParaRPr>
                    </a:p>
                  </a:txBody>
                  <a:tcPr/>
                </a:tc>
                <a:tc>
                  <a:txBody>
                    <a:bodyPr/>
                    <a:lstStyle/>
                    <a:p>
                      <a:r>
                        <a:rPr lang="en-GB" sz="1600" dirty="0" smtClean="0">
                          <a:latin typeface="Times New Roman" pitchFamily="18" charset="0"/>
                          <a:cs typeface="Times New Roman" pitchFamily="18" charset="0"/>
                        </a:rPr>
                        <a:t>Expert-level sleep scoring with deep neural networks.</a:t>
                      </a:r>
                      <a:endParaRPr lang="en-GB" sz="1600" dirty="0">
                        <a:latin typeface="Times New Roman" pitchFamily="18" charset="0"/>
                        <a:cs typeface="Times New Roman" pitchFamily="18" charset="0"/>
                      </a:endParaRPr>
                    </a:p>
                  </a:txBody>
                  <a:tcPr/>
                </a:tc>
                <a:tc>
                  <a:txBody>
                    <a:bodyPr/>
                    <a:lstStyle/>
                    <a:p>
                      <a:r>
                        <a:rPr kumimoji="0" lang="en-GB" sz="1600" b="0" i="0" kern="1200" dirty="0" smtClean="0">
                          <a:solidFill>
                            <a:schemeClr val="dk1"/>
                          </a:solidFill>
                          <a:effectLst/>
                          <a:latin typeface="Times New Roman" pitchFamily="18" charset="0"/>
                          <a:ea typeface="+mn-ea"/>
                          <a:cs typeface="Times New Roman" pitchFamily="18" charset="0"/>
                        </a:rPr>
                        <a:t>Scoring laboratory </a:t>
                      </a:r>
                      <a:r>
                        <a:rPr kumimoji="0" lang="en-GB" sz="1600" b="0" i="0" kern="1200" dirty="0" err="1" smtClean="0">
                          <a:solidFill>
                            <a:schemeClr val="dk1"/>
                          </a:solidFill>
                          <a:effectLst/>
                          <a:latin typeface="Times New Roman" pitchFamily="18" charset="0"/>
                          <a:ea typeface="+mn-ea"/>
                          <a:cs typeface="Times New Roman" pitchFamily="18" charset="0"/>
                        </a:rPr>
                        <a:t>polysomnography</a:t>
                      </a:r>
                      <a:r>
                        <a:rPr kumimoji="0" lang="en-GB" sz="1600" b="0" i="0" kern="1200" dirty="0" smtClean="0">
                          <a:solidFill>
                            <a:schemeClr val="dk1"/>
                          </a:solidFill>
                          <a:effectLst/>
                          <a:latin typeface="Times New Roman" pitchFamily="18" charset="0"/>
                          <a:ea typeface="+mn-ea"/>
                          <a:cs typeface="Times New Roman" pitchFamily="18" charset="0"/>
                        </a:rPr>
                        <a:t> (PSG) data remains a manual task of visually annotating 3 primary categories.</a:t>
                      </a:r>
                      <a:endParaRPr lang="en-GB" sz="1600" dirty="0">
                        <a:latin typeface="Times New Roman" pitchFamily="18" charset="0"/>
                        <a:cs typeface="Times New Roman" pitchFamily="18" charset="0"/>
                      </a:endParaRPr>
                    </a:p>
                  </a:txBody>
                  <a:tcPr/>
                </a:tc>
              </a:tr>
              <a:tr h="370840">
                <a:tc>
                  <a:txBody>
                    <a:bodyPr/>
                    <a:lstStyle/>
                    <a:p>
                      <a:r>
                        <a:rPr lang="en-GB" sz="1600" dirty="0" smtClean="0">
                          <a:latin typeface="Times New Roman" pitchFamily="18" charset="0"/>
                          <a:cs typeface="Times New Roman" pitchFamily="18" charset="0"/>
                        </a:rPr>
                        <a:t>He K, Fan H, Wu Y, </a:t>
                      </a:r>
                    </a:p>
                    <a:p>
                      <a:r>
                        <a:rPr lang="en-GB" sz="1600" dirty="0" err="1" smtClean="0">
                          <a:latin typeface="Times New Roman" pitchFamily="18" charset="0"/>
                          <a:cs typeface="Times New Roman" pitchFamily="18" charset="0"/>
                        </a:rPr>
                        <a:t>Xie</a:t>
                      </a:r>
                      <a:r>
                        <a:rPr lang="en-GB" sz="1600" dirty="0" smtClean="0">
                          <a:latin typeface="Times New Roman" pitchFamily="18" charset="0"/>
                          <a:cs typeface="Times New Roman" pitchFamily="18" charset="0"/>
                        </a:rPr>
                        <a:t> S.</a:t>
                      </a:r>
                      <a:endParaRPr lang="en-GB" sz="1600" dirty="0">
                        <a:latin typeface="Times New Roman" pitchFamily="18" charset="0"/>
                        <a:cs typeface="Times New Roman" pitchFamily="18" charset="0"/>
                      </a:endParaRPr>
                    </a:p>
                  </a:txBody>
                  <a:tcPr/>
                </a:tc>
                <a:tc>
                  <a:txBody>
                    <a:bodyPr/>
                    <a:lstStyle/>
                    <a:p>
                      <a:r>
                        <a:rPr lang="en-GB" sz="1600" dirty="0" smtClean="0">
                          <a:latin typeface="Times New Roman" pitchFamily="18" charset="0"/>
                          <a:cs typeface="Times New Roman" pitchFamily="18" charset="0"/>
                        </a:rPr>
                        <a:t>Momentum contrast for unsupervised visual representation learning. </a:t>
                      </a:r>
                      <a:endParaRPr lang="en-GB" sz="1600" dirty="0">
                        <a:latin typeface="Times New Roman" pitchFamily="18" charset="0"/>
                        <a:cs typeface="Times New Roman" pitchFamily="18" charset="0"/>
                      </a:endParaRPr>
                    </a:p>
                  </a:txBody>
                  <a:tcPr/>
                </a:tc>
                <a:tc>
                  <a:txBody>
                    <a:bodyPr/>
                    <a:lstStyle/>
                    <a:p>
                      <a:r>
                        <a:rPr kumimoji="0" lang="en-GB" sz="1600" b="0" i="0" kern="1200" dirty="0" smtClean="0">
                          <a:solidFill>
                            <a:schemeClr val="dk1"/>
                          </a:solidFill>
                          <a:effectLst/>
                          <a:latin typeface="Times New Roman" pitchFamily="18" charset="0"/>
                          <a:ea typeface="+mn-ea"/>
                          <a:cs typeface="Times New Roman" pitchFamily="18" charset="0"/>
                        </a:rPr>
                        <a:t>Trains a visual </a:t>
                      </a:r>
                      <a:r>
                        <a:rPr kumimoji="0" lang="en-GB" sz="1600" b="0" i="0" kern="1200" dirty="0" err="1" smtClean="0">
                          <a:solidFill>
                            <a:schemeClr val="dk1"/>
                          </a:solidFill>
                          <a:effectLst/>
                          <a:latin typeface="Times New Roman" pitchFamily="18" charset="0"/>
                          <a:ea typeface="+mn-ea"/>
                          <a:cs typeface="Times New Roman" pitchFamily="18" charset="0"/>
                        </a:rPr>
                        <a:t>represen</a:t>
                      </a:r>
                      <a:r>
                        <a:rPr kumimoji="0" lang="en-GB" sz="1600" b="0" i="0" kern="1200" dirty="0" smtClean="0">
                          <a:solidFill>
                            <a:schemeClr val="dk1"/>
                          </a:solidFill>
                          <a:effectLst/>
                          <a:latin typeface="Times New Roman" pitchFamily="18" charset="0"/>
                          <a:ea typeface="+mn-ea"/>
                          <a:cs typeface="Times New Roman" pitchFamily="18" charset="0"/>
                        </a:rPr>
                        <a:t>- </a:t>
                      </a:r>
                      <a:r>
                        <a:rPr kumimoji="0" lang="en-GB" sz="1600" b="0" i="0" kern="1200" dirty="0" err="1" smtClean="0">
                          <a:solidFill>
                            <a:schemeClr val="dk1"/>
                          </a:solidFill>
                          <a:effectLst/>
                          <a:latin typeface="Times New Roman" pitchFamily="18" charset="0"/>
                          <a:ea typeface="+mn-ea"/>
                          <a:cs typeface="Times New Roman" pitchFamily="18" charset="0"/>
                        </a:rPr>
                        <a:t>tation</a:t>
                      </a:r>
                      <a:r>
                        <a:rPr kumimoji="0" lang="en-GB" sz="1600" b="0" i="0" kern="1200" dirty="0" smtClean="0">
                          <a:solidFill>
                            <a:schemeClr val="dk1"/>
                          </a:solidFill>
                          <a:effectLst/>
                          <a:latin typeface="Times New Roman" pitchFamily="18" charset="0"/>
                          <a:ea typeface="+mn-ea"/>
                          <a:cs typeface="Times New Roman" pitchFamily="18" charset="0"/>
                        </a:rPr>
                        <a:t> encoder by matching an encoded query q to a dictionary of encoded keys using a contrastive loss.</a:t>
                      </a:r>
                      <a:endParaRPr lang="en-GB" sz="1600" dirty="0">
                        <a:latin typeface="Times New Roman" pitchFamily="18" charset="0"/>
                        <a:cs typeface="Times New Roman" pitchFamily="18" charset="0"/>
                      </a:endParaRPr>
                    </a:p>
                  </a:txBody>
                  <a:tcPr/>
                </a:tc>
              </a:tr>
              <a:tr h="370840">
                <a:tc>
                  <a:txBody>
                    <a:bodyPr/>
                    <a:lstStyle/>
                    <a:p>
                      <a:r>
                        <a:rPr lang="en-GB" sz="1600" dirty="0" err="1" smtClean="0">
                          <a:latin typeface="Times New Roman" pitchFamily="18" charset="0"/>
                          <a:cs typeface="Times New Roman" pitchFamily="18" charset="0"/>
                        </a:rPr>
                        <a:t>Arora</a:t>
                      </a:r>
                      <a:r>
                        <a:rPr lang="en-GB" sz="1600" dirty="0" smtClean="0">
                          <a:latin typeface="Times New Roman" pitchFamily="18" charset="0"/>
                          <a:cs typeface="Times New Roman" pitchFamily="18" charset="0"/>
                        </a:rPr>
                        <a:t> S, </a:t>
                      </a:r>
                      <a:r>
                        <a:rPr lang="en-GB" sz="1600" dirty="0" err="1" smtClean="0">
                          <a:latin typeface="Times New Roman" pitchFamily="18" charset="0"/>
                          <a:cs typeface="Times New Roman" pitchFamily="18" charset="0"/>
                        </a:rPr>
                        <a:t>Khandeparkar</a:t>
                      </a:r>
                      <a:r>
                        <a:rPr lang="en-GB" sz="1600" dirty="0" smtClean="0">
                          <a:latin typeface="Times New Roman" pitchFamily="18" charset="0"/>
                          <a:cs typeface="Times New Roman" pitchFamily="18" charset="0"/>
                        </a:rPr>
                        <a:t> H, </a:t>
                      </a:r>
                      <a:r>
                        <a:rPr lang="en-GB" sz="1600" dirty="0" err="1" smtClean="0">
                          <a:latin typeface="Times New Roman" pitchFamily="18" charset="0"/>
                          <a:cs typeface="Times New Roman" pitchFamily="18" charset="0"/>
                        </a:rPr>
                        <a:t>Khodak</a:t>
                      </a:r>
                      <a:r>
                        <a:rPr lang="en-GB" sz="1600" dirty="0" smtClean="0">
                          <a:latin typeface="Times New Roman" pitchFamily="18" charset="0"/>
                          <a:cs typeface="Times New Roman" pitchFamily="18" charset="0"/>
                        </a:rPr>
                        <a:t> M.</a:t>
                      </a:r>
                      <a:endParaRPr lang="en-GB" sz="1600" dirty="0">
                        <a:latin typeface="Times New Roman" pitchFamily="18" charset="0"/>
                        <a:cs typeface="Times New Roman" pitchFamily="18" charset="0"/>
                      </a:endParaRPr>
                    </a:p>
                  </a:txBody>
                  <a:tcPr/>
                </a:tc>
                <a:tc>
                  <a:txBody>
                    <a:bodyPr/>
                    <a:lstStyle/>
                    <a:p>
                      <a:r>
                        <a:rPr lang="en-GB" sz="1600" dirty="0" smtClean="0">
                          <a:latin typeface="Times New Roman" pitchFamily="18" charset="0"/>
                          <a:cs typeface="Times New Roman" pitchFamily="18" charset="0"/>
                        </a:rPr>
                        <a:t>A theoretical analysis of contrastive unsupervised representation learning. </a:t>
                      </a:r>
                      <a:endParaRPr lang="en-GB" sz="1600" dirty="0">
                        <a:latin typeface="Times New Roman" pitchFamily="18" charset="0"/>
                        <a:cs typeface="Times New Roman" pitchFamily="18" charset="0"/>
                      </a:endParaRPr>
                    </a:p>
                  </a:txBody>
                  <a:tcPr/>
                </a:tc>
                <a:tc>
                  <a:txBody>
                    <a:bodyPr/>
                    <a:lstStyle/>
                    <a:p>
                      <a:r>
                        <a:rPr kumimoji="0" lang="en-GB" sz="1600" b="0" i="0" kern="1200" dirty="0" smtClean="0">
                          <a:solidFill>
                            <a:schemeClr val="dk1"/>
                          </a:solidFill>
                          <a:effectLst/>
                          <a:latin typeface="Times New Roman" pitchFamily="18" charset="0"/>
                          <a:ea typeface="+mn-ea"/>
                          <a:cs typeface="Times New Roman" pitchFamily="18" charset="0"/>
                        </a:rPr>
                        <a:t>Using </a:t>
                      </a:r>
                      <a:r>
                        <a:rPr kumimoji="0" lang="en-GB" sz="1600" b="0" i="0" kern="1200" dirty="0" err="1" smtClean="0">
                          <a:solidFill>
                            <a:schemeClr val="dk1"/>
                          </a:solidFill>
                          <a:effectLst/>
                          <a:latin typeface="Times New Roman" pitchFamily="18" charset="0"/>
                          <a:ea typeface="+mn-ea"/>
                          <a:cs typeface="Times New Roman" pitchFamily="18" charset="0"/>
                        </a:rPr>
                        <a:t>unlabeled</a:t>
                      </a:r>
                      <a:r>
                        <a:rPr kumimoji="0" lang="en-GB" sz="1600" b="0" i="0" kern="1200" dirty="0" smtClean="0">
                          <a:solidFill>
                            <a:schemeClr val="dk1"/>
                          </a:solidFill>
                          <a:effectLst/>
                          <a:latin typeface="Times New Roman" pitchFamily="18" charset="0"/>
                          <a:ea typeface="+mn-ea"/>
                          <a:cs typeface="Times New Roman" pitchFamily="18" charset="0"/>
                        </a:rPr>
                        <a:t> data to learn a representation function f such that replacing data point x by feature vector f(x) in new classification tasks reduces the requirement for </a:t>
                      </a:r>
                      <a:r>
                        <a:rPr kumimoji="0" lang="en-GB" sz="1600" b="0" i="0" kern="1200" dirty="0" err="1" smtClean="0">
                          <a:solidFill>
                            <a:schemeClr val="dk1"/>
                          </a:solidFill>
                          <a:effectLst/>
                          <a:latin typeface="Times New Roman" pitchFamily="18" charset="0"/>
                          <a:ea typeface="+mn-ea"/>
                          <a:cs typeface="Times New Roman" pitchFamily="18" charset="0"/>
                        </a:rPr>
                        <a:t>labeled</a:t>
                      </a:r>
                      <a:r>
                        <a:rPr kumimoji="0" lang="en-GB" sz="1600" b="0" i="0" kern="1200" dirty="0" smtClean="0">
                          <a:solidFill>
                            <a:schemeClr val="dk1"/>
                          </a:solidFill>
                          <a:effectLst/>
                          <a:latin typeface="Times New Roman" pitchFamily="18" charset="0"/>
                          <a:ea typeface="+mn-ea"/>
                          <a:cs typeface="Times New Roman" pitchFamily="18" charset="0"/>
                        </a:rPr>
                        <a:t> data.</a:t>
                      </a:r>
                      <a:endParaRPr lang="en-GB"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0792" t="38705" r="26259" b="14984"/>
          <a:stretch/>
        </p:blipFill>
        <p:spPr bwMode="auto">
          <a:xfrm>
            <a:off x="1619672" y="1268760"/>
            <a:ext cx="6912768"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Language	               :PYTHON Google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 </a:t>
            </a:r>
          </a:p>
          <a:p>
            <a:pPr algn="just">
              <a:lnSpc>
                <a:spcPct val="150000"/>
              </a:lnSpc>
            </a:pPr>
            <a:r>
              <a:rPr lang="en-US" sz="2000" dirty="0" err="1" smtClean="0">
                <a:latin typeface="Times New Roman" pitchFamily="18" charset="0"/>
                <a:cs typeface="Times New Roman" pitchFamily="18" charset="0"/>
              </a:rPr>
              <a:t>Harddisk</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Ram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620688"/>
            <a:ext cx="7772400" cy="6084912"/>
          </a:xfrm>
        </p:spPr>
        <p:txBody>
          <a:bodyPr>
            <a:noAutofit/>
          </a:bodyPr>
          <a:lstStyle/>
          <a:p>
            <a:pPr algn="just">
              <a:lnSpc>
                <a:spcPct val="150000"/>
              </a:lnSpc>
            </a:pPr>
            <a:r>
              <a:rPr lang="en-GB" sz="1800" dirty="0">
                <a:latin typeface="Times New Roman" pitchFamily="18" charset="0"/>
                <a:cs typeface="Times New Roman" pitchFamily="18" charset="0"/>
              </a:rPr>
              <a:t>This work provides a systematic review of the literature in the interdisciplinary research area of self-supervised contrastive learning and medical time series.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Although </a:t>
            </a:r>
            <a:r>
              <a:rPr lang="en-GB" sz="1800" dirty="0">
                <a:latin typeface="Times New Roman" pitchFamily="18" charset="0"/>
                <a:cs typeface="Times New Roman" pitchFamily="18" charset="0"/>
              </a:rPr>
              <a:t>this field only emerged a few years ago, dozens of studies have been published indicating the great potential of contrastive learning in addressing the limitations of sample annotation.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We </a:t>
            </a:r>
            <a:r>
              <a:rPr lang="en-GB" sz="1800" dirty="0">
                <a:latin typeface="Times New Roman" pitchFamily="18" charset="0"/>
                <a:cs typeface="Times New Roman" pitchFamily="18" charset="0"/>
              </a:rPr>
              <a:t>note that the most crucial components in contrastive learning are the design of time series augmentations, the formation of positive and negative pairs, and the choice of contrastive loss functions.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lnSpcReduction="10000"/>
          </a:bodyPr>
          <a:lstStyle/>
          <a:p>
            <a:pPr algn="just">
              <a:lnSpc>
                <a:spcPct val="150000"/>
              </a:lnSpc>
            </a:pPr>
            <a:r>
              <a:rPr lang="en-GB" sz="1800" dirty="0">
                <a:latin typeface="Times New Roman" pitchFamily="18" charset="0"/>
                <a:cs typeface="Times New Roman" pitchFamily="18" charset="0"/>
              </a:rPr>
              <a:t>In this review, we provide the most effective solutions for the above key components, which are expected to greatly benefit both computer scientists and healthcare providers in the development of contrastive learning methods. </a:t>
            </a:r>
            <a:endParaRPr lang="en-GB" sz="1800" dirty="0" smtClean="0">
              <a:latin typeface="Times New Roman" pitchFamily="18" charset="0"/>
              <a:cs typeface="Times New Roman" pitchFamily="18" charset="0"/>
            </a:endParaRPr>
          </a:p>
          <a:p>
            <a:pPr algn="just">
              <a:lnSpc>
                <a:spcPct val="150000"/>
              </a:lnSpc>
            </a:pPr>
            <a:endParaRPr lang="en-GB" sz="1800" dirty="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The </a:t>
            </a:r>
            <a:r>
              <a:rPr lang="en-GB" sz="1800" dirty="0">
                <a:latin typeface="Times New Roman" pitchFamily="18" charset="0"/>
                <a:cs typeface="Times New Roman" pitchFamily="18" charset="0"/>
              </a:rPr>
              <a:t>widespread adoption of contrastive learning can largely reduce the burden of physicians by reducing the need for manual data annotation, and help enhance the efficiency and effectiveness of health </a:t>
            </a:r>
            <a:r>
              <a:rPr lang="en-GB" sz="1800" dirty="0" smtClean="0">
                <a:latin typeface="Times New Roman" pitchFamily="18" charset="0"/>
                <a:cs typeface="Times New Roman" pitchFamily="18" charset="0"/>
              </a:rPr>
              <a:t>systems (e.g</a:t>
            </a:r>
            <a:r>
              <a:rPr lang="en-GB" sz="1800" dirty="0">
                <a:latin typeface="Times New Roman" pitchFamily="18" charset="0"/>
                <a:cs typeface="Times New Roman" pitchFamily="18" charset="0"/>
              </a:rPr>
              <a:t>., digital health and passive health). </a:t>
            </a:r>
            <a:endParaRPr lang="en-GB" sz="1800" dirty="0" smtClean="0">
              <a:latin typeface="Times New Roman" pitchFamily="18" charset="0"/>
              <a:cs typeface="Times New Roman" pitchFamily="18" charset="0"/>
            </a:endParaRPr>
          </a:p>
          <a:p>
            <a:pPr algn="just">
              <a:lnSpc>
                <a:spcPct val="150000"/>
              </a:lnSpc>
            </a:pPr>
            <a:endParaRPr lang="en-GB" sz="1800" dirty="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However</a:t>
            </a:r>
            <a:r>
              <a:rPr lang="en-GB" sz="1800" dirty="0">
                <a:latin typeface="Times New Roman" pitchFamily="18" charset="0"/>
                <a:cs typeface="Times New Roman" pitchFamily="18" charset="0"/>
              </a:rPr>
              <a:t>, there are still some gaps in the field between the vision and current </a:t>
            </a:r>
            <a:r>
              <a:rPr lang="en-GB" sz="1800" dirty="0" smtClean="0">
                <a:latin typeface="Times New Roman" pitchFamily="18" charset="0"/>
                <a:cs typeface="Times New Roman" pitchFamily="18" charset="0"/>
              </a:rPr>
              <a:t>studies.</a:t>
            </a:r>
            <a:endParaRPr lang="en-US" sz="1800" dirty="0">
              <a:latin typeface="Times New Roman" pitchFamily="18" charset="0"/>
              <a:cs typeface="Times New Roman" pitchFamily="18" charset="0"/>
            </a:endParaRPr>
          </a:p>
          <a:p>
            <a:pPr algn="just">
              <a:lnSpc>
                <a:spcPct val="150000"/>
              </a:lnSpc>
            </a:pP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394910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4704"/>
            <a:ext cx="7790688" cy="5864696"/>
          </a:xfrm>
        </p:spPr>
        <p:txBody>
          <a:bodyPr>
            <a:noAutofit/>
          </a:bodyPr>
          <a:lstStyle/>
          <a:p>
            <a:pPr algn="just">
              <a:lnSpc>
                <a:spcPct val="160000"/>
              </a:lnSpc>
            </a:pPr>
            <a:r>
              <a:rPr lang="en-GB" sz="1800" dirty="0">
                <a:latin typeface="Times New Roman" pitchFamily="18" charset="0"/>
                <a:cs typeface="Times New Roman" pitchFamily="18" charset="0"/>
              </a:rPr>
              <a:t>H. </a:t>
            </a:r>
            <a:r>
              <a:rPr lang="en-GB" sz="1800" dirty="0" err="1">
                <a:latin typeface="Times New Roman" pitchFamily="18" charset="0"/>
                <a:cs typeface="Times New Roman" pitchFamily="18" charset="0"/>
              </a:rPr>
              <a:t>Adeli</a:t>
            </a:r>
            <a:r>
              <a:rPr lang="en-GB" sz="1800" dirty="0">
                <a:latin typeface="Times New Roman" pitchFamily="18" charset="0"/>
                <a:cs typeface="Times New Roman" pitchFamily="18" charset="0"/>
              </a:rPr>
              <a:t> and S. </a:t>
            </a:r>
            <a:r>
              <a:rPr lang="en-GB" sz="1800" dirty="0" err="1">
                <a:latin typeface="Times New Roman" pitchFamily="18" charset="0"/>
                <a:cs typeface="Times New Roman" pitchFamily="18" charset="0"/>
              </a:rPr>
              <a:t>Ghosh-Dastidar</a:t>
            </a:r>
            <a:r>
              <a:rPr lang="en-GB" sz="1800" dirty="0">
                <a:latin typeface="Times New Roman" pitchFamily="18" charset="0"/>
                <a:cs typeface="Times New Roman" pitchFamily="18" charset="0"/>
              </a:rPr>
              <a:t>, Automated EEG-Based Diagnosis of Neurological Disorders—Inventing the Future of Neurology in Corroboration With </a:t>
            </a:r>
            <a:r>
              <a:rPr lang="en-GB" sz="1800" dirty="0" err="1">
                <a:latin typeface="Times New Roman" pitchFamily="18" charset="0"/>
                <a:cs typeface="Times New Roman" pitchFamily="18" charset="0"/>
              </a:rPr>
              <a:t>Nahid</a:t>
            </a:r>
            <a:r>
              <a:rPr lang="en-GB" sz="1800" dirty="0">
                <a:latin typeface="Times New Roman" pitchFamily="18" charset="0"/>
                <a:cs typeface="Times New Roman" pitchFamily="18" charset="0"/>
              </a:rPr>
              <a:t> </a:t>
            </a:r>
            <a:r>
              <a:rPr lang="en-GB" sz="1800" dirty="0" err="1">
                <a:latin typeface="Times New Roman" pitchFamily="18" charset="0"/>
                <a:cs typeface="Times New Roman" pitchFamily="18" charset="0"/>
              </a:rPr>
              <a:t>Dadmehr</a:t>
            </a:r>
            <a:r>
              <a:rPr lang="en-GB" sz="1800" dirty="0">
                <a:latin typeface="Times New Roman" pitchFamily="18" charset="0"/>
                <a:cs typeface="Times New Roman" pitchFamily="18" charset="0"/>
              </a:rPr>
              <a:t>, Boca Raton, FL, </a:t>
            </a:r>
            <a:r>
              <a:rPr lang="en-GB" sz="1800" dirty="0" err="1">
                <a:latin typeface="Times New Roman" pitchFamily="18" charset="0"/>
                <a:cs typeface="Times New Roman" pitchFamily="18" charset="0"/>
              </a:rPr>
              <a:t>USA:Taylor</a:t>
            </a:r>
            <a:r>
              <a:rPr lang="en-GB" sz="1800" dirty="0">
                <a:latin typeface="Times New Roman" pitchFamily="18" charset="0"/>
                <a:cs typeface="Times New Roman" pitchFamily="18" charset="0"/>
              </a:rPr>
              <a:t> &amp; Francis, 2010</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F. J. Martinez-Murcia et al., "EEG connectivity analysis using </a:t>
            </a:r>
            <a:r>
              <a:rPr lang="en-GB" sz="1800" dirty="0" err="1">
                <a:latin typeface="Times New Roman" pitchFamily="18" charset="0"/>
                <a:cs typeface="Times New Roman" pitchFamily="18" charset="0"/>
              </a:rPr>
              <a:t>denoising</a:t>
            </a:r>
            <a:r>
              <a:rPr lang="en-GB" sz="1800" dirty="0">
                <a:latin typeface="Times New Roman" pitchFamily="18" charset="0"/>
                <a:cs typeface="Times New Roman" pitchFamily="18" charset="0"/>
              </a:rPr>
              <a:t> </a:t>
            </a:r>
            <a:r>
              <a:rPr lang="en-GB" sz="1800" dirty="0" err="1">
                <a:latin typeface="Times New Roman" pitchFamily="18" charset="0"/>
                <a:cs typeface="Times New Roman" pitchFamily="18" charset="0"/>
              </a:rPr>
              <a:t>autoencoders</a:t>
            </a:r>
            <a:r>
              <a:rPr lang="en-GB" sz="1800" dirty="0">
                <a:latin typeface="Times New Roman" pitchFamily="18" charset="0"/>
                <a:cs typeface="Times New Roman" pitchFamily="18" charset="0"/>
              </a:rPr>
              <a:t> for the detection of dyslexia", </a:t>
            </a:r>
            <a:r>
              <a:rPr lang="en-GB" sz="1800" i="1" dirty="0">
                <a:latin typeface="Times New Roman" pitchFamily="18" charset="0"/>
                <a:cs typeface="Times New Roman" pitchFamily="18" charset="0"/>
              </a:rPr>
              <a:t>Int. J. Neural Syst.</a:t>
            </a:r>
            <a:r>
              <a:rPr lang="en-GB" sz="1800" dirty="0">
                <a:latin typeface="Times New Roman" pitchFamily="18" charset="0"/>
                <a:cs typeface="Times New Roman" pitchFamily="18" charset="0"/>
              </a:rPr>
              <a:t>, vol. 30, no. 7, Jul. 2020</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A. Ortiz, F. J. Martinez-Murcia, J. L. </a:t>
            </a:r>
            <a:r>
              <a:rPr lang="en-GB" sz="1800" dirty="0" err="1">
                <a:latin typeface="Times New Roman" pitchFamily="18" charset="0"/>
                <a:cs typeface="Times New Roman" pitchFamily="18" charset="0"/>
              </a:rPr>
              <a:t>Luque</a:t>
            </a:r>
            <a:r>
              <a:rPr lang="en-GB" sz="1800" dirty="0">
                <a:latin typeface="Times New Roman" pitchFamily="18" charset="0"/>
                <a:cs typeface="Times New Roman" pitchFamily="18" charset="0"/>
              </a:rPr>
              <a:t>, A. </a:t>
            </a:r>
            <a:r>
              <a:rPr lang="en-GB" sz="1800" dirty="0" err="1">
                <a:latin typeface="Times New Roman" pitchFamily="18" charset="0"/>
                <a:cs typeface="Times New Roman" pitchFamily="18" charset="0"/>
              </a:rPr>
              <a:t>Giménez</a:t>
            </a:r>
            <a:r>
              <a:rPr lang="en-GB" sz="1800" dirty="0">
                <a:latin typeface="Times New Roman" pitchFamily="18" charset="0"/>
                <a:cs typeface="Times New Roman" pitchFamily="18" charset="0"/>
              </a:rPr>
              <a:t>, R. Morales-Ortega and J. Ortega, "Dyslexia diagnosis by EEG temporal and spectral descriptors: An anomaly detection approach", </a:t>
            </a:r>
            <a:r>
              <a:rPr lang="en-GB" sz="1800" i="1" dirty="0">
                <a:latin typeface="Times New Roman" pitchFamily="18" charset="0"/>
                <a:cs typeface="Times New Roman" pitchFamily="18" charset="0"/>
              </a:rPr>
              <a:t>Int. J. Neural Syst.</a:t>
            </a:r>
            <a:r>
              <a:rPr lang="en-GB" sz="1800" dirty="0">
                <a:latin typeface="Times New Roman" pitchFamily="18" charset="0"/>
                <a:cs typeface="Times New Roman" pitchFamily="18" charset="0"/>
              </a:rPr>
              <a:t>, vol. 30, no. 7, Jul. 2020</a:t>
            </a:r>
            <a:r>
              <a:rPr lang="en-GB" sz="1800" dirty="0"/>
              <a:t>.</a:t>
            </a:r>
            <a:endParaRPr lang="en-IN"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216352"/>
          </a:xfrm>
        </p:spPr>
        <p:txBody>
          <a:bodyPr>
            <a:noAutofit/>
          </a:bodyPr>
          <a:lstStyle/>
          <a:p>
            <a:pPr algn="just">
              <a:lnSpc>
                <a:spcPct val="160000"/>
              </a:lnSpc>
            </a:pPr>
            <a:r>
              <a:rPr lang="en-GB" sz="1800" dirty="0">
                <a:latin typeface="Times New Roman" pitchFamily="18" charset="0"/>
                <a:cs typeface="Times New Roman" pitchFamily="18" charset="0"/>
              </a:rPr>
              <a:t>A. </a:t>
            </a:r>
            <a:r>
              <a:rPr lang="en-GB" sz="1800" dirty="0" err="1">
                <a:latin typeface="Times New Roman" pitchFamily="18" charset="0"/>
                <a:cs typeface="Times New Roman" pitchFamily="18" charset="0"/>
              </a:rPr>
              <a:t>Naro</a:t>
            </a:r>
            <a:r>
              <a:rPr lang="en-GB" sz="1800" dirty="0">
                <a:latin typeface="Times New Roman" pitchFamily="18" charset="0"/>
                <a:cs typeface="Times New Roman" pitchFamily="18" charset="0"/>
              </a:rPr>
              <a:t>, M. G. Maggio, A. Leo and R. S. </a:t>
            </a:r>
            <a:r>
              <a:rPr lang="en-GB" sz="1800" dirty="0" err="1">
                <a:latin typeface="Times New Roman" pitchFamily="18" charset="0"/>
                <a:cs typeface="Times New Roman" pitchFamily="18" charset="0"/>
              </a:rPr>
              <a:t>Calabrò</a:t>
            </a:r>
            <a:r>
              <a:rPr lang="en-GB" sz="1800" dirty="0">
                <a:latin typeface="Times New Roman" pitchFamily="18" charset="0"/>
                <a:cs typeface="Times New Roman" pitchFamily="18" charset="0"/>
              </a:rPr>
              <a:t>, "Multiplex and multilayer network EEG analyses: A novel strategy in the differential diagnosis of patients with chronic disorders of consciousness", </a:t>
            </a:r>
            <a:r>
              <a:rPr lang="en-GB" sz="1800" i="1" dirty="0">
                <a:latin typeface="Times New Roman" pitchFamily="18" charset="0"/>
                <a:cs typeface="Times New Roman" pitchFamily="18" charset="0"/>
              </a:rPr>
              <a:t>Int. J. Neural Syst.</a:t>
            </a:r>
            <a:r>
              <a:rPr lang="en-GB" sz="1800" dirty="0">
                <a:latin typeface="Times New Roman" pitchFamily="18" charset="0"/>
                <a:cs typeface="Times New Roman" pitchFamily="18" charset="0"/>
              </a:rPr>
              <a:t>, vol. 31, no. 2, Feb. 2021</a:t>
            </a:r>
            <a:r>
              <a:rPr lang="en-GB" sz="1800" dirty="0" smtClean="0">
                <a:latin typeface="Times New Roman" pitchFamily="18" charset="0"/>
                <a:cs typeface="Times New Roman" pitchFamily="18" charset="0"/>
              </a:rPr>
              <a:t>.</a:t>
            </a:r>
          </a:p>
          <a:p>
            <a:pPr marL="82296" indent="0" algn="just">
              <a:lnSpc>
                <a:spcPct val="160000"/>
              </a:lnSpc>
              <a:buNone/>
            </a:pPr>
            <a:endParaRPr lang="en-GB"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D. </a:t>
            </a:r>
            <a:r>
              <a:rPr lang="en-GB" sz="1800" dirty="0" err="1">
                <a:latin typeface="Times New Roman" pitchFamily="18" charset="0"/>
                <a:cs typeface="Times New Roman" pitchFamily="18" charset="0"/>
              </a:rPr>
              <a:t>López-García</a:t>
            </a:r>
            <a:r>
              <a:rPr lang="en-GB" sz="1800" dirty="0">
                <a:latin typeface="Times New Roman" pitchFamily="18" charset="0"/>
                <a:cs typeface="Times New Roman" pitchFamily="18" charset="0"/>
              </a:rPr>
              <a:t>, A. </a:t>
            </a:r>
            <a:r>
              <a:rPr lang="en-GB" sz="1800" dirty="0" err="1">
                <a:latin typeface="Times New Roman" pitchFamily="18" charset="0"/>
                <a:cs typeface="Times New Roman" pitchFamily="18" charset="0"/>
              </a:rPr>
              <a:t>Sobrado</a:t>
            </a:r>
            <a:r>
              <a:rPr lang="en-GB" sz="1800" dirty="0">
                <a:latin typeface="Times New Roman" pitchFamily="18" charset="0"/>
                <a:cs typeface="Times New Roman" pitchFamily="18" charset="0"/>
              </a:rPr>
              <a:t>, J. M. G. </a:t>
            </a:r>
            <a:r>
              <a:rPr lang="en-GB" sz="1800" dirty="0" err="1">
                <a:latin typeface="Times New Roman" pitchFamily="18" charset="0"/>
                <a:cs typeface="Times New Roman" pitchFamily="18" charset="0"/>
              </a:rPr>
              <a:t>Peñalver</a:t>
            </a:r>
            <a:r>
              <a:rPr lang="en-GB" sz="1800" dirty="0">
                <a:latin typeface="Times New Roman" pitchFamily="18" charset="0"/>
                <a:cs typeface="Times New Roman" pitchFamily="18" charset="0"/>
              </a:rPr>
              <a:t>, J. M. </a:t>
            </a:r>
            <a:r>
              <a:rPr lang="en-GB" sz="1800" dirty="0" err="1">
                <a:latin typeface="Times New Roman" pitchFamily="18" charset="0"/>
                <a:cs typeface="Times New Roman" pitchFamily="18" charset="0"/>
              </a:rPr>
              <a:t>Górriz</a:t>
            </a:r>
            <a:r>
              <a:rPr lang="en-GB" sz="1800" dirty="0">
                <a:latin typeface="Times New Roman" pitchFamily="18" charset="0"/>
                <a:cs typeface="Times New Roman" pitchFamily="18" charset="0"/>
              </a:rPr>
              <a:t> and M. </a:t>
            </a:r>
            <a:r>
              <a:rPr lang="en-GB" sz="1800" dirty="0" err="1">
                <a:latin typeface="Times New Roman" pitchFamily="18" charset="0"/>
                <a:cs typeface="Times New Roman" pitchFamily="18" charset="0"/>
              </a:rPr>
              <a:t>Ruz</a:t>
            </a:r>
            <a:r>
              <a:rPr lang="en-GB" sz="1800" dirty="0">
                <a:latin typeface="Times New Roman" pitchFamily="18" charset="0"/>
                <a:cs typeface="Times New Roman" pitchFamily="18" charset="0"/>
              </a:rPr>
              <a:t>, "Multivariate pattern analysis techniques for electroencephalography data to study flanker interference effects", </a:t>
            </a:r>
            <a:r>
              <a:rPr lang="en-GB" sz="1800" i="1" dirty="0">
                <a:latin typeface="Times New Roman" pitchFamily="18" charset="0"/>
                <a:cs typeface="Times New Roman" pitchFamily="18" charset="0"/>
              </a:rPr>
              <a:t>Int. J. Neural Syst.</a:t>
            </a:r>
            <a:r>
              <a:rPr lang="en-GB" sz="1800" dirty="0">
                <a:latin typeface="Times New Roman" pitchFamily="18" charset="0"/>
                <a:cs typeface="Times New Roman" pitchFamily="18" charset="0"/>
              </a:rPr>
              <a:t>, vol. 30, no. 7, Jul. 2020</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K. D. </a:t>
            </a:r>
            <a:r>
              <a:rPr lang="en-GB" sz="1800" dirty="0" err="1">
                <a:latin typeface="Times New Roman" pitchFamily="18" charset="0"/>
                <a:cs typeface="Times New Roman" pitchFamily="18" charset="0"/>
              </a:rPr>
              <a:t>Tzimourta</a:t>
            </a:r>
            <a:r>
              <a:rPr lang="en-GB" sz="1800" dirty="0">
                <a:latin typeface="Times New Roman" pitchFamily="18" charset="0"/>
                <a:cs typeface="Times New Roman" pitchFamily="18" charset="0"/>
              </a:rPr>
              <a:t> et al., "Machine learning algorithms and statistical approaches for Alzheimer’s disease analysis based on resting-state EEG recordings: A systematic review", </a:t>
            </a:r>
            <a:r>
              <a:rPr lang="en-GB" sz="1800" i="1" dirty="0">
                <a:latin typeface="Times New Roman" pitchFamily="18" charset="0"/>
                <a:cs typeface="Times New Roman" pitchFamily="18" charset="0"/>
              </a:rPr>
              <a:t>Int. J. Neural Syst.</a:t>
            </a:r>
            <a:r>
              <a:rPr lang="en-GB" sz="1800" dirty="0">
                <a:latin typeface="Times New Roman" pitchFamily="18" charset="0"/>
                <a:cs typeface="Times New Roman" pitchFamily="18" charset="0"/>
              </a:rPr>
              <a:t>, vol. </a:t>
            </a:r>
            <a:r>
              <a:rPr lang="en-GB" sz="1800" dirty="0" smtClean="0">
                <a:latin typeface="Times New Roman" pitchFamily="18" charset="0"/>
                <a:cs typeface="Times New Roman" pitchFamily="18" charset="0"/>
              </a:rPr>
              <a:t>31, May 2021.</a:t>
            </a:r>
            <a:endParaRPr lang="en-IN" sz="18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60000"/>
              </a:lnSpc>
            </a:pPr>
            <a:r>
              <a:rPr lang="en-GB" sz="1800" dirty="0">
                <a:latin typeface="Times New Roman" pitchFamily="18" charset="0"/>
                <a:cs typeface="Times New Roman" pitchFamily="18" charset="0"/>
              </a:rPr>
              <a:t>A. Burns, H. </a:t>
            </a:r>
            <a:r>
              <a:rPr lang="en-GB" sz="1800" dirty="0" err="1">
                <a:latin typeface="Times New Roman" pitchFamily="18" charset="0"/>
                <a:cs typeface="Times New Roman" pitchFamily="18" charset="0"/>
              </a:rPr>
              <a:t>Adeli</a:t>
            </a:r>
            <a:r>
              <a:rPr lang="en-GB" sz="1800" dirty="0">
                <a:latin typeface="Times New Roman" pitchFamily="18" charset="0"/>
                <a:cs typeface="Times New Roman" pitchFamily="18" charset="0"/>
              </a:rPr>
              <a:t> and J. A. Buford, "Upper limb movement classification via </a:t>
            </a:r>
            <a:r>
              <a:rPr lang="en-GB" sz="1800" dirty="0" err="1">
                <a:latin typeface="Times New Roman" pitchFamily="18" charset="0"/>
                <a:cs typeface="Times New Roman" pitchFamily="18" charset="0"/>
              </a:rPr>
              <a:t>electromyographic</a:t>
            </a:r>
            <a:r>
              <a:rPr lang="en-GB" sz="1800" dirty="0">
                <a:latin typeface="Times New Roman" pitchFamily="18" charset="0"/>
                <a:cs typeface="Times New Roman" pitchFamily="18" charset="0"/>
              </a:rPr>
              <a:t> signals and an enhanced probabilistic network", </a:t>
            </a:r>
            <a:r>
              <a:rPr lang="en-GB" sz="1800" i="1" dirty="0">
                <a:latin typeface="Times New Roman" pitchFamily="18" charset="0"/>
                <a:cs typeface="Times New Roman" pitchFamily="18" charset="0"/>
              </a:rPr>
              <a:t>J. Med. Syst.</a:t>
            </a:r>
            <a:r>
              <a:rPr lang="en-GB" sz="1800" dirty="0">
                <a:latin typeface="Times New Roman" pitchFamily="18" charset="0"/>
                <a:cs typeface="Times New Roman" pitchFamily="18" charset="0"/>
              </a:rPr>
              <a:t>, vol. 44, no. 10, pp. 176, Aug. 2020</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U. R. </a:t>
            </a:r>
            <a:r>
              <a:rPr lang="en-GB" sz="1800" dirty="0" err="1">
                <a:latin typeface="Times New Roman" pitchFamily="18" charset="0"/>
                <a:cs typeface="Times New Roman" pitchFamily="18" charset="0"/>
              </a:rPr>
              <a:t>Acharya</a:t>
            </a:r>
            <a:r>
              <a:rPr lang="en-GB" sz="1800" dirty="0">
                <a:latin typeface="Times New Roman" pitchFamily="18" charset="0"/>
                <a:cs typeface="Times New Roman" pitchFamily="18" charset="0"/>
              </a:rPr>
              <a:t>, S. L. Oh, Y. Hagiwara, J. H. Tan and H. </a:t>
            </a:r>
            <a:r>
              <a:rPr lang="en-GB" sz="1800" dirty="0" err="1">
                <a:latin typeface="Times New Roman" pitchFamily="18" charset="0"/>
                <a:cs typeface="Times New Roman" pitchFamily="18" charset="0"/>
              </a:rPr>
              <a:t>Adeli</a:t>
            </a:r>
            <a:r>
              <a:rPr lang="en-GB" sz="1800" dirty="0">
                <a:latin typeface="Times New Roman" pitchFamily="18" charset="0"/>
                <a:cs typeface="Times New Roman" pitchFamily="18" charset="0"/>
              </a:rPr>
              <a:t>, "Deep convolutional neural network for the automated detection and diagnosis of seizure using EEG signals", </a:t>
            </a:r>
            <a:r>
              <a:rPr lang="en-GB" sz="1800" i="1" dirty="0" err="1">
                <a:latin typeface="Times New Roman" pitchFamily="18" charset="0"/>
                <a:cs typeface="Times New Roman" pitchFamily="18" charset="0"/>
              </a:rPr>
              <a:t>Comput</a:t>
            </a:r>
            <a:r>
              <a:rPr lang="en-GB" sz="1800" i="1" dirty="0">
                <a:latin typeface="Times New Roman" pitchFamily="18" charset="0"/>
                <a:cs typeface="Times New Roman" pitchFamily="18" charset="0"/>
              </a:rPr>
              <a:t>. Biol. Med.</a:t>
            </a:r>
            <a:r>
              <a:rPr lang="en-GB" sz="1800" dirty="0">
                <a:latin typeface="Times New Roman" pitchFamily="18" charset="0"/>
                <a:cs typeface="Times New Roman" pitchFamily="18" charset="0"/>
              </a:rPr>
              <a:t>, vol. 100, pp. 270-278, Sep. 2018</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A. Burns, H. </a:t>
            </a:r>
            <a:r>
              <a:rPr lang="en-GB" sz="1800" dirty="0" err="1">
                <a:latin typeface="Times New Roman" pitchFamily="18" charset="0"/>
                <a:cs typeface="Times New Roman" pitchFamily="18" charset="0"/>
              </a:rPr>
              <a:t>Adeli</a:t>
            </a:r>
            <a:r>
              <a:rPr lang="en-GB" sz="1800" dirty="0">
                <a:latin typeface="Times New Roman" pitchFamily="18" charset="0"/>
                <a:cs typeface="Times New Roman" pitchFamily="18" charset="0"/>
              </a:rPr>
              <a:t> and J. A. Buford, "Brain–computer interface after nervous system injury", </a:t>
            </a:r>
            <a:r>
              <a:rPr lang="en-GB" sz="1800" i="1" dirty="0">
                <a:latin typeface="Times New Roman" pitchFamily="18" charset="0"/>
                <a:cs typeface="Times New Roman" pitchFamily="18" charset="0"/>
              </a:rPr>
              <a:t>Neuroscientist</a:t>
            </a:r>
            <a:r>
              <a:rPr lang="en-GB" sz="1800" dirty="0">
                <a:latin typeface="Times New Roman" pitchFamily="18" charset="0"/>
                <a:cs typeface="Times New Roman" pitchFamily="18" charset="0"/>
              </a:rPr>
              <a:t>, vol. 20, no. 6, pp. 639-651, Dec. 2014</a:t>
            </a:r>
            <a:r>
              <a:rPr lang="en-GB" sz="1800" dirty="0" smtClean="0">
                <a:latin typeface="Times New Roman" pitchFamily="18" charset="0"/>
                <a:cs typeface="Times New Roman" pitchFamily="18" charset="0"/>
              </a:rPr>
              <a:t>.</a:t>
            </a:r>
          </a:p>
          <a:p>
            <a:pPr marL="82296" indent="0" algn="just">
              <a:lnSpc>
                <a:spcPct val="160000"/>
              </a:lnSpc>
              <a:buNone/>
            </a:pPr>
            <a:endParaRPr lang="en-GB"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A. Ortiz-Rosario and H. </a:t>
            </a:r>
            <a:r>
              <a:rPr lang="en-GB" sz="1800" dirty="0" err="1">
                <a:latin typeface="Times New Roman" pitchFamily="18" charset="0"/>
                <a:cs typeface="Times New Roman" pitchFamily="18" charset="0"/>
              </a:rPr>
              <a:t>Adeli</a:t>
            </a:r>
            <a:r>
              <a:rPr lang="en-GB" sz="1800" dirty="0">
                <a:latin typeface="Times New Roman" pitchFamily="18" charset="0"/>
                <a:cs typeface="Times New Roman" pitchFamily="18" charset="0"/>
              </a:rPr>
              <a:t>, "Brain-computer interface technologies: From signal to action", </a:t>
            </a:r>
            <a:r>
              <a:rPr lang="en-GB" sz="1800" i="1" dirty="0">
                <a:latin typeface="Times New Roman" pitchFamily="18" charset="0"/>
                <a:cs typeface="Times New Roman" pitchFamily="18" charset="0"/>
              </a:rPr>
              <a:t>Rev. </a:t>
            </a:r>
            <a:r>
              <a:rPr lang="en-GB" sz="1800" i="1" dirty="0" err="1">
                <a:latin typeface="Times New Roman" pitchFamily="18" charset="0"/>
                <a:cs typeface="Times New Roman" pitchFamily="18" charset="0"/>
              </a:rPr>
              <a:t>Neurosci</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24, no. 5, pp. 537-552, Oct. 2013.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1526</TotalTime>
  <Words>979</Words>
  <Application>Microsoft Office PowerPoint</Application>
  <PresentationFormat>On-screen Show (4:3)</PresentationFormat>
  <Paragraphs>105</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Self-Supervised Learning for Electroencephalography</vt:lpstr>
      <vt:lpstr>Abstract</vt:lpstr>
      <vt:lpstr>Objective</vt:lpstr>
      <vt:lpstr>Existing System</vt:lpstr>
      <vt:lpstr>Disadvantage</vt:lpstr>
      <vt:lpstr>PROPOSED SYSTEM :</vt:lpstr>
      <vt:lpstr>Advantage</vt:lpstr>
      <vt:lpstr>Literature Review</vt:lpstr>
      <vt:lpstr>Block Diagram</vt:lpstr>
      <vt:lpstr>SOFTWARE REQUIREMENTS:</vt:lpstr>
      <vt:lpstr>HARDWARE REQUIREMENTS:</vt:lpstr>
      <vt:lpstr>CONCLUSION</vt:lpstr>
      <vt:lpstr>PowerPoint Presentation</vt:lpstr>
      <vt:lpstr>REFERENCE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Geethusana</cp:lastModifiedBy>
  <cp:revision>676</cp:revision>
  <dcterms:created xsi:type="dcterms:W3CDTF">2006-08-16T00:00:00Z</dcterms:created>
  <dcterms:modified xsi:type="dcterms:W3CDTF">2024-07-22T09:00:31Z</dcterms:modified>
</cp:coreProperties>
</file>