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322" r:id="rId2"/>
    <p:sldId id="325" r:id="rId3"/>
    <p:sldId id="347" r:id="rId4"/>
    <p:sldId id="260" r:id="rId5"/>
    <p:sldId id="349" r:id="rId6"/>
    <p:sldId id="263" r:id="rId7"/>
    <p:sldId id="348" r:id="rId8"/>
    <p:sldId id="350" r:id="rId9"/>
    <p:sldId id="352" r:id="rId10"/>
    <p:sldId id="351" r:id="rId11"/>
    <p:sldId id="296" r:id="rId12"/>
    <p:sldId id="295" r:id="rId13"/>
    <p:sldId id="331" r:id="rId14"/>
    <p:sldId id="345" r:id="rId15"/>
    <p:sldId id="323" r:id="rId16"/>
    <p:sldId id="329" r:id="rId17"/>
    <p:sldId id="334"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98" d="100"/>
          <a:sy n="98" d="100"/>
        </p:scale>
        <p:origin x="-576" y="120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7/19/2024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extLst>
      <p:ext uri="{BB962C8B-B14F-4D97-AF65-F5344CB8AC3E}">
        <p14:creationId xmlns:p14="http://schemas.microsoft.com/office/powerpoint/2010/main" xmlns="" val="9138529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7/19/2024</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7/19/2024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7/19/2024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7/19/2024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7/19/2024</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7/19/2024</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7/19/2024</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7/19/2024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7/19/2024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7/19/2024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7/19/2024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7/19/2024</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334000"/>
          </a:xfrm>
        </p:spPr>
        <p:txBody>
          <a:bodyPr>
            <a:noAutofit/>
          </a:bodyPr>
          <a:lstStyle/>
          <a:p>
            <a:pPr lvl="0" algn="ctr"/>
            <a:r>
              <a:rPr lang="en-US" sz="3000" dirty="0" smtClean="0">
                <a:latin typeface="Times New Roman" pitchFamily="18" charset="0"/>
                <a:cs typeface="Times New Roman" pitchFamily="18" charset="0"/>
              </a:rPr>
              <a:t>Production-Level Artificial Intelligence Applications in Semiconductor Supply Chains</a:t>
            </a:r>
            <a:endParaRPr lang="en-US" sz="3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304800"/>
            <a:ext cx="7498080" cy="6096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19200" y="1066800"/>
            <a:ext cx="7726680" cy="5638800"/>
          </a:xfrm>
        </p:spPr>
        <p:txBody>
          <a:bodyPr>
            <a:noAutofit/>
          </a:bodyPr>
          <a:lstStyle/>
          <a:p>
            <a:pPr algn="just"/>
            <a:r>
              <a:rPr lang="en-US" sz="1800" dirty="0" smtClean="0">
                <a:latin typeface="Times New Roman" pitchFamily="18" charset="0"/>
                <a:cs typeface="Times New Roman" pitchFamily="18" charset="0"/>
              </a:rPr>
              <a:t>This is a panel paper which discusses the use of Artificial Intelligence (AI) techniques to address production level problems in semiconductor manufacturing. </a:t>
            </a:r>
          </a:p>
          <a:p>
            <a:pPr algn="just"/>
            <a:endParaRPr lang="en-US" sz="1800" dirty="0" smtClean="0">
              <a:latin typeface="Times New Roman" pitchFamily="18" charset="0"/>
              <a:cs typeface="Times New Roman" pitchFamily="18" charset="0"/>
            </a:endParaRPr>
          </a:p>
          <a:p>
            <a:pPr algn="just"/>
            <a:r>
              <a:rPr lang="en-US" sz="1800" dirty="0" smtClean="0">
                <a:latin typeface="Times New Roman" pitchFamily="18" charset="0"/>
                <a:cs typeface="Times New Roman" pitchFamily="18" charset="0"/>
              </a:rPr>
              <a:t>We have gathered a group of expert semiconductor researchers and practitioners from around the world who have applied AI techniques to semiconductor problems and the paper provides their answers to an initial set of questions. </a:t>
            </a:r>
          </a:p>
          <a:p>
            <a:pPr algn="just"/>
            <a:endParaRPr lang="en-US" sz="1800" dirty="0" smtClean="0">
              <a:latin typeface="Times New Roman" pitchFamily="18" charset="0"/>
              <a:cs typeface="Times New Roman" pitchFamily="18" charset="0"/>
            </a:endParaRPr>
          </a:p>
          <a:p>
            <a:pPr algn="just"/>
            <a:r>
              <a:rPr lang="en-US" sz="1800" dirty="0" smtClean="0">
                <a:latin typeface="Times New Roman" pitchFamily="18" charset="0"/>
                <a:cs typeface="Times New Roman" pitchFamily="18" charset="0"/>
              </a:rPr>
              <a:t>These serve to provide a description of the AI work that has taken place already and to make suggestions for future directions in this arena.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Objective</a:t>
            </a:r>
            <a:endParaRPr lang="en-US" dirty="0"/>
          </a:p>
        </p:txBody>
      </p:sp>
      <p:sp>
        <p:nvSpPr>
          <p:cNvPr id="3" name="Content Placeholder 2"/>
          <p:cNvSpPr>
            <a:spLocks noGrp="1"/>
          </p:cNvSpPr>
          <p:nvPr>
            <p:ph idx="1"/>
          </p:nvPr>
        </p:nvSpPr>
        <p:spPr/>
        <p:txBody>
          <a:bodyPr>
            <a:normAutofit/>
          </a:bodyPr>
          <a:lstStyle/>
          <a:p>
            <a:pPr algn="just"/>
            <a:r>
              <a:rPr lang="en-US" sz="1800" dirty="0" smtClean="0">
                <a:latin typeface="Times New Roman" pitchFamily="18" charset="0"/>
                <a:cs typeface="Times New Roman" pitchFamily="18" charset="0"/>
              </a:rPr>
              <a:t>There are more than 30 types of semiconductor product categories, and developing those products requires deep hardware and software expertise, and advanced design tools and IP. </a:t>
            </a:r>
          </a:p>
          <a:p>
            <a:pPr algn="just"/>
            <a:endParaRPr lang="en-US" sz="1800" dirty="0" smtClean="0">
              <a:latin typeface="Times New Roman" pitchFamily="18" charset="0"/>
              <a:cs typeface="Times New Roman" pitchFamily="18" charset="0"/>
            </a:endParaRPr>
          </a:p>
          <a:p>
            <a:pPr algn="just"/>
            <a:r>
              <a:rPr lang="en-US" sz="1800" dirty="0" smtClean="0">
                <a:latin typeface="Times New Roman" pitchFamily="18" charset="0"/>
                <a:cs typeface="Times New Roman" pitchFamily="18" charset="0"/>
              </a:rPr>
              <a:t>Fabrication then involves as many as 300 inputs, processed by more than 50 classes of precision equipment.</a:t>
            </a:r>
          </a:p>
          <a:p>
            <a:pPr algn="just"/>
            <a:endParaRPr lang="en-US" sz="1800" dirty="0" smtClean="0">
              <a:latin typeface="Times New Roman" pitchFamily="18" charset="0"/>
              <a:cs typeface="Times New Roman" pitchFamily="18" charset="0"/>
            </a:endParaRPr>
          </a:p>
          <a:p>
            <a:pPr algn="just"/>
            <a:r>
              <a:rPr lang="en-US" sz="1800" dirty="0" smtClean="0">
                <a:latin typeface="Times New Roman" pitchFamily="18" charset="0"/>
                <a:cs typeface="Times New Roman" pitchFamily="18" charset="0"/>
              </a:rPr>
              <a:t>1 The result is a complex and highly </a:t>
            </a:r>
            <a:r>
              <a:rPr lang="en-US" sz="1800" dirty="0" err="1" smtClean="0">
                <a:latin typeface="Times New Roman" pitchFamily="18" charset="0"/>
                <a:cs typeface="Times New Roman" pitchFamily="18" charset="0"/>
              </a:rPr>
              <a:t>internationalised</a:t>
            </a:r>
            <a:r>
              <a:rPr lang="en-US" sz="1800" dirty="0" smtClean="0">
                <a:latin typeface="Times New Roman" pitchFamily="18" charset="0"/>
                <a:cs typeface="Times New Roman" pitchFamily="18" charset="0"/>
              </a:rPr>
              <a:t> supply chain: from chip design to fabrication, and assembly, testing, and packaging (ATP). </a:t>
            </a:r>
            <a:endParaRPr lang="en-US" sz="18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838200"/>
            <a:ext cx="7498080" cy="5867400"/>
          </a:xfrm>
        </p:spPr>
        <p:txBody>
          <a:bodyPr>
            <a:noAutofit/>
          </a:bodyPr>
          <a:lstStyle/>
          <a:p>
            <a:pPr algn="just">
              <a:lnSpc>
                <a:spcPct val="150000"/>
              </a:lnSpc>
            </a:pPr>
            <a:r>
              <a:rPr lang="en-US" sz="1800" dirty="0" smtClean="0">
                <a:latin typeface="Times New Roman" pitchFamily="18" charset="0"/>
                <a:cs typeface="Times New Roman" pitchFamily="18" charset="0"/>
              </a:rPr>
              <a:t>AI models analyze historical sales data, market trends, and economic indicators to predict future demand. Techniques like time-series analysis, regression models, and neural networks are commonly used.</a:t>
            </a:r>
          </a:p>
          <a:p>
            <a:pPr algn="just">
              <a:lnSpc>
                <a:spcPct val="150000"/>
              </a:lnSpc>
            </a:pPr>
            <a:endParaRPr lang="en-US"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Leveraging </a:t>
            </a:r>
            <a:r>
              <a:rPr lang="en-US" sz="1800" dirty="0" smtClean="0">
                <a:latin typeface="Times New Roman" pitchFamily="18" charset="0"/>
                <a:cs typeface="Times New Roman" pitchFamily="18" charset="0"/>
              </a:rPr>
              <a:t>big </a:t>
            </a:r>
            <a:r>
              <a:rPr lang="en-US" sz="1800" dirty="0" smtClean="0">
                <a:latin typeface="Times New Roman" pitchFamily="18" charset="0"/>
                <a:cs typeface="Times New Roman" pitchFamily="18" charset="0"/>
              </a:rPr>
              <a:t>data </a:t>
            </a:r>
            <a:r>
              <a:rPr lang="en-US" sz="1800" dirty="0" smtClean="0">
                <a:latin typeface="Times New Roman" pitchFamily="18" charset="0"/>
                <a:cs typeface="Times New Roman" pitchFamily="18" charset="0"/>
              </a:rPr>
              <a:t>from various sources (e.g., customer orders, market research) helps improve the accuracy of demand forecasts.</a:t>
            </a:r>
          </a:p>
          <a:p>
            <a:pPr algn="just">
              <a:lnSpc>
                <a:spcPct val="150000"/>
              </a:lnSpc>
            </a:pPr>
            <a:endParaRPr lang="en-US"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AI </a:t>
            </a:r>
            <a:r>
              <a:rPr lang="en-US" sz="1800" dirty="0" smtClean="0">
                <a:latin typeface="Times New Roman" pitchFamily="18" charset="0"/>
                <a:cs typeface="Times New Roman" pitchFamily="18" charset="0"/>
              </a:rPr>
              <a:t>predicts inventory requirements based on real-time data, reducing both overstock and </a:t>
            </a:r>
            <a:r>
              <a:rPr lang="en-US" sz="1800" dirty="0" err="1" smtClean="0">
                <a:latin typeface="Times New Roman" pitchFamily="18" charset="0"/>
                <a:cs typeface="Times New Roman" pitchFamily="18" charset="0"/>
              </a:rPr>
              <a:t>stockouts</a:t>
            </a:r>
            <a:r>
              <a:rPr lang="en-US" sz="1800" dirty="0" smtClean="0">
                <a:latin typeface="Times New Roman" pitchFamily="18" charset="0"/>
                <a:cs typeface="Times New Roman" pitchFamily="18" charset="0"/>
              </a:rPr>
              <a:t>.</a:t>
            </a:r>
          </a:p>
          <a:p>
            <a:pPr algn="just">
              <a:lnSpc>
                <a:spcPct val="150000"/>
              </a:lnSpc>
            </a:pPr>
            <a:endParaRPr lang="en-US"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These </a:t>
            </a:r>
            <a:r>
              <a:rPr lang="en-US" sz="1800" dirty="0" smtClean="0">
                <a:latin typeface="Times New Roman" pitchFamily="18" charset="0"/>
                <a:cs typeface="Times New Roman" pitchFamily="18" charset="0"/>
              </a:rPr>
              <a:t>systems automatically order materials based on AI predictions to maintain optimal inventory levels.</a:t>
            </a:r>
            <a:endParaRPr lang="en-IN" sz="18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Disadvantage</a:t>
            </a:r>
            <a:endParaRPr lang="en-US" dirty="0"/>
          </a:p>
        </p:txBody>
      </p:sp>
      <p:sp>
        <p:nvSpPr>
          <p:cNvPr id="3" name="Content Placeholder 2"/>
          <p:cNvSpPr>
            <a:spLocks noGrp="1"/>
          </p:cNvSpPr>
          <p:nvPr>
            <p:ph idx="1"/>
          </p:nvPr>
        </p:nvSpPr>
        <p:spPr/>
        <p:txBody>
          <a:bodyPr>
            <a:normAutofit/>
          </a:bodyPr>
          <a:lstStyle/>
          <a:p>
            <a:pPr algn="just"/>
            <a:r>
              <a:rPr lang="en-US" sz="1800" dirty="0" smtClean="0">
                <a:latin typeface="Times New Roman" pitchFamily="18" charset="0"/>
                <a:cs typeface="Times New Roman" pitchFamily="18" charset="0"/>
              </a:rPr>
              <a:t>Implementing AI solutions requires significant upfront investment in technology, infrastructure, and skilled personnel.</a:t>
            </a:r>
          </a:p>
          <a:p>
            <a:pPr algn="just"/>
            <a:endParaRPr lang="en-US" sz="1800" dirty="0" smtClean="0">
              <a:latin typeface="Times New Roman" pitchFamily="18" charset="0"/>
              <a:cs typeface="Times New Roman" pitchFamily="18" charset="0"/>
            </a:endParaRPr>
          </a:p>
          <a:p>
            <a:pPr algn="just"/>
            <a:r>
              <a:rPr lang="en-US" sz="1800" dirty="0" smtClean="0">
                <a:latin typeface="Times New Roman" pitchFamily="18" charset="0"/>
                <a:cs typeface="Times New Roman" pitchFamily="18" charset="0"/>
              </a:rPr>
              <a:t>Developing and training AI models is resource-intensive and requires ongoing investment to keep the systems updated and effective</a:t>
            </a:r>
          </a:p>
          <a:p>
            <a:pPr algn="just"/>
            <a:endParaRPr lang="en-US" sz="1800" dirty="0" smtClean="0">
              <a:latin typeface="Times New Roman" pitchFamily="18" charset="0"/>
              <a:cs typeface="Times New Roman" pitchFamily="18" charset="0"/>
            </a:endParaRPr>
          </a:p>
          <a:p>
            <a:pPr algn="just"/>
            <a:r>
              <a:rPr lang="en-US" sz="1800" dirty="0" smtClean="0">
                <a:latin typeface="Times New Roman" pitchFamily="18" charset="0"/>
                <a:cs typeface="Times New Roman" pitchFamily="18" charset="0"/>
              </a:rPr>
              <a:t>Many semiconductor companies have legacy systems that may not be compatible with new AI technologies, requiring complex and costly integration efforts.</a:t>
            </a:r>
            <a:endParaRPr lang="en-US" sz="18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5240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685800"/>
            <a:ext cx="7772400" cy="6019800"/>
          </a:xfrm>
        </p:spPr>
        <p:txBody>
          <a:bodyPr>
            <a:noAutofit/>
          </a:bodyPr>
          <a:lstStyle/>
          <a:p>
            <a:pPr algn="just">
              <a:lnSpc>
                <a:spcPct val="150000"/>
              </a:lnSpc>
              <a:buFont typeface="Arial" pitchFamily="34" charset="0"/>
              <a:buChar char="•"/>
            </a:pPr>
            <a:r>
              <a:rPr lang="en-US" sz="1800" dirty="0" smtClean="0">
                <a:latin typeface="Times New Roman" pitchFamily="18" charset="0"/>
                <a:cs typeface="Times New Roman" pitchFamily="18" charset="0"/>
              </a:rPr>
              <a:t>Conduct a thorough assessment of current supply chain processes to identify areas where AI can add value.</a:t>
            </a:r>
          </a:p>
          <a:p>
            <a:pPr algn="just">
              <a:lnSpc>
                <a:spcPct val="150000"/>
              </a:lnSpc>
              <a:buFont typeface="Arial" pitchFamily="34" charset="0"/>
              <a:buChar char="•"/>
            </a:pPr>
            <a:endParaRPr lang="en-US" sz="1800" dirty="0" smtClean="0">
              <a:latin typeface="Times New Roman" pitchFamily="18" charset="0"/>
              <a:cs typeface="Times New Roman" pitchFamily="18" charset="0"/>
            </a:endParaRPr>
          </a:p>
          <a:p>
            <a:pPr algn="just">
              <a:lnSpc>
                <a:spcPct val="150000"/>
              </a:lnSpc>
              <a:buFont typeface="Arial" pitchFamily="34" charset="0"/>
              <a:buChar char="•"/>
            </a:pPr>
            <a:r>
              <a:rPr lang="en-US" sz="1800" dirty="0" smtClean="0">
                <a:latin typeface="Times New Roman" pitchFamily="18" charset="0"/>
                <a:cs typeface="Times New Roman" pitchFamily="18" charset="0"/>
              </a:rPr>
              <a:t>Develop a strategic plan outlining the objectives, scope, and expected outcomes of AI implementation. Include a clear timeline and resource allocation.</a:t>
            </a:r>
          </a:p>
          <a:p>
            <a:pPr algn="just">
              <a:lnSpc>
                <a:spcPct val="150000"/>
              </a:lnSpc>
              <a:buFont typeface="Arial" pitchFamily="34" charset="0"/>
              <a:buChar char="•"/>
            </a:pPr>
            <a:endParaRPr lang="en-US" sz="1800" dirty="0" smtClean="0">
              <a:latin typeface="Times New Roman" pitchFamily="18" charset="0"/>
              <a:cs typeface="Times New Roman" pitchFamily="18" charset="0"/>
            </a:endParaRPr>
          </a:p>
          <a:p>
            <a:pPr algn="just">
              <a:lnSpc>
                <a:spcPct val="150000"/>
              </a:lnSpc>
              <a:buFont typeface="Arial" pitchFamily="34" charset="0"/>
              <a:buChar char="•"/>
            </a:pPr>
            <a:r>
              <a:rPr lang="en-US" sz="1800" dirty="0" smtClean="0">
                <a:latin typeface="Times New Roman" pitchFamily="18" charset="0"/>
                <a:cs typeface="Times New Roman" pitchFamily="18" charset="0"/>
              </a:rPr>
              <a:t>Identify and collect relevant data from various sources, including manufacturing data, supply chain logistics, sales forecasts, and market trends.</a:t>
            </a:r>
          </a:p>
          <a:p>
            <a:pPr algn="just">
              <a:lnSpc>
                <a:spcPct val="150000"/>
              </a:lnSpc>
              <a:buFont typeface="Arial" pitchFamily="34" charset="0"/>
              <a:buChar char="•"/>
            </a:pPr>
            <a:endParaRPr lang="en-US" sz="1800" dirty="0" smtClean="0">
              <a:latin typeface="Times New Roman" pitchFamily="18" charset="0"/>
              <a:cs typeface="Times New Roman" pitchFamily="18" charset="0"/>
            </a:endParaRPr>
          </a:p>
          <a:p>
            <a:pPr algn="just">
              <a:lnSpc>
                <a:spcPct val="150000"/>
              </a:lnSpc>
              <a:buFont typeface="Arial" pitchFamily="34" charset="0"/>
              <a:buChar char="•"/>
            </a:pPr>
            <a:r>
              <a:rPr lang="en-US" sz="1800" dirty="0" smtClean="0">
                <a:latin typeface="Times New Roman" pitchFamily="18" charset="0"/>
                <a:cs typeface="Times New Roman" pitchFamily="18" charset="0"/>
              </a:rPr>
              <a:t>Implement processes to ensure data accuracy, consistency, and completeness. Use data cleaning and preprocessing techniques.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54032"/>
          </a:xfrm>
        </p:spPr>
        <p:txBody>
          <a:bodyPr>
            <a:normAutofit/>
          </a:bodyPr>
          <a:lstStyle/>
          <a:p>
            <a:r>
              <a:rPr lang="en-US" sz="2400" dirty="0" smtClean="0"/>
              <a:t>Advantage</a:t>
            </a:r>
            <a:endParaRPr lang="en-US" sz="2400" dirty="0"/>
          </a:p>
        </p:txBody>
      </p:sp>
      <p:sp>
        <p:nvSpPr>
          <p:cNvPr id="3" name="Content Placeholder 2"/>
          <p:cNvSpPr>
            <a:spLocks noGrp="1"/>
          </p:cNvSpPr>
          <p:nvPr>
            <p:ph idx="1"/>
          </p:nvPr>
        </p:nvSpPr>
        <p:spPr>
          <a:xfrm>
            <a:off x="1435608" y="1071546"/>
            <a:ext cx="7498080" cy="5176854"/>
          </a:xfrm>
        </p:spPr>
        <p:txBody>
          <a:bodyPr>
            <a:normAutofit/>
          </a:bodyPr>
          <a:lstStyle/>
          <a:p>
            <a:pPr algn="just"/>
            <a:r>
              <a:rPr lang="en-US" sz="1800" dirty="0" smtClean="0">
                <a:latin typeface="Times New Roman" pitchFamily="18" charset="0"/>
                <a:cs typeface="Times New Roman" pitchFamily="18" charset="0"/>
              </a:rPr>
              <a:t>Choose appropriate AI models for different applications (e.g., machine learning for demand forecasting, NLP for supplier management).</a:t>
            </a:r>
          </a:p>
          <a:p>
            <a:pPr algn="just"/>
            <a:endParaRPr lang="en-US" sz="1800" dirty="0" smtClean="0">
              <a:latin typeface="Times New Roman" pitchFamily="18" charset="0"/>
              <a:cs typeface="Times New Roman" pitchFamily="18" charset="0"/>
            </a:endParaRPr>
          </a:p>
          <a:p>
            <a:pPr algn="just"/>
            <a:r>
              <a:rPr lang="en-US" sz="1800" dirty="0" smtClean="0">
                <a:latin typeface="Times New Roman" pitchFamily="18" charset="0"/>
                <a:cs typeface="Times New Roman" pitchFamily="18" charset="0"/>
              </a:rPr>
              <a:t>Develop custom algorithms tailored to the specific needs of the semiconductor supply chain.</a:t>
            </a:r>
            <a:br>
              <a:rPr lang="en-US" sz="1800" dirty="0" smtClean="0">
                <a:latin typeface="Times New Roman" pitchFamily="18" charset="0"/>
                <a:cs typeface="Times New Roman" pitchFamily="18" charset="0"/>
              </a:rPr>
            </a:br>
            <a:endParaRPr lang="en-US" sz="1800" dirty="0" smtClean="0">
              <a:latin typeface="Times New Roman" pitchFamily="18" charset="0"/>
              <a:cs typeface="Times New Roman" pitchFamily="18" charset="0"/>
            </a:endParaRPr>
          </a:p>
          <a:p>
            <a:pPr algn="just"/>
            <a:r>
              <a:rPr lang="en-US" sz="1800" dirty="0" smtClean="0">
                <a:latin typeface="Times New Roman" pitchFamily="18" charset="0"/>
                <a:cs typeface="Times New Roman" pitchFamily="18" charset="0"/>
              </a:rPr>
              <a:t>Train AI models using historical data and validate their performance with testing datasets. Employ cross-validation and other techniques to ensure robustness.</a:t>
            </a:r>
            <a:endParaRPr lang="en-US" sz="18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Literature Review</a:t>
            </a:r>
            <a:endParaRPr lang="en-US" dirty="0"/>
          </a:p>
        </p:txBody>
      </p:sp>
      <p:sp>
        <p:nvSpPr>
          <p:cNvPr id="3" name="Content Placeholder 2"/>
          <p:cNvSpPr>
            <a:spLocks noGrp="1"/>
          </p:cNvSpPr>
          <p:nvPr>
            <p:ph idx="1"/>
          </p:nvPr>
        </p:nvSpPr>
        <p:spPr/>
        <p:txBody>
          <a:bodyPr>
            <a:noAutofit/>
          </a:bodyPr>
          <a:lstStyle/>
          <a:p>
            <a:r>
              <a:rPr lang="en-US" sz="1800" b="1" dirty="0" smtClean="0">
                <a:latin typeface="Times New Roman" pitchFamily="18" charset="0"/>
                <a:cs typeface="Times New Roman" pitchFamily="18" charset="0"/>
              </a:rPr>
              <a:t>Machine Learning Models</a:t>
            </a:r>
            <a:r>
              <a:rPr lang="en-US" sz="1800" dirty="0" smtClean="0">
                <a:latin typeface="Times New Roman" pitchFamily="18" charset="0"/>
                <a:cs typeface="Times New Roman" pitchFamily="18" charset="0"/>
              </a:rPr>
              <a:t>: Tsai et al. (2019) demonstrated the use of machine learning algorithms, such as support vector machines (SVM) and neural networks, to improve demand forecasting accuracy in semiconductor supply chains. Their study showed that these models outperformed traditional statistical methods in handling the volatile demand patterns typical in the semiconductor industry.</a:t>
            </a:r>
          </a:p>
          <a:p>
            <a:endParaRPr lang="en-US" sz="1800" dirty="0" smtClean="0">
              <a:latin typeface="Times New Roman" pitchFamily="18" charset="0"/>
              <a:cs typeface="Times New Roman" pitchFamily="18" charset="0"/>
            </a:endParaRPr>
          </a:p>
          <a:p>
            <a:endParaRPr lang="en-US" sz="1800" dirty="0" smtClean="0">
              <a:latin typeface="Times New Roman" pitchFamily="18" charset="0"/>
              <a:cs typeface="Times New Roman" pitchFamily="18" charset="0"/>
            </a:endParaRPr>
          </a:p>
          <a:p>
            <a:r>
              <a:rPr lang="en-US" sz="1800" b="1" dirty="0" smtClean="0">
                <a:latin typeface="Times New Roman" pitchFamily="18" charset="0"/>
                <a:cs typeface="Times New Roman" pitchFamily="18" charset="0"/>
              </a:rPr>
              <a:t>Big Data Analytics</a:t>
            </a:r>
            <a:r>
              <a:rPr lang="en-US" sz="1800" dirty="0" smtClean="0">
                <a:latin typeface="Times New Roman" pitchFamily="18" charset="0"/>
                <a:cs typeface="Times New Roman" pitchFamily="18" charset="0"/>
              </a:rPr>
              <a:t>: A study by Chen and Chen (2020) emphasized the integration of big data analytics with AI to enhance demand forecasting. They found that combining data from multiple sources (e.g., sales data, market trends, customer behavior) allows for more accurate and responsive forecasting models.</a:t>
            </a:r>
          </a:p>
          <a:p>
            <a:endParaRPr lang="en-US" sz="1800" dirty="0"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sz="1800" b="1" dirty="0" smtClean="0">
                <a:latin typeface="Times New Roman" pitchFamily="18" charset="0"/>
                <a:cs typeface="Times New Roman" pitchFamily="18" charset="0"/>
              </a:rPr>
              <a:t>Predictive Analytics</a:t>
            </a:r>
            <a:r>
              <a:rPr lang="en-US" sz="1800" dirty="0" smtClean="0">
                <a:latin typeface="Times New Roman" pitchFamily="18" charset="0"/>
                <a:cs typeface="Times New Roman" pitchFamily="18" charset="0"/>
              </a:rPr>
              <a:t>: Huang et al. (2018) explored the application of predictive analytics in inventory management, using AI to predict future inventory requirements. Their research highlighted significant reductions in both overstock and </a:t>
            </a:r>
            <a:r>
              <a:rPr lang="en-US" sz="1800" dirty="0" err="1" smtClean="0">
                <a:latin typeface="Times New Roman" pitchFamily="18" charset="0"/>
                <a:cs typeface="Times New Roman" pitchFamily="18" charset="0"/>
              </a:rPr>
              <a:t>stockouts</a:t>
            </a:r>
            <a:r>
              <a:rPr lang="en-US" sz="1800" dirty="0" smtClean="0">
                <a:latin typeface="Times New Roman" pitchFamily="18" charset="0"/>
                <a:cs typeface="Times New Roman" pitchFamily="18" charset="0"/>
              </a:rPr>
              <a:t>.</a:t>
            </a:r>
          </a:p>
          <a:p>
            <a:endParaRPr lang="en-US" sz="1800" dirty="0" smtClean="0">
              <a:latin typeface="Times New Roman" pitchFamily="18" charset="0"/>
              <a:cs typeface="Times New Roman" pitchFamily="18" charset="0"/>
            </a:endParaRPr>
          </a:p>
          <a:p>
            <a:r>
              <a:rPr lang="en-US" sz="1800" b="1" dirty="0" smtClean="0">
                <a:latin typeface="Times New Roman" pitchFamily="18" charset="0"/>
                <a:cs typeface="Times New Roman" pitchFamily="18" charset="0"/>
              </a:rPr>
              <a:t>Automated Replenishment Systems</a:t>
            </a:r>
            <a:r>
              <a:rPr lang="en-US" sz="1800" dirty="0" smtClean="0">
                <a:latin typeface="Times New Roman" pitchFamily="18" charset="0"/>
                <a:cs typeface="Times New Roman" pitchFamily="18" charset="0"/>
              </a:rPr>
              <a:t>: Kim and Lee (2021) studied automated replenishment systems powered by AI, finding that such systems could dynamically adjust inventory levels in real-time, thereby improving overall supply chain efficiency.</a:t>
            </a:r>
          </a:p>
          <a:p>
            <a:endParaRPr lang="en-US" sz="18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sp>
        <p:nvSpPr>
          <p:cNvPr id="3" name="Content Placeholder 2"/>
          <p:cNvSpPr>
            <a:spLocks noGrp="1"/>
          </p:cNvSpPr>
          <p:nvPr>
            <p:ph idx="1"/>
          </p:nvPr>
        </p:nvSpPr>
        <p:spPr/>
        <p:txBody>
          <a:bodyPr/>
          <a:lstStyle/>
          <a:p>
            <a:endParaRPr lang="en-US"/>
          </a:p>
        </p:txBody>
      </p:sp>
      <p:pic>
        <p:nvPicPr>
          <p:cNvPr id="1026" name="Picture 2" descr="Systems | Free Full-Text | Leveraging Ethereum Platform for Development of  Efficient Tractability System in Pharmaceutical Supply Chain"/>
          <p:cNvPicPr>
            <a:picLocks noChangeAspect="1" noChangeArrowheads="1"/>
          </p:cNvPicPr>
          <p:nvPr/>
        </p:nvPicPr>
        <p:blipFill>
          <a:blip r:embed="rId2"/>
          <a:srcRect/>
          <a:stretch>
            <a:fillRect/>
          </a:stretch>
        </p:blipFill>
        <p:spPr bwMode="auto">
          <a:xfrm>
            <a:off x="1357290" y="1142984"/>
            <a:ext cx="6929486" cy="3741922"/>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normAutofit/>
          </a:bodyPr>
          <a:lstStyle/>
          <a:p>
            <a:pPr algn="just">
              <a:lnSpc>
                <a:spcPct val="150000"/>
              </a:lnSpc>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Operating System	: Windows 10</a:t>
            </a:r>
          </a:p>
          <a:p>
            <a:pPr lvl="0" algn="just">
              <a:lnSpc>
                <a:spcPct val="150000"/>
              </a:lnSpc>
            </a:pPr>
            <a:r>
              <a:rPr lang="en-US" sz="2000" dirty="0" smtClean="0">
                <a:latin typeface="Times New Roman" pitchFamily="18" charset="0"/>
                <a:cs typeface="Times New Roman" pitchFamily="18" charset="0"/>
              </a:rPr>
              <a:t>Language	               :PYTHON Google </a:t>
            </a:r>
            <a:r>
              <a:rPr lang="en-US" sz="2000" dirty="0" err="1" smtClean="0">
                <a:latin typeface="Times New Roman" pitchFamily="18" charset="0"/>
                <a:cs typeface="Times New Roman" pitchFamily="18" charset="0"/>
              </a:rPr>
              <a:t>Colab</a:t>
            </a:r>
            <a:endParaRPr lang="en-US" sz="2000" dirty="0" smtClean="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normAutofit/>
          </a:bodyPr>
          <a:lstStyle/>
          <a:p>
            <a:pPr algn="just">
              <a:lnSpc>
                <a:spcPct val="150000"/>
              </a:lnSpc>
            </a:pPr>
            <a:r>
              <a:rPr lang="en-US" sz="2000" dirty="0" smtClean="0">
                <a:latin typeface="Times New Roman" pitchFamily="18" charset="0"/>
                <a:cs typeface="Times New Roman" pitchFamily="18" charset="0"/>
              </a:rPr>
              <a:t>Keyboard</a:t>
            </a:r>
          </a:p>
          <a:p>
            <a:pPr algn="just">
              <a:lnSpc>
                <a:spcPct val="150000"/>
              </a:lnSpc>
            </a:pPr>
            <a:r>
              <a:rPr lang="en-US" sz="2000" dirty="0" smtClean="0">
                <a:latin typeface="Times New Roman" pitchFamily="18" charset="0"/>
                <a:cs typeface="Times New Roman" pitchFamily="18" charset="0"/>
              </a:rPr>
              <a:t>Mouse </a:t>
            </a:r>
          </a:p>
          <a:p>
            <a:pPr algn="just">
              <a:lnSpc>
                <a:spcPct val="150000"/>
              </a:lnSpc>
            </a:pPr>
            <a:r>
              <a:rPr lang="en-US" sz="2000" dirty="0" err="1" smtClean="0">
                <a:latin typeface="Times New Roman" pitchFamily="18" charset="0"/>
                <a:cs typeface="Times New Roman" pitchFamily="18" charset="0"/>
              </a:rPr>
              <a:t>Harddisk</a:t>
            </a:r>
            <a:r>
              <a:rPr lang="en-US" sz="2000" dirty="0" smtClean="0">
                <a:latin typeface="Times New Roman" pitchFamily="18" charset="0"/>
                <a:cs typeface="Times New Roman" pitchFamily="18" charset="0"/>
              </a:rPr>
              <a:t>	</a:t>
            </a:r>
          </a:p>
          <a:p>
            <a:pPr algn="just">
              <a:lnSpc>
                <a:spcPct val="150000"/>
              </a:lnSpc>
            </a:pPr>
            <a:r>
              <a:rPr lang="en-US" sz="2000" dirty="0" smtClean="0">
                <a:latin typeface="Times New Roman" pitchFamily="18" charset="0"/>
                <a:cs typeface="Times New Roman" pitchFamily="18" charset="0"/>
              </a:rPr>
              <a:t>Ram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048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143000" y="457200"/>
            <a:ext cx="7772400" cy="6248400"/>
          </a:xfrm>
        </p:spPr>
        <p:txBody>
          <a:bodyPr>
            <a:noAutofit/>
          </a:bodyPr>
          <a:lstStyle/>
          <a:p>
            <a:pPr algn="just">
              <a:lnSpc>
                <a:spcPct val="150000"/>
              </a:lnSpc>
            </a:pPr>
            <a:r>
              <a:rPr lang="en-US" sz="1800" dirty="0" smtClean="0">
                <a:latin typeface="Times New Roman" pitchFamily="18" charset="0"/>
                <a:cs typeface="Times New Roman" pitchFamily="18" charset="0"/>
              </a:rPr>
              <a:t>The integration of artificial intelligence (AI) in semiconductor supply chains holds transformative potential, offering significant improvements in efficiency, accuracy, and risk management. As the semiconductor industry continues to face complex challenges such as demand forecasting, inventory management, production optimization, and risk mitigation, AI provides innovative solutions to these longstanding issues.</a:t>
            </a:r>
          </a:p>
          <a:p>
            <a:pPr algn="just">
              <a:lnSpc>
                <a:spcPct val="150000"/>
              </a:lnSpc>
            </a:pPr>
            <a:r>
              <a:rPr lang="en-US" sz="1800" dirty="0" smtClean="0">
                <a:latin typeface="Times New Roman" pitchFamily="18" charset="0"/>
                <a:cs typeface="Times New Roman" pitchFamily="18" charset="0"/>
              </a:rPr>
              <a:t>AI-driven models can accurately predict demand by analyzing historical data, market trends, and economic indicators, leading to better inventory management and reduced </a:t>
            </a:r>
            <a:r>
              <a:rPr lang="en-US" sz="1800" dirty="0" err="1" smtClean="0">
                <a:latin typeface="Times New Roman" pitchFamily="18" charset="0"/>
                <a:cs typeface="Times New Roman" pitchFamily="18" charset="0"/>
              </a:rPr>
              <a:t>stockouts</a:t>
            </a:r>
            <a:r>
              <a:rPr lang="en-US" sz="1800" dirty="0" smtClean="0">
                <a:latin typeface="Times New Roman" pitchFamily="18" charset="0"/>
                <a:cs typeface="Times New Roman" pitchFamily="18" charset="0"/>
              </a:rPr>
              <a:t>.</a:t>
            </a:r>
          </a:p>
          <a:p>
            <a:pPr algn="just">
              <a:lnSpc>
                <a:spcPct val="150000"/>
              </a:lnSpc>
            </a:pPr>
            <a:r>
              <a:rPr lang="en-US" sz="1800" dirty="0" smtClean="0">
                <a:latin typeface="Times New Roman" pitchFamily="18" charset="0"/>
                <a:cs typeface="Times New Roman" pitchFamily="18" charset="0"/>
              </a:rPr>
              <a:t>Predictive analytics and automated replenishment systems ensure optimal inventory levels, minimizing both overstock and </a:t>
            </a:r>
            <a:r>
              <a:rPr lang="en-US" sz="1800" dirty="0" err="1" smtClean="0">
                <a:latin typeface="Times New Roman" pitchFamily="18" charset="0"/>
                <a:cs typeface="Times New Roman" pitchFamily="18" charset="0"/>
              </a:rPr>
              <a:t>stockouts</a:t>
            </a:r>
            <a:r>
              <a:rPr lang="en-US" sz="1800" dirty="0" smtClean="0">
                <a:latin typeface="Times New Roman" pitchFamily="18" charset="0"/>
                <a:cs typeface="Times New Roman" pitchFamily="18" charset="0"/>
              </a:rPr>
              <a:t>.</a:t>
            </a:r>
          </a:p>
          <a:p>
            <a:pPr algn="just">
              <a:lnSpc>
                <a:spcPct val="150000"/>
              </a:lnSpc>
            </a:pPr>
            <a:r>
              <a:rPr lang="en-US" sz="1800" dirty="0" smtClean="0">
                <a:latin typeface="Times New Roman" pitchFamily="18" charset="0"/>
                <a:cs typeface="Times New Roman" pitchFamily="18" charset="0"/>
              </a:rPr>
              <a:t>AI enhances production processes by enabling real-time monitoring and adjustments, leading to higher yields and better quality control.</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1066800"/>
            <a:ext cx="7498080" cy="5181600"/>
          </a:xfrm>
        </p:spPr>
        <p:txBody>
          <a:bodyPr>
            <a:normAutofit/>
          </a:bodyPr>
          <a:lstStyle/>
          <a:p>
            <a:pPr algn="just">
              <a:lnSpc>
                <a:spcPct val="150000"/>
              </a:lnSpc>
            </a:pPr>
            <a:r>
              <a:rPr lang="en-US" sz="1800" dirty="0" smtClean="0">
                <a:latin typeface="Times New Roman" pitchFamily="18" charset="0"/>
                <a:cs typeface="Times New Roman" pitchFamily="18" charset="0"/>
              </a:rPr>
              <a:t>The integration of </a:t>
            </a:r>
            <a:r>
              <a:rPr lang="en-US" sz="1800" dirty="0" err="1" smtClean="0">
                <a:latin typeface="Times New Roman" pitchFamily="18" charset="0"/>
                <a:cs typeface="Times New Roman" pitchFamily="18" charset="0"/>
              </a:rPr>
              <a:t>IoT</a:t>
            </a:r>
            <a:r>
              <a:rPr lang="en-US" sz="1800" dirty="0" smtClean="0">
                <a:latin typeface="Times New Roman" pitchFamily="18" charset="0"/>
                <a:cs typeface="Times New Roman" pitchFamily="18" charset="0"/>
              </a:rPr>
              <a:t> and AI provides real-time tracking and end-to-end visibility of the supply chain, improving transparency and responsiveness.</a:t>
            </a:r>
          </a:p>
          <a:p>
            <a:pPr algn="just">
              <a:lnSpc>
                <a:spcPct val="150000"/>
              </a:lnSpc>
            </a:pPr>
            <a:endParaRPr lang="en-US"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AI models assess and mitigate risks by predicting potential disruptions and enabling proactive scenario planning.</a:t>
            </a:r>
          </a:p>
          <a:p>
            <a:pPr algn="just">
              <a:lnSpc>
                <a:spcPct val="150000"/>
              </a:lnSpc>
            </a:pPr>
            <a:endParaRPr lang="en-US"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AI tools evaluate supplier performance, ensuring reliability and quality in the supply chain.</a:t>
            </a:r>
            <a:endParaRPr lang="en-IN" sz="1800" dirty="0">
              <a:latin typeface="Times New Roman" pitchFamily="18" charset="0"/>
              <a:cs typeface="Times New Roman" pitchFamily="18" charset="0"/>
            </a:endParaRPr>
          </a:p>
        </p:txBody>
      </p:sp>
    </p:spTree>
    <p:extLst>
      <p:ext uri="{BB962C8B-B14F-4D97-AF65-F5344CB8AC3E}">
        <p14:creationId xmlns:p14="http://schemas.microsoft.com/office/powerpoint/2010/main" xmlns="" val="39491077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5334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6019800"/>
          </a:xfrm>
        </p:spPr>
        <p:txBody>
          <a:bodyPr>
            <a:noAutofit/>
          </a:bodyPr>
          <a:lstStyle/>
          <a:p>
            <a:pPr algn="just">
              <a:lnSpc>
                <a:spcPct val="160000"/>
              </a:lnSpc>
            </a:pPr>
            <a:r>
              <a:rPr lang="en-US" sz="1800" dirty="0" smtClean="0">
                <a:latin typeface="Times New Roman" pitchFamily="18" charset="0"/>
                <a:cs typeface="Times New Roman" pitchFamily="18" charset="0"/>
              </a:rPr>
              <a:t>J. </a:t>
            </a:r>
            <a:r>
              <a:rPr lang="en-US" sz="1800" dirty="0" err="1" smtClean="0">
                <a:latin typeface="Times New Roman" pitchFamily="18" charset="0"/>
                <a:cs typeface="Times New Roman" pitchFamily="18" charset="0"/>
              </a:rPr>
              <a:t>Cailloux</a:t>
            </a:r>
            <a:r>
              <a:rPr lang="en-US" sz="1800" dirty="0" smtClean="0">
                <a:latin typeface="Times New Roman" pitchFamily="18" charset="0"/>
                <a:cs typeface="Times New Roman" pitchFamily="18" charset="0"/>
              </a:rPr>
              <a:t> and L. </a:t>
            </a:r>
            <a:r>
              <a:rPr lang="en-US" sz="1800" dirty="0" err="1" smtClean="0">
                <a:latin typeface="Times New Roman" pitchFamily="18" charset="0"/>
                <a:cs typeface="Times New Roman" pitchFamily="18" charset="0"/>
              </a:rPr>
              <a:t>Mönch</a:t>
            </a:r>
            <a:r>
              <a:rPr lang="en-US" sz="1800" dirty="0" smtClean="0">
                <a:latin typeface="Times New Roman" pitchFamily="18" charset="0"/>
                <a:cs typeface="Times New Roman" pitchFamily="18" charset="0"/>
              </a:rPr>
              <a:t>, "Scheduling Jobs in Flexible Flow Shops with Batching and Time Constraints", </a:t>
            </a:r>
            <a:r>
              <a:rPr lang="en-US" sz="1800" i="1" dirty="0" smtClean="0">
                <a:latin typeface="Times New Roman" pitchFamily="18" charset="0"/>
                <a:cs typeface="Times New Roman" pitchFamily="18" charset="0"/>
              </a:rPr>
              <a:t>Proceedings 9th Multidisciplinary International Conference on Scheduling: Theory and Applications</a:t>
            </a:r>
            <a:r>
              <a:rPr lang="en-US" sz="1800" dirty="0" smtClean="0">
                <a:latin typeface="Times New Roman" pitchFamily="18" charset="0"/>
                <a:cs typeface="Times New Roman" pitchFamily="18" charset="0"/>
              </a:rPr>
              <a:t>, pp. 603-607, 2019.</a:t>
            </a:r>
          </a:p>
          <a:p>
            <a:pPr algn="just">
              <a:lnSpc>
                <a:spcPct val="160000"/>
              </a:lnSpc>
            </a:pPr>
            <a:endParaRPr lang="en-US" sz="1800" dirty="0" smtClean="0">
              <a:latin typeface="Times New Roman" pitchFamily="18" charset="0"/>
              <a:cs typeface="Times New Roman" pitchFamily="18" charset="0"/>
            </a:endParaRPr>
          </a:p>
          <a:p>
            <a:pPr algn="just">
              <a:lnSpc>
                <a:spcPct val="160000"/>
              </a:lnSpc>
            </a:pPr>
            <a:r>
              <a:rPr lang="en-US" sz="1800" dirty="0" smtClean="0">
                <a:latin typeface="Times New Roman" pitchFamily="18" charset="0"/>
                <a:cs typeface="Times New Roman" pitchFamily="18" charset="0"/>
              </a:rPr>
              <a:t>Y.-J. Chen and Chen-Fu </a:t>
            </a:r>
            <a:r>
              <a:rPr lang="en-US" sz="1800" dirty="0" err="1" smtClean="0">
                <a:latin typeface="Times New Roman" pitchFamily="18" charset="0"/>
                <a:cs typeface="Times New Roman" pitchFamily="18" charset="0"/>
              </a:rPr>
              <a:t>Chien</a:t>
            </a:r>
            <a:r>
              <a:rPr lang="en-US" sz="1800" dirty="0" smtClean="0">
                <a:latin typeface="Times New Roman" pitchFamily="18" charset="0"/>
                <a:cs typeface="Times New Roman" pitchFamily="18" charset="0"/>
              </a:rPr>
              <a:t>, "An empirical study of demand forecasting of non-volatile memory for smart production of semiconductor manufacturing", </a:t>
            </a:r>
            <a:r>
              <a:rPr lang="en-US" sz="1800" i="1" dirty="0" smtClean="0">
                <a:latin typeface="Times New Roman" pitchFamily="18" charset="0"/>
                <a:cs typeface="Times New Roman" pitchFamily="18" charset="0"/>
              </a:rPr>
              <a:t>International Journal of Production Research</a:t>
            </a:r>
            <a:r>
              <a:rPr lang="en-US" sz="1800" dirty="0" smtClean="0">
                <a:latin typeface="Times New Roman" pitchFamily="18" charset="0"/>
                <a:cs typeface="Times New Roman" pitchFamily="18" charset="0"/>
              </a:rPr>
              <a:t>, vol. 56, no. 13, pp. 4629-4643, 2018.</a:t>
            </a:r>
          </a:p>
          <a:p>
            <a:pPr algn="just">
              <a:lnSpc>
                <a:spcPct val="160000"/>
              </a:lnSpc>
            </a:pPr>
            <a:endParaRPr lang="en-US" sz="1800" dirty="0" smtClean="0">
              <a:latin typeface="Times New Roman" pitchFamily="18" charset="0"/>
              <a:cs typeface="Times New Roman" pitchFamily="18" charset="0"/>
            </a:endParaRPr>
          </a:p>
          <a:p>
            <a:pPr algn="just">
              <a:lnSpc>
                <a:spcPct val="160000"/>
              </a:lnSpc>
            </a:pPr>
            <a:r>
              <a:rPr lang="en-US" sz="1800" dirty="0" smtClean="0">
                <a:latin typeface="Times New Roman" pitchFamily="18" charset="0"/>
                <a:cs typeface="Times New Roman" pitchFamily="18" charset="0"/>
              </a:rPr>
              <a:t>Chen-Fu </a:t>
            </a:r>
            <a:r>
              <a:rPr lang="en-US" sz="1800" dirty="0" err="1" smtClean="0">
                <a:latin typeface="Times New Roman" pitchFamily="18" charset="0"/>
                <a:cs typeface="Times New Roman" pitchFamily="18" charset="0"/>
              </a:rPr>
              <a:t>Chien</a:t>
            </a:r>
            <a:r>
              <a:rPr lang="en-US" sz="1800" dirty="0" smtClean="0">
                <a:latin typeface="Times New Roman" pitchFamily="18" charset="0"/>
                <a:cs typeface="Times New Roman" pitchFamily="18" charset="0"/>
              </a:rPr>
              <a:t>, K. Chang and C. Chen, "Design of Sampling Strategy for Measuring and Compensating Overlay Errors in Semiconductor Manufacturing", </a:t>
            </a:r>
            <a:r>
              <a:rPr lang="en-US" sz="1800" i="1" dirty="0" smtClean="0">
                <a:latin typeface="Times New Roman" pitchFamily="18" charset="0"/>
                <a:cs typeface="Times New Roman" pitchFamily="18" charset="0"/>
              </a:rPr>
              <a:t>International Journal of Production Research</a:t>
            </a:r>
            <a:r>
              <a:rPr lang="en-US" sz="1800" dirty="0" smtClean="0">
                <a:latin typeface="Times New Roman" pitchFamily="18" charset="0"/>
                <a:cs typeface="Times New Roman" pitchFamily="18" charset="0"/>
              </a:rPr>
              <a:t>, vol. 41, no. 11, pp. 2547-2561, 2003.</a:t>
            </a:r>
            <a:endParaRPr lang="en-IN" sz="1800" dirty="0" smtClean="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381000"/>
            <a:ext cx="7772400" cy="6324600"/>
          </a:xfrm>
        </p:spPr>
        <p:txBody>
          <a:bodyPr>
            <a:noAutofit/>
          </a:bodyPr>
          <a:lstStyle/>
          <a:p>
            <a:pPr algn="just">
              <a:lnSpc>
                <a:spcPct val="160000"/>
              </a:lnSpc>
            </a:pPr>
            <a:r>
              <a:rPr lang="en-US" sz="1800" dirty="0" smtClean="0">
                <a:latin typeface="Times New Roman" pitchFamily="18" charset="0"/>
                <a:cs typeface="Times New Roman" pitchFamily="18" charset="0"/>
              </a:rPr>
              <a:t>Chen-Fu </a:t>
            </a:r>
            <a:r>
              <a:rPr lang="en-US" sz="1800" dirty="0" err="1" smtClean="0">
                <a:latin typeface="Times New Roman" pitchFamily="18" charset="0"/>
                <a:cs typeface="Times New Roman" pitchFamily="18" charset="0"/>
              </a:rPr>
              <a:t>Chien</a:t>
            </a:r>
            <a:r>
              <a:rPr lang="en-US" sz="1800" dirty="0" smtClean="0">
                <a:latin typeface="Times New Roman" pitchFamily="18" charset="0"/>
                <a:cs typeface="Times New Roman" pitchFamily="18" charset="0"/>
              </a:rPr>
              <a:t> and C.-C. Chen, "Data-Driven Framework for Tool Health Monitoring and Maintenance Strategy for Smart Manufacturing", </a:t>
            </a:r>
            <a:r>
              <a:rPr lang="en-US" sz="1800" i="1" dirty="0" smtClean="0">
                <a:latin typeface="Times New Roman" pitchFamily="18" charset="0"/>
                <a:cs typeface="Times New Roman" pitchFamily="18" charset="0"/>
              </a:rPr>
              <a:t>IEEE Transactions on Semiconductor Manufacturing</a:t>
            </a:r>
            <a:r>
              <a:rPr lang="en-US" sz="1800" dirty="0" smtClean="0">
                <a:latin typeface="Times New Roman" pitchFamily="18" charset="0"/>
                <a:cs typeface="Times New Roman" pitchFamily="18" charset="0"/>
              </a:rPr>
              <a:t>, vol. 33, pp. 644-652, 2020d.</a:t>
            </a:r>
          </a:p>
          <a:p>
            <a:pPr algn="just">
              <a:lnSpc>
                <a:spcPct val="160000"/>
              </a:lnSpc>
            </a:pPr>
            <a:endParaRPr lang="en-US" sz="1800" dirty="0" smtClean="0">
              <a:latin typeface="Times New Roman" pitchFamily="18" charset="0"/>
              <a:cs typeface="Times New Roman" pitchFamily="18" charset="0"/>
            </a:endParaRPr>
          </a:p>
          <a:p>
            <a:pPr algn="just">
              <a:lnSpc>
                <a:spcPct val="160000"/>
              </a:lnSpc>
            </a:pPr>
            <a:r>
              <a:rPr lang="en-US" sz="1800" dirty="0" smtClean="0">
                <a:latin typeface="Times New Roman" pitchFamily="18" charset="0"/>
                <a:cs typeface="Times New Roman" pitchFamily="18" charset="0"/>
              </a:rPr>
              <a:t>Chen-Fu </a:t>
            </a:r>
            <a:r>
              <a:rPr lang="en-US" sz="1800" dirty="0" err="1" smtClean="0">
                <a:latin typeface="Times New Roman" pitchFamily="18" charset="0"/>
                <a:cs typeface="Times New Roman" pitchFamily="18" charset="0"/>
              </a:rPr>
              <a:t>Chien</a:t>
            </a:r>
            <a:r>
              <a:rPr lang="en-US" sz="1800" dirty="0" smtClean="0">
                <a:latin typeface="Times New Roman" pitchFamily="18" charset="0"/>
                <a:cs typeface="Times New Roman" pitchFamily="18" charset="0"/>
              </a:rPr>
              <a:t>, Y.-J. Chen, C.-Y. Hsu and H.-K. Wang, "Overlay Error Compensation Using Advanced Process Control with Dynamically Adjusted Proportional-Integral R2R Controller", </a:t>
            </a:r>
            <a:r>
              <a:rPr lang="en-US" sz="1800" i="1" dirty="0" smtClean="0">
                <a:latin typeface="Times New Roman" pitchFamily="18" charset="0"/>
                <a:cs typeface="Times New Roman" pitchFamily="18" charset="0"/>
              </a:rPr>
              <a:t>IEEE Transactions on Automation Science and Engineering</a:t>
            </a:r>
            <a:r>
              <a:rPr lang="en-US" sz="1800" dirty="0" smtClean="0">
                <a:latin typeface="Times New Roman" pitchFamily="18" charset="0"/>
                <a:cs typeface="Times New Roman" pitchFamily="18" charset="0"/>
              </a:rPr>
              <a:t>, vol. 11, no. 2, pp. 473-484, 2014.</a:t>
            </a:r>
          </a:p>
          <a:p>
            <a:pPr algn="just">
              <a:lnSpc>
                <a:spcPct val="160000"/>
              </a:lnSpc>
            </a:pPr>
            <a:endParaRPr lang="en-US" sz="1800" dirty="0" smtClean="0">
              <a:latin typeface="Times New Roman" pitchFamily="18" charset="0"/>
              <a:cs typeface="Times New Roman" pitchFamily="18" charset="0"/>
            </a:endParaRPr>
          </a:p>
          <a:p>
            <a:pPr algn="just">
              <a:lnSpc>
                <a:spcPct val="160000"/>
              </a:lnSpc>
            </a:pPr>
            <a:r>
              <a:rPr lang="en-US" sz="1800" dirty="0" smtClean="0">
                <a:latin typeface="Times New Roman" pitchFamily="18" charset="0"/>
                <a:cs typeface="Times New Roman" pitchFamily="18" charset="0"/>
              </a:rPr>
              <a:t>Chen-Fu </a:t>
            </a:r>
            <a:r>
              <a:rPr lang="en-US" sz="1800" dirty="0" err="1" smtClean="0">
                <a:latin typeface="Times New Roman" pitchFamily="18" charset="0"/>
                <a:cs typeface="Times New Roman" pitchFamily="18" charset="0"/>
              </a:rPr>
              <a:t>Chien</a:t>
            </a:r>
            <a:r>
              <a:rPr lang="en-US" sz="1800" dirty="0" smtClean="0">
                <a:latin typeface="Times New Roman" pitchFamily="18" charset="0"/>
                <a:cs typeface="Times New Roman" pitchFamily="18" charset="0"/>
              </a:rPr>
              <a:t>, Y.-J. Chen, Y.-T. Han and Y.-C. Wu, "Industry 3.5 for optimizing chiller configuration for energy saving and an empirical study for semiconductor manufacturing", </a:t>
            </a:r>
            <a:r>
              <a:rPr lang="en-US" sz="1800" i="1" dirty="0" smtClean="0">
                <a:latin typeface="Times New Roman" pitchFamily="18" charset="0"/>
                <a:cs typeface="Times New Roman" pitchFamily="18" charset="0"/>
              </a:rPr>
              <a:t>Resources Conservation and Recycling</a:t>
            </a:r>
            <a:r>
              <a:rPr lang="en-US" sz="1800" dirty="0" smtClean="0">
                <a:latin typeface="Times New Roman" pitchFamily="18" charset="0"/>
                <a:cs typeface="Times New Roman" pitchFamily="18" charset="0"/>
              </a:rPr>
              <a:t>, vol. 105247, 2020a.</a:t>
            </a:r>
            <a:endParaRPr lang="en-IN" sz="1800"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714488" cy="6553200"/>
          </a:xfrm>
        </p:spPr>
        <p:txBody>
          <a:bodyPr>
            <a:noAutofit/>
          </a:bodyPr>
          <a:lstStyle/>
          <a:p>
            <a:pPr algn="just">
              <a:lnSpc>
                <a:spcPct val="160000"/>
              </a:lnSpc>
            </a:pPr>
            <a:r>
              <a:rPr lang="en-US" sz="1800" dirty="0" smtClean="0">
                <a:latin typeface="Times New Roman" pitchFamily="18" charset="0"/>
                <a:cs typeface="Times New Roman" pitchFamily="18" charset="0"/>
              </a:rPr>
              <a:t>Chen-Fu </a:t>
            </a:r>
            <a:r>
              <a:rPr lang="en-US" sz="1800" dirty="0" err="1" smtClean="0">
                <a:latin typeface="Times New Roman" pitchFamily="18" charset="0"/>
                <a:cs typeface="Times New Roman" pitchFamily="18" charset="0"/>
              </a:rPr>
              <a:t>Chien</a:t>
            </a:r>
            <a:r>
              <a:rPr lang="en-US" sz="1800" dirty="0" smtClean="0">
                <a:latin typeface="Times New Roman" pitchFamily="18" charset="0"/>
                <a:cs typeface="Times New Roman" pitchFamily="18" charset="0"/>
              </a:rPr>
              <a:t> and C.-Y. Hsu, "UNISON Analysis to Model and Reduce Step-and-Scan Overlay Errors for Semiconductor Manufacturing", </a:t>
            </a:r>
            <a:r>
              <a:rPr lang="en-US" sz="1800" i="1" dirty="0" smtClean="0">
                <a:latin typeface="Times New Roman" pitchFamily="18" charset="0"/>
                <a:cs typeface="Times New Roman" pitchFamily="18" charset="0"/>
              </a:rPr>
              <a:t>Journal of Intelligent Manufacturing</a:t>
            </a:r>
            <a:r>
              <a:rPr lang="en-US" sz="1800" dirty="0" smtClean="0">
                <a:latin typeface="Times New Roman" pitchFamily="18" charset="0"/>
                <a:cs typeface="Times New Roman" pitchFamily="18" charset="0"/>
              </a:rPr>
              <a:t>, vol. 22, no. 3, pp. 399-412, 2011.</a:t>
            </a:r>
          </a:p>
          <a:p>
            <a:pPr algn="just">
              <a:lnSpc>
                <a:spcPct val="160000"/>
              </a:lnSpc>
            </a:pPr>
            <a:endParaRPr lang="en-US" sz="1800" dirty="0" smtClean="0">
              <a:latin typeface="Times New Roman" pitchFamily="18" charset="0"/>
              <a:cs typeface="Times New Roman" pitchFamily="18" charset="0"/>
            </a:endParaRPr>
          </a:p>
          <a:p>
            <a:pPr algn="just">
              <a:lnSpc>
                <a:spcPct val="160000"/>
              </a:lnSpc>
            </a:pPr>
            <a:r>
              <a:rPr lang="en-US" sz="1800" dirty="0" smtClean="0">
                <a:latin typeface="Times New Roman" pitchFamily="18" charset="0"/>
                <a:cs typeface="Times New Roman" pitchFamily="18" charset="0"/>
              </a:rPr>
              <a:t>Chen-Fu </a:t>
            </a:r>
            <a:r>
              <a:rPr lang="en-US" sz="1800" dirty="0" err="1" smtClean="0">
                <a:latin typeface="Times New Roman" pitchFamily="18" charset="0"/>
                <a:cs typeface="Times New Roman" pitchFamily="18" charset="0"/>
              </a:rPr>
              <a:t>Chien</a:t>
            </a:r>
            <a:r>
              <a:rPr lang="en-US" sz="1800" dirty="0" smtClean="0">
                <a:latin typeface="Times New Roman" pitchFamily="18" charset="0"/>
                <a:cs typeface="Times New Roman" pitchFamily="18" charset="0"/>
              </a:rPr>
              <a:t>, C.-Y. Hsu and C. Hsiao, "Manufacturing Intelligence to Forecast and Reduce Semiconductor Cycle Time", </a:t>
            </a:r>
            <a:r>
              <a:rPr lang="en-US" sz="1800" i="1" dirty="0" smtClean="0">
                <a:latin typeface="Times New Roman" pitchFamily="18" charset="0"/>
                <a:cs typeface="Times New Roman" pitchFamily="18" charset="0"/>
              </a:rPr>
              <a:t>Journal of Intelligent Manufacturing</a:t>
            </a:r>
            <a:r>
              <a:rPr lang="en-US" sz="1800" dirty="0" smtClean="0">
                <a:latin typeface="Times New Roman" pitchFamily="18" charset="0"/>
                <a:cs typeface="Times New Roman" pitchFamily="18" charset="0"/>
              </a:rPr>
              <a:t>, vol. 23, no. 6, pp. 2281-2294, 2012.</a:t>
            </a:r>
          </a:p>
          <a:p>
            <a:pPr algn="just">
              <a:lnSpc>
                <a:spcPct val="160000"/>
              </a:lnSpc>
            </a:pPr>
            <a:endParaRPr lang="en-US" sz="1800" dirty="0" smtClean="0">
              <a:latin typeface="Times New Roman" pitchFamily="18" charset="0"/>
              <a:cs typeface="Times New Roman" pitchFamily="18" charset="0"/>
            </a:endParaRPr>
          </a:p>
          <a:p>
            <a:pPr algn="just">
              <a:lnSpc>
                <a:spcPct val="160000"/>
              </a:lnSpc>
            </a:pPr>
            <a:r>
              <a:rPr lang="en-US" sz="1800" dirty="0" smtClean="0">
                <a:latin typeface="Times New Roman" pitchFamily="18" charset="0"/>
                <a:cs typeface="Times New Roman" pitchFamily="18" charset="0"/>
              </a:rPr>
              <a:t>Chen-Fu </a:t>
            </a:r>
            <a:r>
              <a:rPr lang="en-US" sz="1800" dirty="0" err="1" smtClean="0">
                <a:latin typeface="Times New Roman" pitchFamily="18" charset="0"/>
                <a:cs typeface="Times New Roman" pitchFamily="18" charset="0"/>
              </a:rPr>
              <a:t>Chien</a:t>
            </a:r>
            <a:r>
              <a:rPr lang="en-US" sz="1800" dirty="0" smtClean="0">
                <a:latin typeface="Times New Roman" pitchFamily="18" charset="0"/>
                <a:cs typeface="Times New Roman" pitchFamily="18" charset="0"/>
              </a:rPr>
              <a:t>, C.-J. </a:t>
            </a:r>
            <a:r>
              <a:rPr lang="en-US" sz="1800" dirty="0" err="1" smtClean="0">
                <a:latin typeface="Times New Roman" pitchFamily="18" charset="0"/>
                <a:cs typeface="Times New Roman" pitchFamily="18" charset="0"/>
              </a:rPr>
              <a:t>Kuo</a:t>
            </a:r>
            <a:r>
              <a:rPr lang="en-US" sz="1800" dirty="0" smtClean="0">
                <a:latin typeface="Times New Roman" pitchFamily="18" charset="0"/>
                <a:cs typeface="Times New Roman" pitchFamily="18" charset="0"/>
              </a:rPr>
              <a:t> and C.-M. Yu, "Tool allocation to smooth work-in-process for cycle time reduction and an empirical study", </a:t>
            </a:r>
            <a:r>
              <a:rPr lang="en-US" sz="1800" i="1" dirty="0" smtClean="0">
                <a:latin typeface="Times New Roman" pitchFamily="18" charset="0"/>
                <a:cs typeface="Times New Roman" pitchFamily="18" charset="0"/>
              </a:rPr>
              <a:t>Annals of Operations Research</a:t>
            </a:r>
            <a:r>
              <a:rPr lang="en-US" sz="1800" dirty="0" smtClean="0">
                <a:latin typeface="Times New Roman" pitchFamily="18" charset="0"/>
                <a:cs typeface="Times New Roman" pitchFamily="18" charset="0"/>
              </a:rPr>
              <a:t>, vol. 290, no. 1, pp. 1009-1033, 2020b.</a:t>
            </a:r>
          </a:p>
          <a:p>
            <a:pPr algn="just">
              <a:lnSpc>
                <a:spcPct val="160000"/>
              </a:lnSpc>
            </a:pP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1460</TotalTime>
  <Words>903</Words>
  <Application>Microsoft Office PowerPoint</Application>
  <PresentationFormat>On-screen Show (4:3)</PresentationFormat>
  <Paragraphs>86</Paragraphs>
  <Slides>17</Slides>
  <Notes>2</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Solstice</vt:lpstr>
      <vt:lpstr>Production-Level Artificial Intelligence Applications in Semiconductor Supply Chains</vt:lpstr>
      <vt:lpstr>Abstract</vt:lpstr>
      <vt:lpstr>Objective</vt:lpstr>
      <vt:lpstr>Existing System</vt:lpstr>
      <vt:lpstr>Disadvantage</vt:lpstr>
      <vt:lpstr>PROPOSED SYSTEM :</vt:lpstr>
      <vt:lpstr>Advantage</vt:lpstr>
      <vt:lpstr>Literature Review</vt:lpstr>
      <vt:lpstr>Slide 9</vt:lpstr>
      <vt:lpstr>Block Diagram</vt:lpstr>
      <vt:lpstr>SOFTWARE REQUIREMENTS:</vt:lpstr>
      <vt:lpstr>HARDWARE REQUIREMENTS:</vt:lpstr>
      <vt:lpstr>CONCLUSION</vt:lpstr>
      <vt:lpstr>Slide 14</vt:lpstr>
      <vt:lpstr>REFERENCE</vt:lpstr>
      <vt:lpstr>Slide 16</vt:lpstr>
      <vt:lpstr>Slide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KING</cp:lastModifiedBy>
  <cp:revision>669</cp:revision>
  <dcterms:created xsi:type="dcterms:W3CDTF">2006-08-16T00:00:00Z</dcterms:created>
  <dcterms:modified xsi:type="dcterms:W3CDTF">2024-07-19T06:47:18Z</dcterms:modified>
</cp:coreProperties>
</file>