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47" r:id="rId4"/>
    <p:sldId id="260" r:id="rId5"/>
    <p:sldId id="349" r:id="rId6"/>
    <p:sldId id="263" r:id="rId7"/>
    <p:sldId id="348" r:id="rId8"/>
    <p:sldId id="350" r:id="rId9"/>
    <p:sldId id="351" r:id="rId10"/>
    <p:sldId id="296" r:id="rId11"/>
    <p:sldId id="295" r:id="rId12"/>
    <p:sldId id="331" r:id="rId13"/>
    <p:sldId id="345" r:id="rId14"/>
    <p:sldId id="323" r:id="rId15"/>
    <p:sldId id="329" r:id="rId16"/>
    <p:sldId id="334"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8" d="100"/>
          <a:sy n="98" d="100"/>
        </p:scale>
        <p:origin x="-540" y="94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7/21/2024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extLst>
      <p:ext uri="{BB962C8B-B14F-4D97-AF65-F5344CB8AC3E}">
        <p14:creationId xmlns:p14="http://schemas.microsoft.com/office/powerpoint/2010/main" val="913852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7/21/2024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7/21/2024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7/21/2024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7/21/2024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7/21/2024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world-stroke.org/world-stroke-day-campaign/why-stroke-matters/learn-about-stroke"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Autofit/>
          </a:bodyPr>
          <a:lstStyle/>
          <a:p>
            <a:pPr lvl="0" algn="ctr"/>
            <a:r>
              <a:rPr lang="en-US" sz="3000" dirty="0" smtClean="0">
                <a:latin typeface="Times New Roman" pitchFamily="18" charset="0"/>
                <a:cs typeface="Times New Roman" pitchFamily="18" charset="0"/>
              </a:rPr>
              <a:t>Production-Level </a:t>
            </a:r>
            <a:r>
              <a:rPr lang="en-GB" sz="3200" dirty="0" smtClean="0">
                <a:latin typeface="Times New Roman" pitchFamily="18" charset="0"/>
                <a:cs typeface="Times New Roman" pitchFamily="18" charset="0"/>
              </a:rPr>
              <a:t>Machine Learning Using </a:t>
            </a:r>
            <a:r>
              <a:rPr lang="en-US" sz="3000" dirty="0" smtClean="0">
                <a:latin typeface="Times New Roman" pitchFamily="18" charset="0"/>
                <a:cs typeface="Times New Roman" pitchFamily="18" charset="0"/>
              </a:rPr>
              <a:t>in </a:t>
            </a:r>
            <a:r>
              <a:rPr lang="en-GB" sz="3200" dirty="0">
                <a:latin typeface="Times New Roman" pitchFamily="18" charset="0"/>
                <a:cs typeface="Times New Roman" pitchFamily="18" charset="0"/>
              </a:rPr>
              <a:t>Innovations in Stroke Identification</a:t>
            </a:r>
            <a:endParaRPr lang="en-US" sz="3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0480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1340768"/>
            <a:ext cx="7726680" cy="4968552"/>
          </a:xfrm>
        </p:spPr>
        <p:txBody>
          <a:bodyPr>
            <a:noAutofit/>
          </a:bodyPr>
          <a:lstStyle/>
          <a:p>
            <a:pPr algn="just"/>
            <a:r>
              <a:rPr lang="en-GB" sz="1800" dirty="0">
                <a:latin typeface="Times New Roman" pitchFamily="18" charset="0"/>
                <a:cs typeface="Times New Roman" pitchFamily="18" charset="0"/>
              </a:rPr>
              <a:t>Cerebrovascular diseases such as stroke are among the most common causes of death and disability worldwide and are preventable and treatable</a:t>
            </a:r>
            <a:r>
              <a:rPr lang="en-GB" sz="1800" dirty="0" smtClean="0">
                <a:latin typeface="Times New Roman" pitchFamily="18" charset="0"/>
                <a:cs typeface="Times New Roman" pitchFamily="18" charset="0"/>
              </a:rPr>
              <a:t>.</a:t>
            </a:r>
          </a:p>
          <a:p>
            <a:pPr marL="82296" indent="0" algn="just">
              <a:buNone/>
            </a:pPr>
            <a:endParaRPr lang="en-GB" sz="1800" dirty="0" smtClean="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Early </a:t>
            </a:r>
            <a:r>
              <a:rPr lang="en-GB" sz="1800" dirty="0">
                <a:latin typeface="Times New Roman" pitchFamily="18" charset="0"/>
                <a:cs typeface="Times New Roman" pitchFamily="18" charset="0"/>
              </a:rPr>
              <a:t>detection of strokes and their rapid intervention play an important role in reducing the burden of disease and improving clinical outcomes. </a:t>
            </a:r>
            <a:endParaRPr lang="en-GB" sz="1800" dirty="0" smtClean="0">
              <a:latin typeface="Times New Roman" pitchFamily="18" charset="0"/>
              <a:cs typeface="Times New Roman" pitchFamily="18" charset="0"/>
            </a:endParaRPr>
          </a:p>
          <a:p>
            <a:pPr marL="82296" indent="0" algn="just">
              <a:buNone/>
            </a:pPr>
            <a:endParaRPr lang="en-GB" sz="1800" dirty="0" smtClean="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In </a:t>
            </a:r>
            <a:r>
              <a:rPr lang="en-GB" sz="1800" dirty="0">
                <a:latin typeface="Times New Roman" pitchFamily="18" charset="0"/>
                <a:cs typeface="Times New Roman" pitchFamily="18" charset="0"/>
              </a:rPr>
              <a:t>recent years, machine learning methods have attracted a lot of attention as they can be used to detect strokes</a:t>
            </a:r>
            <a:r>
              <a:rPr lang="en-GB" sz="1800" dirty="0" smtClean="0">
                <a:latin typeface="Times New Roman" pitchFamily="18" charset="0"/>
                <a:cs typeface="Times New Roman" pitchFamily="18" charset="0"/>
              </a:rPr>
              <a:t>.</a:t>
            </a:r>
          </a:p>
          <a:p>
            <a:pPr algn="just"/>
            <a:endParaRPr lang="en-US" sz="1800" dirty="0" smtClean="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The aim of this study is to identify reliable methods, algorithms, and features that help medical professionals make informed decisions about stroke treatment and prevention.</a:t>
            </a:r>
            <a:endParaRPr lang="en-US" sz="18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a:t>
            </a:r>
            <a:endParaRPr lang="en-US" dirty="0"/>
          </a:p>
        </p:txBody>
      </p:sp>
      <p:sp>
        <p:nvSpPr>
          <p:cNvPr id="3" name="Content Placeholder 2"/>
          <p:cNvSpPr>
            <a:spLocks noGrp="1"/>
          </p:cNvSpPr>
          <p:nvPr>
            <p:ph idx="1"/>
          </p:nvPr>
        </p:nvSpPr>
        <p:spPr/>
        <p:txBody>
          <a:bodyPr>
            <a:normAutofit/>
          </a:bodyPr>
          <a:lstStyle/>
          <a:p>
            <a:pPr algn="just"/>
            <a:r>
              <a:rPr lang="en-GB" sz="1800" dirty="0">
                <a:latin typeface="Times New Roman" pitchFamily="18" charset="0"/>
                <a:cs typeface="Times New Roman" pitchFamily="18" charset="0"/>
              </a:rPr>
              <a:t>A stroke occurs when the blood supply to the brain is blocked or a blood vessel in the brain bursts. It is the most common cause of death worldwide, causing over 6.2 million deaths </a:t>
            </a:r>
            <a:r>
              <a:rPr lang="en-GB" sz="1800" dirty="0" smtClean="0">
                <a:latin typeface="Times New Roman" pitchFamily="18" charset="0"/>
                <a:cs typeface="Times New Roman" pitchFamily="18" charset="0"/>
              </a:rPr>
              <a:t>annually. </a:t>
            </a:r>
          </a:p>
          <a:p>
            <a:pPr marL="82296" indent="0" algn="just">
              <a:buNone/>
            </a:pPr>
            <a:endParaRPr lang="en-GB" sz="1800" dirty="0" smtClean="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Survivors </a:t>
            </a:r>
            <a:r>
              <a:rPr lang="en-GB" sz="1800" dirty="0">
                <a:latin typeface="Times New Roman" pitchFamily="18" charset="0"/>
                <a:cs typeface="Times New Roman" pitchFamily="18" charset="0"/>
              </a:rPr>
              <a:t>often suffer from disabilities that severely impair their quality of life. Preventive measures and timely intervention can help to reduce the severity of stroke and its impact on the individual. </a:t>
            </a:r>
            <a:endParaRPr lang="en-GB" sz="1800" dirty="0" smtClean="0">
              <a:latin typeface="Times New Roman" pitchFamily="18" charset="0"/>
              <a:cs typeface="Times New Roman" pitchFamily="18" charset="0"/>
            </a:endParaRPr>
          </a:p>
          <a:p>
            <a:pPr marL="82296" indent="0" algn="just">
              <a:buNone/>
            </a:pPr>
            <a:endParaRPr lang="en-GB" sz="1800" dirty="0" smtClean="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Early </a:t>
            </a:r>
            <a:r>
              <a:rPr lang="en-GB" sz="1800" dirty="0">
                <a:latin typeface="Times New Roman" pitchFamily="18" charset="0"/>
                <a:cs typeface="Times New Roman" pitchFamily="18" charset="0"/>
              </a:rPr>
              <a:t>identification of people at risk is crucial for stroke prevention </a:t>
            </a:r>
            <a:r>
              <a:rPr lang="en-GB" sz="1800" dirty="0" smtClean="0">
                <a:latin typeface="Times New Roman" pitchFamily="18" charset="0"/>
                <a:cs typeface="Times New Roman" pitchFamily="18" charset="0"/>
              </a:rPr>
              <a:t>.</a:t>
            </a:r>
          </a:p>
          <a:p>
            <a:pPr marL="82296" indent="0" algn="just">
              <a:buNone/>
            </a:pPr>
            <a:endParaRPr lang="en-GB" sz="1800" dirty="0" smtClean="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There </a:t>
            </a:r>
            <a:r>
              <a:rPr lang="en-GB" sz="1800" dirty="0">
                <a:latin typeface="Times New Roman" pitchFamily="18" charset="0"/>
                <a:cs typeface="Times New Roman" pitchFamily="18" charset="0"/>
              </a:rPr>
              <a:t>are two types of stroke: ischemic stroke and </a:t>
            </a:r>
            <a:r>
              <a:rPr lang="en-GB" sz="1800" dirty="0" err="1">
                <a:latin typeface="Times New Roman" pitchFamily="18" charset="0"/>
                <a:cs typeface="Times New Roman" pitchFamily="18" charset="0"/>
              </a:rPr>
              <a:t>hemorrhage</a:t>
            </a:r>
            <a:r>
              <a:rPr lang="en-GB" sz="1800" dirty="0">
                <a:latin typeface="Times New Roman" pitchFamily="18" charset="0"/>
                <a:cs typeface="Times New Roman" pitchFamily="18" charset="0"/>
              </a:rPr>
              <a:t>-related stroke. About 87% of strokes are ischemic strokes, the most common type </a:t>
            </a:r>
            <a:endParaRPr lang="en-GB" sz="1800" dirty="0" smtClean="0">
              <a:latin typeface="Times New Roman" pitchFamily="18" charset="0"/>
              <a:cs typeface="Times New Roman" pitchFamily="18" charset="0"/>
            </a:endParaRPr>
          </a:p>
          <a:p>
            <a:pPr marL="82296" indent="0" algn="just">
              <a:buNone/>
            </a:pPr>
            <a:endParaRPr lang="en-GB"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867400"/>
          </a:xfrm>
        </p:spPr>
        <p:txBody>
          <a:bodyPr>
            <a:noAutofit/>
          </a:bodyPr>
          <a:lstStyle/>
          <a:p>
            <a:pPr algn="just">
              <a:lnSpc>
                <a:spcPct val="150000"/>
              </a:lnSpc>
            </a:pPr>
            <a:r>
              <a:rPr lang="en-GB" sz="1800" dirty="0">
                <a:latin typeface="Times New Roman" pitchFamily="18" charset="0"/>
                <a:cs typeface="Times New Roman" pitchFamily="18" charset="0"/>
              </a:rPr>
              <a:t>This involves evaluating the patient’s symptoms, medical history (including risk factors like hypertension, diabetes, etc.), and conducting a physical examination. </a:t>
            </a:r>
            <a:endParaRPr lang="en-GB" sz="1800" dirty="0" smtClean="0">
              <a:latin typeface="Times New Roman" pitchFamily="18" charset="0"/>
              <a:cs typeface="Times New Roman" pitchFamily="18" charset="0"/>
            </a:endParaRPr>
          </a:p>
          <a:p>
            <a:pPr marL="82296" indent="0" algn="just">
              <a:lnSpc>
                <a:spcPct val="150000"/>
              </a:lnSpc>
              <a:buNone/>
            </a:pPr>
            <a:endParaRPr lang="en-GB" sz="1800" dirty="0" smtClean="0">
              <a:latin typeface="Times New Roman" pitchFamily="18" charset="0"/>
              <a:cs typeface="Times New Roman" pitchFamily="18" charset="0"/>
            </a:endParaRPr>
          </a:p>
          <a:p>
            <a:pPr algn="just">
              <a:lnSpc>
                <a:spcPct val="150000"/>
              </a:lnSpc>
            </a:pPr>
            <a:r>
              <a:rPr lang="en-GB" sz="1800" dirty="0" smtClean="0">
                <a:latin typeface="Times New Roman" pitchFamily="18" charset="0"/>
                <a:cs typeface="Times New Roman" pitchFamily="18" charset="0"/>
              </a:rPr>
              <a:t>Symptoms </a:t>
            </a:r>
            <a:r>
              <a:rPr lang="en-GB" sz="1800" dirty="0">
                <a:latin typeface="Times New Roman" pitchFamily="18" charset="0"/>
                <a:cs typeface="Times New Roman" pitchFamily="18" charset="0"/>
              </a:rPr>
              <a:t>commonly associated with stroke include sudden numbness or weakness in the face, arm, or leg, especially on one side of the body, sudden confusion, trouble speaking or understanding speech, sudden trouble seeing in one or both eyes, sudden trouble walking, dizziness, loss of balance, or coordination</a:t>
            </a:r>
            <a:r>
              <a:rPr lang="en-GB" sz="1800" dirty="0" smtClean="0">
                <a:latin typeface="Times New Roman" pitchFamily="18" charset="0"/>
                <a:cs typeface="Times New Roman" pitchFamily="18" charset="0"/>
              </a:rPr>
              <a:t>.</a:t>
            </a:r>
          </a:p>
          <a:p>
            <a:pPr marL="82296" indent="0" algn="just">
              <a:lnSpc>
                <a:spcPct val="150000"/>
              </a:lnSpc>
              <a:buNone/>
            </a:pPr>
            <a:endParaRPr lang="en-GB" sz="1800" dirty="0" smtClean="0">
              <a:latin typeface="Times New Roman" pitchFamily="18" charset="0"/>
              <a:cs typeface="Times New Roman" pitchFamily="18" charset="0"/>
            </a:endParaRPr>
          </a:p>
          <a:p>
            <a:pPr algn="just">
              <a:lnSpc>
                <a:spcPct val="150000"/>
              </a:lnSpc>
            </a:pPr>
            <a:r>
              <a:rPr lang="en-GB" sz="1800" dirty="0">
                <a:latin typeface="Times New Roman" pitchFamily="18" charset="0"/>
                <a:cs typeface="Times New Roman" pitchFamily="18" charset="0"/>
              </a:rPr>
              <a:t>This is often the first-line imaging technique used in the emergency setting due to its speed and accessibility. It can detect </a:t>
            </a:r>
            <a:r>
              <a:rPr lang="en-GB" sz="1800" dirty="0" err="1">
                <a:latin typeface="Times New Roman" pitchFamily="18" charset="0"/>
                <a:cs typeface="Times New Roman" pitchFamily="18" charset="0"/>
              </a:rPr>
              <a:t>hemorrhagic</a:t>
            </a:r>
            <a:r>
              <a:rPr lang="en-GB" sz="1800" dirty="0">
                <a:latin typeface="Times New Roman" pitchFamily="18" charset="0"/>
                <a:cs typeface="Times New Roman" pitchFamily="18" charset="0"/>
              </a:rPr>
              <a:t> strokes (bleeding in the brain) quickly.</a:t>
            </a:r>
            <a:endParaRPr lang="en-US" sz="18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a:t>
            </a:r>
            <a:endParaRPr lang="en-US" dirty="0"/>
          </a:p>
        </p:txBody>
      </p:sp>
      <p:sp>
        <p:nvSpPr>
          <p:cNvPr id="3" name="Content Placeholder 2"/>
          <p:cNvSpPr>
            <a:spLocks noGrp="1"/>
          </p:cNvSpPr>
          <p:nvPr>
            <p:ph idx="1"/>
          </p:nvPr>
        </p:nvSpPr>
        <p:spPr/>
        <p:txBody>
          <a:bodyPr>
            <a:normAutofit/>
          </a:bodyPr>
          <a:lstStyle/>
          <a:p>
            <a:pPr algn="just"/>
            <a:r>
              <a:rPr lang="en-GB" sz="1800" dirty="0">
                <a:latin typeface="Times New Roman" pitchFamily="18" charset="0"/>
                <a:cs typeface="Times New Roman" pitchFamily="18" charset="0"/>
              </a:rPr>
              <a:t>Machine learning models require large, high-quality datasets for training. Neuroimaging data, especially from diverse populations and different imaging modalities (e.g., CT, MRI</a:t>
            </a:r>
            <a:r>
              <a:rPr lang="en-GB" sz="1800" dirty="0" smtClean="0">
                <a:latin typeface="Times New Roman" pitchFamily="18" charset="0"/>
                <a:cs typeface="Times New Roman" pitchFamily="18" charset="0"/>
              </a:rPr>
              <a:t>)</a:t>
            </a:r>
          </a:p>
          <a:p>
            <a:pPr marL="82296" indent="0" algn="just">
              <a:buNone/>
            </a:pPr>
            <a:endParaRPr lang="en-US" sz="1800" dirty="0" smtClean="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Deep learning models, which are often used in neuroimaging analysis, are known for their "black box" nature, making it difficult to understand how they arrive at their conclusions. </a:t>
            </a:r>
            <a:endParaRPr lang="en-GB" sz="1800" dirty="0" smtClean="0">
              <a:latin typeface="Times New Roman" pitchFamily="18" charset="0"/>
              <a:cs typeface="Times New Roman" pitchFamily="18" charset="0"/>
            </a:endParaRPr>
          </a:p>
          <a:p>
            <a:pPr marL="82296" indent="0" algn="just">
              <a:buNone/>
            </a:pPr>
            <a:endParaRPr lang="en-GB" sz="1800" dirty="0" smtClean="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This lack of interpretability can be a barrier in clinical settings where transparency and justification of decisions are crucial</a:t>
            </a:r>
            <a:r>
              <a:rPr lang="en-GB" sz="1800" dirty="0" smtClean="0">
                <a:latin typeface="Times New Roman" pitchFamily="18" charset="0"/>
                <a:cs typeface="Times New Roman" pitchFamily="18" charset="0"/>
              </a:rPr>
              <a:t>.</a:t>
            </a:r>
          </a:p>
          <a:p>
            <a:pPr marL="82296" indent="0" algn="just">
              <a:buNone/>
            </a:pPr>
            <a:endParaRPr lang="en-GB" sz="1800" dirty="0" smtClean="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Models trained on specific datasets may not generalize well to new populations, different hospitals, or varied imaging protocols.</a:t>
            </a:r>
            <a:endParaRPr lang="en-US" sz="18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764704"/>
            <a:ext cx="7772400" cy="5940896"/>
          </a:xfrm>
        </p:spPr>
        <p:txBody>
          <a:bodyPr>
            <a:noAutofit/>
          </a:bodyPr>
          <a:lstStyle/>
          <a:p>
            <a:pPr algn="just">
              <a:lnSpc>
                <a:spcPct val="150000"/>
              </a:lnSpc>
              <a:buFont typeface="Arial" pitchFamily="34" charset="0"/>
              <a:buChar char="•"/>
            </a:pPr>
            <a:r>
              <a:rPr lang="en-GB" sz="1800" dirty="0">
                <a:latin typeface="Times New Roman" pitchFamily="18" charset="0"/>
                <a:cs typeface="Times New Roman" pitchFamily="18" charset="0"/>
              </a:rPr>
              <a:t>Gather large and diverse datasets of neuroimaging data, including CT and MRI scans, annotated with stroke outcomes</a:t>
            </a:r>
            <a:r>
              <a:rPr lang="en-GB" sz="1800" dirty="0" smtClean="0">
                <a:latin typeface="Times New Roman" pitchFamily="18" charset="0"/>
                <a:cs typeface="Times New Roman" pitchFamily="18" charset="0"/>
              </a:rPr>
              <a:t>.</a:t>
            </a:r>
          </a:p>
          <a:p>
            <a:pPr marL="82296" indent="0" algn="just">
              <a:lnSpc>
                <a:spcPct val="150000"/>
              </a:lnSpc>
              <a:buNone/>
            </a:pPr>
            <a:endParaRPr lang="en-US" sz="1800" dirty="0" smtClean="0">
              <a:latin typeface="Times New Roman" pitchFamily="18" charset="0"/>
              <a:cs typeface="Times New Roman" pitchFamily="18" charset="0"/>
            </a:endParaRPr>
          </a:p>
          <a:p>
            <a:pPr algn="just">
              <a:lnSpc>
                <a:spcPct val="150000"/>
              </a:lnSpc>
              <a:buFont typeface="Arial" pitchFamily="34" charset="0"/>
              <a:buChar char="•"/>
            </a:pPr>
            <a:r>
              <a:rPr lang="en-GB" sz="1800" dirty="0">
                <a:latin typeface="Times New Roman" pitchFamily="18" charset="0"/>
                <a:cs typeface="Times New Roman" pitchFamily="18" charset="0"/>
              </a:rPr>
              <a:t>Ensure data quality through standardized protocols for image acquisition and </a:t>
            </a:r>
            <a:r>
              <a:rPr lang="en-GB" sz="1800" dirty="0" err="1">
                <a:latin typeface="Times New Roman" pitchFamily="18" charset="0"/>
                <a:cs typeface="Times New Roman" pitchFamily="18" charset="0"/>
              </a:rPr>
              <a:t>preprocessing</a:t>
            </a:r>
            <a:r>
              <a:rPr lang="en-GB" sz="1800" dirty="0">
                <a:latin typeface="Times New Roman" pitchFamily="18" charset="0"/>
                <a:cs typeface="Times New Roman" pitchFamily="18" charset="0"/>
              </a:rPr>
              <a:t> techniques to enhance the reliability and consistency of input data</a:t>
            </a:r>
            <a:r>
              <a:rPr lang="en-GB" sz="1800" dirty="0" smtClean="0">
                <a:latin typeface="Times New Roman" pitchFamily="18" charset="0"/>
                <a:cs typeface="Times New Roman" pitchFamily="18" charset="0"/>
              </a:rPr>
              <a:t>.</a:t>
            </a:r>
          </a:p>
          <a:p>
            <a:pPr marL="82296" indent="0" algn="just">
              <a:lnSpc>
                <a:spcPct val="150000"/>
              </a:lnSpc>
              <a:buNone/>
            </a:pPr>
            <a:endParaRPr lang="en-US" sz="1800" dirty="0" smtClean="0">
              <a:latin typeface="Times New Roman" pitchFamily="18" charset="0"/>
              <a:cs typeface="Times New Roman" pitchFamily="18" charset="0"/>
            </a:endParaRPr>
          </a:p>
          <a:p>
            <a:pPr algn="just">
              <a:lnSpc>
                <a:spcPct val="150000"/>
              </a:lnSpc>
              <a:buFont typeface="Arial" pitchFamily="34" charset="0"/>
              <a:buChar char="•"/>
            </a:pPr>
            <a:r>
              <a:rPr lang="en-GB" sz="1800" dirty="0">
                <a:latin typeface="Times New Roman" pitchFamily="18" charset="0"/>
                <a:cs typeface="Times New Roman" pitchFamily="18" charset="0"/>
              </a:rPr>
              <a:t>Utilize deep learning techniques to automatically extract relevant features from </a:t>
            </a:r>
            <a:r>
              <a:rPr lang="en-GB" sz="1800" dirty="0" err="1">
                <a:latin typeface="Times New Roman" pitchFamily="18" charset="0"/>
                <a:cs typeface="Times New Roman" pitchFamily="18" charset="0"/>
              </a:rPr>
              <a:t>neuroimages</a:t>
            </a:r>
            <a:r>
              <a:rPr lang="en-GB" sz="1800" dirty="0">
                <a:latin typeface="Times New Roman" pitchFamily="18" charset="0"/>
                <a:cs typeface="Times New Roman" pitchFamily="18" charset="0"/>
              </a:rPr>
              <a:t>, such as lesion location, size, and intensity </a:t>
            </a:r>
            <a:r>
              <a:rPr lang="en-GB" sz="1800" dirty="0" smtClean="0">
                <a:latin typeface="Times New Roman" pitchFamily="18" charset="0"/>
                <a:cs typeface="Times New Roman" pitchFamily="18" charset="0"/>
              </a:rPr>
              <a:t>patterns</a:t>
            </a:r>
            <a:r>
              <a:rPr lang="en-US" sz="1800" dirty="0" smtClean="0">
                <a:latin typeface="Times New Roman" pitchFamily="18" charset="0"/>
                <a:cs typeface="Times New Roman" pitchFamily="18" charset="0"/>
              </a:rPr>
              <a:t>.</a:t>
            </a:r>
          </a:p>
          <a:p>
            <a:pPr marL="82296" indent="0" algn="just">
              <a:lnSpc>
                <a:spcPct val="150000"/>
              </a:lnSpc>
              <a:buNone/>
            </a:pPr>
            <a:endParaRPr lang="en-US" sz="1800" dirty="0" smtClean="0">
              <a:latin typeface="Times New Roman" pitchFamily="18" charset="0"/>
              <a:cs typeface="Times New Roman" pitchFamily="18" charset="0"/>
            </a:endParaRPr>
          </a:p>
          <a:p>
            <a:pPr algn="just">
              <a:lnSpc>
                <a:spcPct val="150000"/>
              </a:lnSpc>
              <a:buFont typeface="Arial" pitchFamily="34" charset="0"/>
              <a:buChar char="•"/>
            </a:pPr>
            <a:r>
              <a:rPr lang="en-GB" sz="1800" dirty="0" smtClean="0">
                <a:latin typeface="Times New Roman" pitchFamily="18" charset="0"/>
                <a:cs typeface="Times New Roman" pitchFamily="18" charset="0"/>
              </a:rPr>
              <a:t>Incorporate </a:t>
            </a:r>
            <a:r>
              <a:rPr lang="en-GB" sz="1800" dirty="0">
                <a:latin typeface="Times New Roman" pitchFamily="18" charset="0"/>
                <a:cs typeface="Times New Roman" pitchFamily="18" charset="0"/>
              </a:rPr>
              <a:t>clinical data (e.g., patient demographics, medical history, symptom onset time) to improve model performance and diagnostic accuracy.</a:t>
            </a:r>
            <a:endParaRPr lang="en-US" sz="1800" dirty="0" smtClean="0">
              <a:latin typeface="Times New Roman" pitchFamily="18" charset="0"/>
              <a:cs typeface="Times New Roman" pitchFamily="18" charset="0"/>
            </a:endParaRPr>
          </a:p>
          <a:p>
            <a:pPr marL="82296" indent="0" algn="just">
              <a:lnSpc>
                <a:spcPct val="150000"/>
              </a:lnSpc>
              <a:buNone/>
            </a:pPr>
            <a:endParaRPr lang="en-US" sz="1800" dirty="0" smtClean="0">
              <a:latin typeface="Times New Roman" pitchFamily="18" charset="0"/>
              <a:cs typeface="Times New Roman" pitchFamily="18" charset="0"/>
            </a:endParaRPr>
          </a:p>
          <a:p>
            <a:pPr marL="82296" indent="0"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54032"/>
          </a:xfrm>
        </p:spPr>
        <p:txBody>
          <a:bodyPr>
            <a:normAutofit/>
          </a:bodyPr>
          <a:lstStyle/>
          <a:p>
            <a:r>
              <a:rPr lang="en-US" sz="2400" dirty="0" smtClean="0"/>
              <a:t>Advantage</a:t>
            </a:r>
            <a:endParaRPr lang="en-US" sz="2400" dirty="0"/>
          </a:p>
        </p:txBody>
      </p:sp>
      <p:sp>
        <p:nvSpPr>
          <p:cNvPr id="3" name="Content Placeholder 2"/>
          <p:cNvSpPr>
            <a:spLocks noGrp="1"/>
          </p:cNvSpPr>
          <p:nvPr>
            <p:ph idx="1"/>
          </p:nvPr>
        </p:nvSpPr>
        <p:spPr>
          <a:xfrm>
            <a:off x="1435608" y="1071546"/>
            <a:ext cx="7498080" cy="5176854"/>
          </a:xfrm>
        </p:spPr>
        <p:txBody>
          <a:bodyPr>
            <a:normAutofit/>
          </a:bodyPr>
          <a:lstStyle/>
          <a:p>
            <a:pPr algn="just"/>
            <a:r>
              <a:rPr lang="en-US" sz="1800" dirty="0">
                <a:latin typeface="Times New Roman" pitchFamily="18" charset="0"/>
                <a:cs typeface="Times New Roman" pitchFamily="18" charset="0"/>
              </a:rPr>
              <a:t>Allows remote neurologists to evaluate patients quickly via video conferencing, enabling prompt administration of clot-busting medications like tissue plasminogen activator (</a:t>
            </a:r>
            <a:r>
              <a:rPr lang="en-US" sz="1800" dirty="0" err="1">
                <a:latin typeface="Times New Roman" pitchFamily="18" charset="0"/>
                <a:cs typeface="Times New Roman" pitchFamily="18" charset="0"/>
              </a:rPr>
              <a:t>tPA</a:t>
            </a:r>
            <a:r>
              <a:rPr lang="en-US" sz="1800" dirty="0" smtClean="0">
                <a:latin typeface="Times New Roman" pitchFamily="18" charset="0"/>
                <a:cs typeface="Times New Roman" pitchFamily="18" charset="0"/>
              </a:rPr>
              <a:t>).</a:t>
            </a:r>
          </a:p>
          <a:p>
            <a:pPr marL="82296" indent="0" algn="just">
              <a:buNone/>
            </a:pPr>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Algorithms </a:t>
            </a:r>
            <a:r>
              <a:rPr lang="en-US" sz="1800" dirty="0">
                <a:latin typeface="Times New Roman" pitchFamily="18" charset="0"/>
                <a:cs typeface="Times New Roman" pitchFamily="18" charset="0"/>
              </a:rPr>
              <a:t>can analyze brain imaging (such as CT scans) to quickly detect signs of stroke, helping clinicians prioritize urgent </a:t>
            </a:r>
            <a:r>
              <a:rPr lang="en-US" sz="1800" dirty="0" smtClean="0">
                <a:latin typeface="Times New Roman" pitchFamily="18" charset="0"/>
                <a:cs typeface="Times New Roman" pitchFamily="18" charset="0"/>
              </a:rPr>
              <a:t>cases.</a:t>
            </a:r>
          </a:p>
          <a:p>
            <a:pPr marL="82296" indent="0" algn="just">
              <a:buNone/>
            </a:pPr>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Devices </a:t>
            </a:r>
            <a:r>
              <a:rPr lang="en-US" sz="1800" dirty="0">
                <a:latin typeface="Times New Roman" pitchFamily="18" charset="0"/>
                <a:cs typeface="Times New Roman" pitchFamily="18" charset="0"/>
              </a:rPr>
              <a:t>like mobile stroke units equipped with CT scanners can diagnose strokes on-site (e.g., at a patient's home), reducing treatment delays</a:t>
            </a:r>
            <a:r>
              <a:rPr lang="en-US" sz="1800" dirty="0" smtClean="0">
                <a:latin typeface="Times New Roman" pitchFamily="18" charset="0"/>
                <a:cs typeface="Times New Roman" pitchFamily="18" charset="0"/>
              </a:rPr>
              <a:t>.</a:t>
            </a:r>
          </a:p>
          <a:p>
            <a:pPr marL="82296" indent="0" algn="just">
              <a:buNone/>
            </a:pPr>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Emerging </a:t>
            </a:r>
            <a:r>
              <a:rPr lang="en-US" sz="1800" dirty="0">
                <a:latin typeface="Times New Roman" pitchFamily="18" charset="0"/>
                <a:cs typeface="Times New Roman" pitchFamily="18" charset="0"/>
              </a:rPr>
              <a:t>biomarkers in blood tests can indicate stroke risk or confirm a stroke has occurred, aiding in rapid diagnosis.</a:t>
            </a:r>
            <a:endParaRPr lang="en-US" sz="18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Literature Review</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94655038"/>
              </p:ext>
            </p:extLst>
          </p:nvPr>
        </p:nvGraphicFramePr>
        <p:xfrm>
          <a:off x="1435100" y="1447800"/>
          <a:ext cx="7499349" cy="5034280"/>
        </p:xfrm>
        <a:graphic>
          <a:graphicData uri="http://schemas.openxmlformats.org/drawingml/2006/table">
            <a:tbl>
              <a:tblPr firstRow="1" bandRow="1">
                <a:tableStyleId>{5C22544A-7EE6-4342-B048-85BDC9FD1C3A}</a:tableStyleId>
              </a:tblPr>
              <a:tblGrid>
                <a:gridCol w="2499783"/>
                <a:gridCol w="2499783"/>
                <a:gridCol w="2499783"/>
              </a:tblGrid>
              <a:tr h="370840">
                <a:tc>
                  <a:txBody>
                    <a:bodyPr/>
                    <a:lstStyle/>
                    <a:p>
                      <a:r>
                        <a:rPr lang="en-GB" dirty="0" smtClean="0"/>
                        <a:t>    Author’s Name</a:t>
                      </a:r>
                      <a:endParaRPr lang="en-GB" dirty="0"/>
                    </a:p>
                  </a:txBody>
                  <a:tcPr/>
                </a:tc>
                <a:tc>
                  <a:txBody>
                    <a:bodyPr/>
                    <a:lstStyle/>
                    <a:p>
                      <a:r>
                        <a:rPr lang="en-GB" dirty="0" smtClean="0"/>
                        <a:t>             Title</a:t>
                      </a:r>
                      <a:endParaRPr lang="en-GB" dirty="0"/>
                    </a:p>
                  </a:txBody>
                  <a:tcPr/>
                </a:tc>
                <a:tc>
                  <a:txBody>
                    <a:bodyPr/>
                    <a:lstStyle/>
                    <a:p>
                      <a:r>
                        <a:rPr lang="en-GB" dirty="0" smtClean="0"/>
                        <a:t>      Description</a:t>
                      </a:r>
                      <a:endParaRPr lang="en-GB" dirty="0"/>
                    </a:p>
                  </a:txBody>
                  <a:tcPr/>
                </a:tc>
              </a:tr>
              <a:tr h="370840">
                <a:tc>
                  <a:txBody>
                    <a:bodyPr/>
                    <a:lstStyle/>
                    <a:p>
                      <a:r>
                        <a:rPr lang="it-IT" dirty="0" smtClean="0"/>
                        <a:t>K. Khosravi, F. Rezaie, J. R. Cooper</a:t>
                      </a:r>
                      <a:endParaRPr lang="en-GB" dirty="0"/>
                    </a:p>
                  </a:txBody>
                  <a:tcPr/>
                </a:tc>
                <a:tc>
                  <a:txBody>
                    <a:bodyPr/>
                    <a:lstStyle/>
                    <a:p>
                      <a:r>
                        <a:rPr lang="en-GB" dirty="0" smtClean="0"/>
                        <a:t>‘‘Soil water erosion susceptibility assessment using deep learning algorithms’’ </a:t>
                      </a:r>
                      <a:endParaRPr lang="en-GB" dirty="0"/>
                    </a:p>
                  </a:txBody>
                  <a:tcPr/>
                </a:tc>
                <a:tc>
                  <a:txBody>
                    <a:bodyPr/>
                    <a:lstStyle/>
                    <a:p>
                      <a:r>
                        <a:rPr kumimoji="0" lang="en-GB" b="0" i="0" kern="1200" dirty="0" smtClean="0">
                          <a:solidFill>
                            <a:schemeClr val="dk1"/>
                          </a:solidFill>
                          <a:effectLst/>
                          <a:latin typeface="+mn-lt"/>
                          <a:ea typeface="+mn-ea"/>
                          <a:cs typeface="+mn-cs"/>
                        </a:rPr>
                        <a:t>Soil water erosion (SWE) is predicted though three kinds of deep learning algorithms.</a:t>
                      </a:r>
                      <a:endParaRPr lang="en-GB" dirty="0"/>
                    </a:p>
                  </a:txBody>
                  <a:tcPr/>
                </a:tc>
              </a:tr>
              <a:tr h="370840">
                <a:tc>
                  <a:txBody>
                    <a:bodyPr/>
                    <a:lstStyle/>
                    <a:p>
                      <a:r>
                        <a:rPr lang="en-GB" dirty="0" smtClean="0"/>
                        <a:t>J. Donnelly, S. </a:t>
                      </a:r>
                      <a:r>
                        <a:rPr lang="en-GB" dirty="0" err="1" smtClean="0"/>
                        <a:t>Abolfathi</a:t>
                      </a:r>
                      <a:r>
                        <a:rPr lang="en-GB" dirty="0" smtClean="0"/>
                        <a:t>,</a:t>
                      </a:r>
                    </a:p>
                    <a:p>
                      <a:r>
                        <a:rPr lang="en-GB" dirty="0" smtClean="0"/>
                        <a:t>J. Pearson</a:t>
                      </a:r>
                      <a:endParaRPr lang="en-GB" dirty="0"/>
                    </a:p>
                  </a:txBody>
                  <a:tcPr/>
                </a:tc>
                <a:tc>
                  <a:txBody>
                    <a:bodyPr/>
                    <a:lstStyle/>
                    <a:p>
                      <a:r>
                        <a:rPr lang="en-GB" dirty="0" smtClean="0"/>
                        <a:t>‘‘Gaussian process emulation of </a:t>
                      </a:r>
                      <a:r>
                        <a:rPr lang="en-GB" dirty="0" err="1" smtClean="0"/>
                        <a:t>spatio</a:t>
                      </a:r>
                      <a:r>
                        <a:rPr lang="en-GB" dirty="0" smtClean="0"/>
                        <a:t>-temporal outputs of a</a:t>
                      </a:r>
                      <a:r>
                        <a:rPr lang="en-GB" baseline="0" dirty="0" smtClean="0"/>
                        <a:t> </a:t>
                      </a:r>
                      <a:r>
                        <a:rPr lang="en-GB" dirty="0" smtClean="0"/>
                        <a:t>2D inland flood model’’ </a:t>
                      </a:r>
                      <a:endParaRPr lang="en-GB" dirty="0"/>
                    </a:p>
                  </a:txBody>
                  <a:tcPr/>
                </a:tc>
                <a:tc>
                  <a:txBody>
                    <a:bodyPr/>
                    <a:lstStyle/>
                    <a:p>
                      <a:r>
                        <a:rPr kumimoji="0" lang="en-GB" b="0" i="0" kern="1200" dirty="0" smtClean="0">
                          <a:solidFill>
                            <a:schemeClr val="dk1"/>
                          </a:solidFill>
                          <a:effectLst/>
                          <a:latin typeface="+mn-lt"/>
                          <a:ea typeface="+mn-ea"/>
                          <a:cs typeface="+mn-cs"/>
                        </a:rPr>
                        <a:t>The developed GPs produce real-time predictions based on the simulation output from LISFLOOD-FP numerical model.</a:t>
                      </a:r>
                      <a:endParaRPr lang="en-GB" dirty="0"/>
                    </a:p>
                  </a:txBody>
                  <a:tcPr/>
                </a:tc>
              </a:tr>
              <a:tr h="370840">
                <a:tc>
                  <a:txBody>
                    <a:bodyPr/>
                    <a:lstStyle/>
                    <a:p>
                      <a:r>
                        <a:rPr lang="en-GB" dirty="0" smtClean="0"/>
                        <a:t>E. </a:t>
                      </a:r>
                      <a:r>
                        <a:rPr lang="en-GB" dirty="0" err="1" smtClean="0"/>
                        <a:t>Rasool</a:t>
                      </a:r>
                      <a:r>
                        <a:rPr lang="en-GB" dirty="0" smtClean="0"/>
                        <a:t>, M. J. Anwar, B. Shaker</a:t>
                      </a:r>
                      <a:endParaRPr lang="en-GB" dirty="0"/>
                    </a:p>
                  </a:txBody>
                  <a:tcPr/>
                </a:tc>
                <a:tc>
                  <a:txBody>
                    <a:bodyPr/>
                    <a:lstStyle/>
                    <a:p>
                      <a:r>
                        <a:rPr lang="en-GB" dirty="0" smtClean="0"/>
                        <a:t>‘‘Breast </a:t>
                      </a:r>
                      <a:r>
                        <a:rPr lang="en-GB" dirty="0" err="1" smtClean="0"/>
                        <a:t>microcalcification</a:t>
                      </a:r>
                      <a:r>
                        <a:rPr lang="en-GB" dirty="0" smtClean="0"/>
                        <a:t> detection in digital mammograms using deep transfer learning approaches’’ </a:t>
                      </a:r>
                      <a:endParaRPr lang="en-GB" dirty="0"/>
                    </a:p>
                  </a:txBody>
                  <a:tcPr/>
                </a:tc>
                <a:tc>
                  <a:txBody>
                    <a:bodyPr/>
                    <a:lstStyle/>
                    <a:p>
                      <a:r>
                        <a:rPr kumimoji="0" lang="en-GB" b="0" i="0" kern="1200" dirty="0" smtClean="0">
                          <a:solidFill>
                            <a:schemeClr val="dk1"/>
                          </a:solidFill>
                          <a:effectLst/>
                          <a:latin typeface="+mn-lt"/>
                          <a:ea typeface="+mn-ea"/>
                          <a:cs typeface="+mn-cs"/>
                        </a:rPr>
                        <a:t>To increase the neural network's performance and reduce the false positive rate.</a:t>
                      </a:r>
                      <a:endParaRPr lang="en-GB"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660" t="23333" r="38196" b="5607"/>
          <a:stretch/>
        </p:blipFill>
        <p:spPr bwMode="auto">
          <a:xfrm>
            <a:off x="1691680" y="1556792"/>
            <a:ext cx="6696744"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pPr algn="just">
              <a:lnSpc>
                <a:spcPct val="150000"/>
              </a:lnSpc>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Operating System	: Windows 10</a:t>
            </a:r>
          </a:p>
          <a:p>
            <a:pPr lvl="0" algn="just">
              <a:lnSpc>
                <a:spcPct val="150000"/>
              </a:lnSpc>
            </a:pPr>
            <a:r>
              <a:rPr lang="en-US" sz="2000" dirty="0" smtClean="0">
                <a:latin typeface="Times New Roman" pitchFamily="18" charset="0"/>
                <a:cs typeface="Times New Roman" pitchFamily="18" charset="0"/>
              </a:rPr>
              <a:t>Language	               :PYTHON Google </a:t>
            </a:r>
            <a:r>
              <a:rPr lang="en-US" sz="2000" dirty="0" err="1" smtClean="0">
                <a:latin typeface="Times New Roman" pitchFamily="18" charset="0"/>
                <a:cs typeface="Times New Roman" pitchFamily="18" charset="0"/>
              </a:rPr>
              <a:t>Colab</a:t>
            </a: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pPr algn="just">
              <a:lnSpc>
                <a:spcPct val="150000"/>
              </a:lnSpc>
            </a:pPr>
            <a:r>
              <a:rPr lang="en-US" sz="2000" dirty="0" smtClean="0">
                <a:latin typeface="Times New Roman" pitchFamily="18" charset="0"/>
                <a:cs typeface="Times New Roman" pitchFamily="18" charset="0"/>
              </a:rPr>
              <a:t>Keyboard</a:t>
            </a:r>
          </a:p>
          <a:p>
            <a:pPr algn="just">
              <a:lnSpc>
                <a:spcPct val="150000"/>
              </a:lnSpc>
            </a:pPr>
            <a:r>
              <a:rPr lang="en-US" sz="2000" dirty="0" smtClean="0">
                <a:latin typeface="Times New Roman" pitchFamily="18" charset="0"/>
                <a:cs typeface="Times New Roman" pitchFamily="18" charset="0"/>
              </a:rPr>
              <a:t>Mouse </a:t>
            </a:r>
          </a:p>
          <a:p>
            <a:pPr algn="just">
              <a:lnSpc>
                <a:spcPct val="150000"/>
              </a:lnSpc>
            </a:pPr>
            <a:r>
              <a:rPr lang="en-US" sz="2000" dirty="0" err="1" smtClean="0">
                <a:latin typeface="Times New Roman" pitchFamily="18" charset="0"/>
                <a:cs typeface="Times New Roman" pitchFamily="18" charset="0"/>
              </a:rPr>
              <a:t>Harddisk</a:t>
            </a:r>
            <a:r>
              <a:rPr lang="en-US" sz="2000"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Ram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04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143000" y="620688"/>
            <a:ext cx="7772400" cy="6084912"/>
          </a:xfrm>
        </p:spPr>
        <p:txBody>
          <a:bodyPr>
            <a:noAutofit/>
          </a:bodyPr>
          <a:lstStyle/>
          <a:p>
            <a:pPr algn="just">
              <a:lnSpc>
                <a:spcPct val="150000"/>
              </a:lnSpc>
            </a:pPr>
            <a:r>
              <a:rPr lang="en-GB" sz="1800" dirty="0">
                <a:latin typeface="Times New Roman" pitchFamily="18" charset="0"/>
                <a:cs typeface="Times New Roman" pitchFamily="18" charset="0"/>
              </a:rPr>
              <a:t>This study proposes a method for stroke detection using machine learning techniques. </a:t>
            </a:r>
            <a:endParaRPr lang="en-GB" sz="1800" dirty="0" smtClean="0">
              <a:latin typeface="Times New Roman" pitchFamily="18" charset="0"/>
              <a:cs typeface="Times New Roman" pitchFamily="18" charset="0"/>
            </a:endParaRPr>
          </a:p>
          <a:p>
            <a:pPr marL="82296" indent="0" algn="just">
              <a:lnSpc>
                <a:spcPct val="150000"/>
              </a:lnSpc>
              <a:buNone/>
            </a:pPr>
            <a:endParaRPr lang="en-GB" sz="1800" dirty="0" smtClean="0">
              <a:latin typeface="Times New Roman" pitchFamily="18" charset="0"/>
              <a:cs typeface="Times New Roman" pitchFamily="18" charset="0"/>
            </a:endParaRPr>
          </a:p>
          <a:p>
            <a:pPr algn="just">
              <a:lnSpc>
                <a:spcPct val="150000"/>
              </a:lnSpc>
            </a:pPr>
            <a:r>
              <a:rPr lang="en-GB" sz="1800" dirty="0" smtClean="0">
                <a:latin typeface="Times New Roman" pitchFamily="18" charset="0"/>
                <a:cs typeface="Times New Roman" pitchFamily="18" charset="0"/>
              </a:rPr>
              <a:t>An </a:t>
            </a:r>
            <a:r>
              <a:rPr lang="en-GB" sz="1800" dirty="0">
                <a:latin typeface="Times New Roman" pitchFamily="18" charset="0"/>
                <a:cs typeface="Times New Roman" pitchFamily="18" charset="0"/>
              </a:rPr>
              <a:t>image-based dataset is used to validate the performance of the newly developed model. </a:t>
            </a:r>
            <a:endParaRPr lang="en-GB" sz="1800" dirty="0" smtClean="0">
              <a:latin typeface="Times New Roman" pitchFamily="18" charset="0"/>
              <a:cs typeface="Times New Roman" pitchFamily="18" charset="0"/>
            </a:endParaRPr>
          </a:p>
          <a:p>
            <a:pPr marL="82296" indent="0" algn="just">
              <a:lnSpc>
                <a:spcPct val="150000"/>
              </a:lnSpc>
              <a:buNone/>
            </a:pPr>
            <a:endParaRPr lang="en-GB" sz="1800" dirty="0" smtClean="0">
              <a:latin typeface="Times New Roman" pitchFamily="18" charset="0"/>
              <a:cs typeface="Times New Roman" pitchFamily="18" charset="0"/>
            </a:endParaRPr>
          </a:p>
          <a:p>
            <a:pPr algn="just">
              <a:lnSpc>
                <a:spcPct val="150000"/>
              </a:lnSpc>
            </a:pPr>
            <a:r>
              <a:rPr lang="en-GB" sz="1800" dirty="0" smtClean="0">
                <a:latin typeface="Times New Roman" pitchFamily="18" charset="0"/>
                <a:cs typeface="Times New Roman" pitchFamily="18" charset="0"/>
              </a:rPr>
              <a:t>The </a:t>
            </a:r>
            <a:r>
              <a:rPr lang="en-GB" sz="1800" dirty="0">
                <a:latin typeface="Times New Roman" pitchFamily="18" charset="0"/>
                <a:cs typeface="Times New Roman" pitchFamily="18" charset="0"/>
              </a:rPr>
              <a:t>proposed model is based on a genetic algorithm and </a:t>
            </a:r>
            <a:r>
              <a:rPr lang="en-GB" sz="1800" dirty="0" err="1">
                <a:latin typeface="Times New Roman" pitchFamily="18" charset="0"/>
                <a:cs typeface="Times New Roman" pitchFamily="18" charset="0"/>
              </a:rPr>
              <a:t>BiLSTM</a:t>
            </a:r>
            <a:r>
              <a:rPr lang="en-GB" sz="1800" dirty="0">
                <a:latin typeface="Times New Roman" pitchFamily="18" charset="0"/>
                <a:cs typeface="Times New Roman" pitchFamily="18" charset="0"/>
              </a:rPr>
              <a:t>. </a:t>
            </a:r>
            <a:endParaRPr lang="en-GB" sz="1800" dirty="0" smtClean="0">
              <a:latin typeface="Times New Roman" pitchFamily="18" charset="0"/>
              <a:cs typeface="Times New Roman" pitchFamily="18" charset="0"/>
            </a:endParaRPr>
          </a:p>
          <a:p>
            <a:pPr marL="82296" indent="0" algn="just">
              <a:lnSpc>
                <a:spcPct val="150000"/>
              </a:lnSpc>
              <a:buNone/>
            </a:pPr>
            <a:endParaRPr lang="en-GB" sz="1800" dirty="0" smtClean="0">
              <a:latin typeface="Times New Roman" pitchFamily="18" charset="0"/>
              <a:cs typeface="Times New Roman" pitchFamily="18" charset="0"/>
            </a:endParaRPr>
          </a:p>
          <a:p>
            <a:pPr algn="just">
              <a:lnSpc>
                <a:spcPct val="150000"/>
              </a:lnSpc>
            </a:pPr>
            <a:r>
              <a:rPr lang="en-GB" sz="1800" dirty="0" smtClean="0">
                <a:latin typeface="Times New Roman" pitchFamily="18" charset="0"/>
                <a:cs typeface="Times New Roman" pitchFamily="18" charset="0"/>
              </a:rPr>
              <a:t>A </a:t>
            </a:r>
            <a:r>
              <a:rPr lang="en-GB" sz="1800" dirty="0">
                <a:latin typeface="Times New Roman" pitchFamily="18" charset="0"/>
                <a:cs typeface="Times New Roman" pitchFamily="18" charset="0"/>
              </a:rPr>
              <a:t>genetic algorithm based on a neural network is applied to recognize the key features of CT brain images. </a:t>
            </a:r>
            <a:endParaRPr lang="en-GB" sz="1800" dirty="0" smtClean="0">
              <a:latin typeface="Times New Roman" pitchFamily="18" charset="0"/>
              <a:cs typeface="Times New Roman" pitchFamily="18" charset="0"/>
            </a:endParaRPr>
          </a:p>
          <a:p>
            <a:pPr marL="82296" indent="0" algn="just">
              <a:lnSpc>
                <a:spcPct val="150000"/>
              </a:lnSpc>
              <a:buNone/>
            </a:pPr>
            <a:endParaRPr lang="en-GB" sz="1800" dirty="0" smtClean="0">
              <a:latin typeface="Times New Roman" pitchFamily="18" charset="0"/>
              <a:cs typeface="Times New Roman" pitchFamily="18" charset="0"/>
            </a:endParaRPr>
          </a:p>
          <a:p>
            <a:pPr algn="just">
              <a:lnSpc>
                <a:spcPct val="150000"/>
              </a:lnSpc>
            </a:pPr>
            <a:r>
              <a:rPr lang="en-GB" sz="1800" dirty="0">
                <a:latin typeface="Times New Roman" pitchFamily="18" charset="0"/>
                <a:cs typeface="Times New Roman" pitchFamily="18" charset="0"/>
              </a:rPr>
              <a:t>These features are input into the LSTM and </a:t>
            </a:r>
            <a:r>
              <a:rPr lang="en-GB" sz="1800" dirty="0" err="1">
                <a:latin typeface="Times New Roman" pitchFamily="18" charset="0"/>
                <a:cs typeface="Times New Roman" pitchFamily="18" charset="0"/>
              </a:rPr>
              <a:t>BiLSTM</a:t>
            </a:r>
            <a:r>
              <a:rPr lang="en-GB" sz="1800" dirty="0">
                <a:latin typeface="Times New Roman" pitchFamily="18" charset="0"/>
                <a:cs typeface="Times New Roman" pitchFamily="18" charset="0"/>
              </a:rPr>
              <a:t> models for stroke prediction. </a:t>
            </a:r>
            <a:r>
              <a:rPr lang="en-GB" sz="1800" dirty="0" smtClean="0">
                <a:latin typeface="Times New Roman" pitchFamily="18" charset="0"/>
                <a:cs typeface="Times New Roman" pitchFamily="18" charset="0"/>
              </a:rPr>
              <a:t> </a:t>
            </a:r>
            <a:endParaRPr lang="en-US" sz="1800" dirty="0">
              <a:latin typeface="Times New Roman" pitchFamily="18" charset="0"/>
              <a:cs typeface="Times New Roman" pitchFamily="18" charset="0"/>
            </a:endParaRPr>
          </a:p>
          <a:p>
            <a:pPr algn="just">
              <a:lnSpc>
                <a:spcPct val="150000"/>
              </a:lnSpc>
            </a:pPr>
            <a:endParaRPr lang="en-GB"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066800"/>
            <a:ext cx="7498080" cy="5181600"/>
          </a:xfrm>
        </p:spPr>
        <p:txBody>
          <a:bodyPr>
            <a:normAutofit/>
          </a:bodyPr>
          <a:lstStyle/>
          <a:p>
            <a:pPr algn="just">
              <a:lnSpc>
                <a:spcPct val="150000"/>
              </a:lnSpc>
            </a:pPr>
            <a:r>
              <a:rPr lang="en-GB" sz="1800" dirty="0">
                <a:latin typeface="Times New Roman" pitchFamily="18" charset="0"/>
                <a:cs typeface="Times New Roman" pitchFamily="18" charset="0"/>
              </a:rPr>
              <a:t>The performance of different K-folds was evaluated to determine which is the most effective </a:t>
            </a:r>
            <a:r>
              <a:rPr lang="en-GB" sz="1800" dirty="0" smtClean="0">
                <a:latin typeface="Times New Roman" pitchFamily="18" charset="0"/>
                <a:cs typeface="Times New Roman" pitchFamily="18" charset="0"/>
              </a:rPr>
              <a:t>classification.</a:t>
            </a:r>
          </a:p>
          <a:p>
            <a:pPr marL="82296" indent="0" algn="just">
              <a:lnSpc>
                <a:spcPct val="150000"/>
              </a:lnSpc>
              <a:buNone/>
            </a:pPr>
            <a:endParaRPr lang="en-GB" sz="1800" dirty="0" smtClean="0">
              <a:latin typeface="Times New Roman" pitchFamily="18" charset="0"/>
              <a:cs typeface="Times New Roman" pitchFamily="18" charset="0"/>
            </a:endParaRPr>
          </a:p>
          <a:p>
            <a:pPr algn="just">
              <a:lnSpc>
                <a:spcPct val="150000"/>
              </a:lnSpc>
            </a:pPr>
            <a:r>
              <a:rPr lang="en-GB" sz="1800" dirty="0">
                <a:latin typeface="Times New Roman" pitchFamily="18" charset="0"/>
                <a:cs typeface="Times New Roman" pitchFamily="18" charset="0"/>
              </a:rPr>
              <a:t>We also tested different machine-learning algorithms for stroke prediction. </a:t>
            </a:r>
            <a:endParaRPr lang="en-GB" sz="1800" dirty="0" smtClean="0">
              <a:latin typeface="Times New Roman" pitchFamily="18" charset="0"/>
              <a:cs typeface="Times New Roman" pitchFamily="18" charset="0"/>
            </a:endParaRPr>
          </a:p>
          <a:p>
            <a:pPr marL="82296" indent="0" algn="just">
              <a:lnSpc>
                <a:spcPct val="150000"/>
              </a:lnSpc>
              <a:buNone/>
            </a:pPr>
            <a:endParaRPr lang="en-GB" sz="1800" dirty="0" smtClean="0">
              <a:latin typeface="Times New Roman" pitchFamily="18" charset="0"/>
              <a:cs typeface="Times New Roman" pitchFamily="18" charset="0"/>
            </a:endParaRPr>
          </a:p>
          <a:p>
            <a:pPr algn="just">
              <a:lnSpc>
                <a:spcPct val="150000"/>
              </a:lnSpc>
            </a:pPr>
            <a:r>
              <a:rPr lang="en-GB" sz="1800" dirty="0" smtClean="0">
                <a:latin typeface="Times New Roman" pitchFamily="18" charset="0"/>
                <a:cs typeface="Times New Roman" pitchFamily="18" charset="0"/>
              </a:rPr>
              <a:t>The </a:t>
            </a:r>
            <a:r>
              <a:rPr lang="en-GB" sz="1800" dirty="0">
                <a:latin typeface="Times New Roman" pitchFamily="18" charset="0"/>
                <a:cs typeface="Times New Roman" pitchFamily="18" charset="0"/>
              </a:rPr>
              <a:t>results of the experiment show that the proposed machine-learning model is more efficient than other models</a:t>
            </a:r>
            <a:r>
              <a:rPr lang="en-GB" sz="1800" dirty="0" smtClean="0">
                <a:latin typeface="Times New Roman" pitchFamily="18" charset="0"/>
                <a:cs typeface="Times New Roman" pitchFamily="18" charset="0"/>
              </a:rPr>
              <a:t>.</a:t>
            </a:r>
          </a:p>
          <a:p>
            <a:pPr marL="82296" indent="0" algn="just">
              <a:lnSpc>
                <a:spcPct val="150000"/>
              </a:lnSpc>
              <a:buNone/>
            </a:pPr>
            <a:endParaRPr lang="en-GB" sz="1800" dirty="0" smtClean="0">
              <a:latin typeface="Times New Roman" pitchFamily="18" charset="0"/>
              <a:cs typeface="Times New Roman" pitchFamily="18" charset="0"/>
            </a:endParaRPr>
          </a:p>
          <a:p>
            <a:pPr algn="just">
              <a:lnSpc>
                <a:spcPct val="150000"/>
              </a:lnSpc>
            </a:pPr>
            <a:r>
              <a:rPr lang="en-GB" sz="1800" dirty="0">
                <a:latin typeface="Times New Roman" pitchFamily="18" charset="0"/>
                <a:cs typeface="Times New Roman" pitchFamily="18" charset="0"/>
              </a:rPr>
              <a:t>To improve stroke detection in the future, we aim to use more complex models that can predict strokes automatically.</a:t>
            </a:r>
            <a:endParaRPr lang="en-IN" sz="1800" dirty="0">
              <a:latin typeface="Times New Roman" pitchFamily="18" charset="0"/>
              <a:cs typeface="Times New Roman" pitchFamily="18" charset="0"/>
            </a:endParaRPr>
          </a:p>
        </p:txBody>
      </p:sp>
    </p:spTree>
    <p:extLst>
      <p:ext uri="{BB962C8B-B14F-4D97-AF65-F5344CB8AC3E}">
        <p14:creationId xmlns:p14="http://schemas.microsoft.com/office/powerpoint/2010/main" val="3949107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4704"/>
            <a:ext cx="7790688" cy="5864696"/>
          </a:xfrm>
        </p:spPr>
        <p:txBody>
          <a:bodyPr>
            <a:noAutofit/>
          </a:bodyPr>
          <a:lstStyle/>
          <a:p>
            <a:pPr algn="just">
              <a:lnSpc>
                <a:spcPct val="160000"/>
              </a:lnSpc>
            </a:pPr>
            <a:r>
              <a:rPr lang="en-GB" sz="1800" dirty="0">
                <a:latin typeface="Times New Roman" pitchFamily="18" charset="0"/>
                <a:cs typeface="Times New Roman" pitchFamily="18" charset="0"/>
              </a:rPr>
              <a:t>Vision Impairment and Blindness, Feb. 2023, [online] Available: </a:t>
            </a:r>
            <a:r>
              <a:rPr lang="en-GB" sz="1800" dirty="0">
                <a:latin typeface="Times New Roman" pitchFamily="18" charset="0"/>
                <a:cs typeface="Times New Roman" pitchFamily="18" charset="0"/>
                <a:hlinkClick r:id="rId3"/>
              </a:rPr>
              <a:t>https://www.world-stroke.org/world-stroke-day-campaign/why-stroke-matters/learn-about-stroke</a:t>
            </a:r>
            <a:r>
              <a:rPr lang="en-GB" sz="1800" dirty="0" smtClean="0">
                <a:latin typeface="Times New Roman" pitchFamily="18" charset="0"/>
                <a:cs typeface="Times New Roman" pitchFamily="18" charset="0"/>
              </a:rPr>
              <a:t>.</a:t>
            </a:r>
          </a:p>
          <a:p>
            <a:pPr marL="82296" indent="0" algn="just">
              <a:lnSpc>
                <a:spcPct val="160000"/>
              </a:lnSpc>
              <a:buNone/>
            </a:pPr>
            <a:endParaRPr lang="en-US"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A. </a:t>
            </a:r>
            <a:r>
              <a:rPr lang="en-GB" sz="1800" dirty="0" err="1">
                <a:latin typeface="Times New Roman" pitchFamily="18" charset="0"/>
                <a:cs typeface="Times New Roman" pitchFamily="18" charset="0"/>
              </a:rPr>
              <a:t>Khosla</a:t>
            </a:r>
            <a:r>
              <a:rPr lang="en-GB" sz="1800" dirty="0">
                <a:latin typeface="Times New Roman" pitchFamily="18" charset="0"/>
                <a:cs typeface="Times New Roman" pitchFamily="18" charset="0"/>
              </a:rPr>
              <a:t>, Y. Cao, C. C.-Y. Lin, H.-K. Chiu, J. Hu and H. Lee, "An integrated machine learning approach to stroke prediction", </a:t>
            </a:r>
            <a:r>
              <a:rPr lang="en-GB" sz="1800" i="1" dirty="0">
                <a:latin typeface="Times New Roman" pitchFamily="18" charset="0"/>
                <a:cs typeface="Times New Roman" pitchFamily="18" charset="0"/>
              </a:rPr>
              <a:t>Proc. 16th ACM SIGKDD Int. Conf. </a:t>
            </a:r>
            <a:r>
              <a:rPr lang="en-GB" sz="1800" i="1" dirty="0" err="1">
                <a:latin typeface="Times New Roman" pitchFamily="18" charset="0"/>
                <a:cs typeface="Times New Roman" pitchFamily="18" charset="0"/>
              </a:rPr>
              <a:t>Knowl</a:t>
            </a:r>
            <a:r>
              <a:rPr lang="en-GB" sz="1800" i="1" dirty="0">
                <a:latin typeface="Times New Roman" pitchFamily="18" charset="0"/>
                <a:cs typeface="Times New Roman" pitchFamily="18" charset="0"/>
              </a:rPr>
              <a:t>. Discovery Data Mining</a:t>
            </a:r>
            <a:r>
              <a:rPr lang="en-GB" sz="1800" dirty="0">
                <a:latin typeface="Times New Roman" pitchFamily="18" charset="0"/>
                <a:cs typeface="Times New Roman" pitchFamily="18" charset="0"/>
              </a:rPr>
              <a:t>, pp. 183-192, Jul. 2010</a:t>
            </a:r>
            <a:r>
              <a:rPr lang="en-GB" sz="1800" dirty="0" smtClean="0">
                <a:latin typeface="Times New Roman" pitchFamily="18" charset="0"/>
                <a:cs typeface="Times New Roman" pitchFamily="18" charset="0"/>
              </a:rPr>
              <a:t>.</a:t>
            </a:r>
          </a:p>
          <a:p>
            <a:pPr algn="just">
              <a:lnSpc>
                <a:spcPct val="160000"/>
              </a:lnSpc>
            </a:pPr>
            <a:endParaRPr lang="en-GB" sz="1800" dirty="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Y. </a:t>
            </a:r>
            <a:r>
              <a:rPr lang="en-GB" sz="1800" dirty="0" err="1">
                <a:latin typeface="Times New Roman" pitchFamily="18" charset="0"/>
                <a:cs typeface="Times New Roman" pitchFamily="18" charset="0"/>
              </a:rPr>
              <a:t>Xu</a:t>
            </a:r>
            <a:r>
              <a:rPr lang="en-GB" sz="1800" dirty="0">
                <a:latin typeface="Times New Roman" pitchFamily="18" charset="0"/>
                <a:cs typeface="Times New Roman" pitchFamily="18" charset="0"/>
              </a:rPr>
              <a:t>, K. Li, Y. Zhao, L. Zhou, Y. Liu and J. Zhao, "Role of </a:t>
            </a:r>
            <a:r>
              <a:rPr lang="en-GB" sz="1800" dirty="0" err="1">
                <a:latin typeface="Times New Roman" pitchFamily="18" charset="0"/>
                <a:cs typeface="Times New Roman" pitchFamily="18" charset="0"/>
              </a:rPr>
              <a:t>ferroptosis</a:t>
            </a:r>
            <a:r>
              <a:rPr lang="en-GB" sz="1800" dirty="0">
                <a:latin typeface="Times New Roman" pitchFamily="18" charset="0"/>
                <a:cs typeface="Times New Roman" pitchFamily="18" charset="0"/>
              </a:rPr>
              <a:t> in stroke", </a:t>
            </a:r>
            <a:r>
              <a:rPr lang="en-GB" sz="1800" i="1" dirty="0">
                <a:latin typeface="Times New Roman" pitchFamily="18" charset="0"/>
                <a:cs typeface="Times New Roman" pitchFamily="18" charset="0"/>
              </a:rPr>
              <a:t>Cellular Mol. </a:t>
            </a:r>
            <a:r>
              <a:rPr lang="en-GB" sz="1800" i="1" dirty="0" err="1">
                <a:latin typeface="Times New Roman" pitchFamily="18" charset="0"/>
                <a:cs typeface="Times New Roman" pitchFamily="18" charset="0"/>
              </a:rPr>
              <a:t>Neurobiol</a:t>
            </a:r>
            <a:r>
              <a:rPr lang="en-GB" sz="1800" i="1" dirty="0">
                <a:latin typeface="Times New Roman" pitchFamily="18" charset="0"/>
                <a:cs typeface="Times New Roman" pitchFamily="18" charset="0"/>
              </a:rPr>
              <a:t>.</a:t>
            </a:r>
            <a:r>
              <a:rPr lang="en-GB" sz="1800" dirty="0">
                <a:latin typeface="Times New Roman" pitchFamily="18" charset="0"/>
                <a:cs typeface="Times New Roman" pitchFamily="18" charset="0"/>
              </a:rPr>
              <a:t>, vol. 43, no. 1, pp. 205-222, Jan. 2023</a:t>
            </a:r>
            <a:r>
              <a:rPr lang="en-GB" sz="1800" dirty="0" smtClean="0">
                <a:latin typeface="Times New Roman" pitchFamily="18" charset="0"/>
                <a:cs typeface="Times New Roman" pitchFamily="18" charset="0"/>
              </a:rPr>
              <a:t>.</a:t>
            </a:r>
          </a:p>
          <a:p>
            <a:pPr algn="just">
              <a:lnSpc>
                <a:spcPct val="160000"/>
              </a:lnSpc>
            </a:pPr>
            <a:endParaRPr lang="en-GB" sz="1800" dirty="0">
              <a:latin typeface="Times New Roman" pitchFamily="18" charset="0"/>
              <a:cs typeface="Times New Roman" pitchFamily="18" charset="0"/>
            </a:endParaRPr>
          </a:p>
          <a:p>
            <a:pPr marL="82296" indent="0" algn="just">
              <a:lnSpc>
                <a:spcPct val="160000"/>
              </a:lnSpc>
              <a:buNone/>
            </a:pPr>
            <a:endParaRPr lang="en-US" sz="1800" dirty="0" smtClean="0">
              <a:latin typeface="Times New Roman" pitchFamily="18" charset="0"/>
              <a:cs typeface="Times New Roman" pitchFamily="18" charset="0"/>
            </a:endParaRPr>
          </a:p>
          <a:p>
            <a:pPr marL="82296" indent="0" algn="just">
              <a:lnSpc>
                <a:spcPct val="16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81000"/>
            <a:ext cx="7772400" cy="6324600"/>
          </a:xfrm>
        </p:spPr>
        <p:txBody>
          <a:bodyPr>
            <a:noAutofit/>
          </a:bodyPr>
          <a:lstStyle/>
          <a:p>
            <a:pPr algn="just">
              <a:lnSpc>
                <a:spcPct val="160000"/>
              </a:lnSpc>
            </a:pPr>
            <a:r>
              <a:rPr lang="en-GB" sz="1800" dirty="0">
                <a:latin typeface="Times New Roman" pitchFamily="18" charset="0"/>
                <a:cs typeface="Times New Roman" pitchFamily="18" charset="0"/>
              </a:rPr>
              <a:t>Y. Yang, J. </a:t>
            </a:r>
            <a:r>
              <a:rPr lang="en-GB" sz="1800" dirty="0" err="1">
                <a:latin typeface="Times New Roman" pitchFamily="18" charset="0"/>
                <a:cs typeface="Times New Roman" pitchFamily="18" charset="0"/>
              </a:rPr>
              <a:t>Zheng</a:t>
            </a:r>
            <a:r>
              <a:rPr lang="en-GB" sz="1800" dirty="0">
                <a:latin typeface="Times New Roman" pitchFamily="18" charset="0"/>
                <a:cs typeface="Times New Roman" pitchFamily="18" charset="0"/>
              </a:rPr>
              <a:t>, Z. Du, Y. Li and Y. </a:t>
            </a:r>
            <a:r>
              <a:rPr lang="en-GB" sz="1800" dirty="0" err="1">
                <a:latin typeface="Times New Roman" pitchFamily="18" charset="0"/>
                <a:cs typeface="Times New Roman" pitchFamily="18" charset="0"/>
              </a:rPr>
              <a:t>Cai</a:t>
            </a:r>
            <a:r>
              <a:rPr lang="en-GB" sz="1800" dirty="0">
                <a:latin typeface="Times New Roman" pitchFamily="18" charset="0"/>
                <a:cs typeface="Times New Roman" pitchFamily="18" charset="0"/>
              </a:rPr>
              <a:t>, "Accurate prediction of stroke for hypertensive patients based on medical big data and machine learning algorithms: Retrospective study", </a:t>
            </a:r>
            <a:r>
              <a:rPr lang="en-GB" sz="1800" i="1" dirty="0">
                <a:latin typeface="Times New Roman" pitchFamily="18" charset="0"/>
                <a:cs typeface="Times New Roman" pitchFamily="18" charset="0"/>
              </a:rPr>
              <a:t>JMIR Med. </a:t>
            </a:r>
            <a:r>
              <a:rPr lang="en-GB" sz="1800" i="1" dirty="0" err="1">
                <a:latin typeface="Times New Roman" pitchFamily="18" charset="0"/>
                <a:cs typeface="Times New Roman" pitchFamily="18" charset="0"/>
              </a:rPr>
              <a:t>Informat</a:t>
            </a:r>
            <a:r>
              <a:rPr lang="en-GB" sz="1800" i="1" dirty="0">
                <a:latin typeface="Times New Roman" pitchFamily="18" charset="0"/>
                <a:cs typeface="Times New Roman" pitchFamily="18" charset="0"/>
              </a:rPr>
              <a:t>.</a:t>
            </a:r>
            <a:r>
              <a:rPr lang="en-GB" sz="1800" dirty="0">
                <a:latin typeface="Times New Roman" pitchFamily="18" charset="0"/>
                <a:cs typeface="Times New Roman" pitchFamily="18" charset="0"/>
              </a:rPr>
              <a:t>, vol. 9, no. 11, Nov. 2021</a:t>
            </a:r>
            <a:r>
              <a:rPr lang="en-GB" sz="1800" dirty="0" smtClean="0">
                <a:latin typeface="Times New Roman" pitchFamily="18" charset="0"/>
                <a:cs typeface="Times New Roman" pitchFamily="18" charset="0"/>
              </a:rPr>
              <a:t>.</a:t>
            </a:r>
          </a:p>
          <a:p>
            <a:pPr marL="82296" indent="0" algn="just">
              <a:lnSpc>
                <a:spcPct val="160000"/>
              </a:lnSpc>
              <a:buNone/>
            </a:pPr>
            <a:endParaRPr lang="en-US"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M. Chun, R. Clarke, B. J. Cairns, D. Clifton, D. Bennett, Y. Chen, et al., "Stroke risk prediction using machine learning: A prospective cohort study of 0.5 million Chinese adults", </a:t>
            </a:r>
            <a:r>
              <a:rPr lang="en-GB" sz="1800" i="1" dirty="0">
                <a:latin typeface="Times New Roman" pitchFamily="18" charset="0"/>
                <a:cs typeface="Times New Roman" pitchFamily="18" charset="0"/>
              </a:rPr>
              <a:t>J. Amer. Med. Inform. Assoc.</a:t>
            </a:r>
            <a:r>
              <a:rPr lang="en-GB" sz="1800" dirty="0">
                <a:latin typeface="Times New Roman" pitchFamily="18" charset="0"/>
                <a:cs typeface="Times New Roman" pitchFamily="18" charset="0"/>
              </a:rPr>
              <a:t>, vol. 28, no. 8, pp. 1719-1727, Jul. 2021</a:t>
            </a:r>
            <a:r>
              <a:rPr lang="en-GB" sz="1800" dirty="0" smtClean="0">
                <a:latin typeface="Times New Roman" pitchFamily="18" charset="0"/>
                <a:cs typeface="Times New Roman" pitchFamily="18" charset="0"/>
              </a:rPr>
              <a:t>.</a:t>
            </a:r>
          </a:p>
          <a:p>
            <a:pPr marL="82296" indent="0" algn="just">
              <a:lnSpc>
                <a:spcPct val="160000"/>
              </a:lnSpc>
              <a:buNone/>
            </a:pPr>
            <a:endParaRPr lang="en-US"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G. </a:t>
            </a:r>
            <a:r>
              <a:rPr lang="en-GB" sz="1800" dirty="0" err="1">
                <a:latin typeface="Times New Roman" pitchFamily="18" charset="0"/>
                <a:cs typeface="Times New Roman" pitchFamily="18" charset="0"/>
              </a:rPr>
              <a:t>Ntaios</a:t>
            </a:r>
            <a:r>
              <a:rPr lang="en-GB" sz="1800" dirty="0">
                <a:latin typeface="Times New Roman" pitchFamily="18" charset="0"/>
                <a:cs typeface="Times New Roman" pitchFamily="18" charset="0"/>
              </a:rPr>
              <a:t>, D. </a:t>
            </a:r>
            <a:r>
              <a:rPr lang="en-GB" sz="1800" dirty="0" err="1">
                <a:latin typeface="Times New Roman" pitchFamily="18" charset="0"/>
                <a:cs typeface="Times New Roman" pitchFamily="18" charset="0"/>
              </a:rPr>
              <a:t>Sagris</a:t>
            </a:r>
            <a:r>
              <a:rPr lang="en-GB" sz="1800" dirty="0">
                <a:latin typeface="Times New Roman" pitchFamily="18" charset="0"/>
                <a:cs typeface="Times New Roman" pitchFamily="18" charset="0"/>
              </a:rPr>
              <a:t>, A. </a:t>
            </a:r>
            <a:r>
              <a:rPr lang="en-GB" sz="1800" dirty="0" err="1">
                <a:latin typeface="Times New Roman" pitchFamily="18" charset="0"/>
                <a:cs typeface="Times New Roman" pitchFamily="18" charset="0"/>
              </a:rPr>
              <a:t>Kallipolitis</a:t>
            </a:r>
            <a:r>
              <a:rPr lang="en-GB" sz="1800" dirty="0">
                <a:latin typeface="Times New Roman" pitchFamily="18" charset="0"/>
                <a:cs typeface="Times New Roman" pitchFamily="18" charset="0"/>
              </a:rPr>
              <a:t>, E. </a:t>
            </a:r>
            <a:r>
              <a:rPr lang="en-GB" sz="1800" dirty="0" err="1">
                <a:latin typeface="Times New Roman" pitchFamily="18" charset="0"/>
                <a:cs typeface="Times New Roman" pitchFamily="18" charset="0"/>
              </a:rPr>
              <a:t>Karagkiozi</a:t>
            </a:r>
            <a:r>
              <a:rPr lang="en-GB" sz="1800" dirty="0">
                <a:latin typeface="Times New Roman" pitchFamily="18" charset="0"/>
                <a:cs typeface="Times New Roman" pitchFamily="18" charset="0"/>
              </a:rPr>
              <a:t>, E. </a:t>
            </a:r>
            <a:r>
              <a:rPr lang="en-GB" sz="1800" dirty="0" err="1">
                <a:latin typeface="Times New Roman" pitchFamily="18" charset="0"/>
                <a:cs typeface="Times New Roman" pitchFamily="18" charset="0"/>
              </a:rPr>
              <a:t>Korompoki</a:t>
            </a:r>
            <a:r>
              <a:rPr lang="en-GB" sz="1800" dirty="0">
                <a:latin typeface="Times New Roman" pitchFamily="18" charset="0"/>
                <a:cs typeface="Times New Roman" pitchFamily="18" charset="0"/>
              </a:rPr>
              <a:t>, E. </a:t>
            </a:r>
            <a:r>
              <a:rPr lang="en-GB" sz="1800" dirty="0" err="1">
                <a:latin typeface="Times New Roman" pitchFamily="18" charset="0"/>
                <a:cs typeface="Times New Roman" pitchFamily="18" charset="0"/>
              </a:rPr>
              <a:t>Manios</a:t>
            </a:r>
            <a:r>
              <a:rPr lang="en-GB" sz="1800" dirty="0">
                <a:latin typeface="Times New Roman" pitchFamily="18" charset="0"/>
                <a:cs typeface="Times New Roman" pitchFamily="18" charset="0"/>
              </a:rPr>
              <a:t>, et al., "Machine-learning-derived model for the stratification of cardiovascular risk in patients with ischemic stroke", </a:t>
            </a:r>
            <a:r>
              <a:rPr lang="en-GB" sz="1800" i="1" dirty="0">
                <a:latin typeface="Times New Roman" pitchFamily="18" charset="0"/>
                <a:cs typeface="Times New Roman" pitchFamily="18" charset="0"/>
              </a:rPr>
              <a:t>J. Stroke Cerebrovascular Diseases</a:t>
            </a:r>
            <a:r>
              <a:rPr lang="en-GB" sz="1800" dirty="0">
                <a:latin typeface="Times New Roman" pitchFamily="18" charset="0"/>
                <a:cs typeface="Times New Roman" pitchFamily="18" charset="0"/>
              </a:rPr>
              <a:t>, vol. 30, no. 10, Oct. 2021.</a:t>
            </a:r>
            <a:endParaRPr lang="en-IN" sz="18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6553200"/>
          </a:xfrm>
        </p:spPr>
        <p:txBody>
          <a:bodyPr>
            <a:noAutofit/>
          </a:bodyPr>
          <a:lstStyle/>
          <a:p>
            <a:pPr algn="just">
              <a:lnSpc>
                <a:spcPct val="160000"/>
              </a:lnSpc>
            </a:pPr>
            <a:r>
              <a:rPr lang="en-GB" sz="1800" dirty="0">
                <a:latin typeface="Times New Roman" pitchFamily="18" charset="0"/>
                <a:cs typeface="Times New Roman" pitchFamily="18" charset="0"/>
              </a:rPr>
              <a:t>H. Z. U. </a:t>
            </a:r>
            <a:r>
              <a:rPr lang="en-GB" sz="1800" dirty="0" err="1">
                <a:latin typeface="Times New Roman" pitchFamily="18" charset="0"/>
                <a:cs typeface="Times New Roman" pitchFamily="18" charset="0"/>
              </a:rPr>
              <a:t>Rehman</a:t>
            </a:r>
            <a:r>
              <a:rPr lang="en-GB" sz="1800" dirty="0">
                <a:latin typeface="Times New Roman" pitchFamily="18" charset="0"/>
                <a:cs typeface="Times New Roman" pitchFamily="18" charset="0"/>
              </a:rPr>
              <a:t>, H. Hwang and S. Lee, "Conventional and deep learning methods for skull stripping in brain MRI", </a:t>
            </a:r>
            <a:r>
              <a:rPr lang="en-GB" sz="1800" i="1" dirty="0">
                <a:latin typeface="Times New Roman" pitchFamily="18" charset="0"/>
                <a:cs typeface="Times New Roman" pitchFamily="18" charset="0"/>
              </a:rPr>
              <a:t>Appl. Sci.</a:t>
            </a:r>
            <a:r>
              <a:rPr lang="en-GB" sz="1800" dirty="0">
                <a:latin typeface="Times New Roman" pitchFamily="18" charset="0"/>
                <a:cs typeface="Times New Roman" pitchFamily="18" charset="0"/>
              </a:rPr>
              <a:t>, vol. 10, no. 5, pp. 1773, Mar. 2020</a:t>
            </a:r>
            <a:r>
              <a:rPr lang="en-GB" sz="1800" dirty="0" smtClean="0">
                <a:latin typeface="Times New Roman" pitchFamily="18" charset="0"/>
                <a:cs typeface="Times New Roman" pitchFamily="18" charset="0"/>
              </a:rPr>
              <a:t>.</a:t>
            </a:r>
            <a:endParaRPr lang="en-US" sz="1800" dirty="0" smtClean="0">
              <a:latin typeface="Times New Roman" pitchFamily="18" charset="0"/>
              <a:cs typeface="Times New Roman" pitchFamily="18" charset="0"/>
            </a:endParaRPr>
          </a:p>
          <a:p>
            <a:pPr algn="just">
              <a:lnSpc>
                <a:spcPct val="160000"/>
              </a:lnSpc>
            </a:pPr>
            <a:endParaRPr lang="en-US"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M. Lim, A. Abdullah, N. Z. </a:t>
            </a:r>
            <a:r>
              <a:rPr lang="en-GB" sz="1800" dirty="0" err="1">
                <a:latin typeface="Times New Roman" pitchFamily="18" charset="0"/>
                <a:cs typeface="Times New Roman" pitchFamily="18" charset="0"/>
              </a:rPr>
              <a:t>Jhanjhi</a:t>
            </a:r>
            <a:r>
              <a:rPr lang="en-GB" sz="1800" dirty="0">
                <a:latin typeface="Times New Roman" pitchFamily="18" charset="0"/>
                <a:cs typeface="Times New Roman" pitchFamily="18" charset="0"/>
              </a:rPr>
              <a:t>, M. K. Khan and M. </a:t>
            </a:r>
            <a:r>
              <a:rPr lang="en-GB" sz="1800" dirty="0" err="1">
                <a:latin typeface="Times New Roman" pitchFamily="18" charset="0"/>
                <a:cs typeface="Times New Roman" pitchFamily="18" charset="0"/>
              </a:rPr>
              <a:t>Supramaniam</a:t>
            </a:r>
            <a:r>
              <a:rPr lang="en-GB" sz="1800" dirty="0">
                <a:latin typeface="Times New Roman" pitchFamily="18" charset="0"/>
                <a:cs typeface="Times New Roman" pitchFamily="18" charset="0"/>
              </a:rPr>
              <a:t>, "Link prediction in time-evolving criminal network with deep reinforcement learning technique", </a:t>
            </a:r>
            <a:r>
              <a:rPr lang="en-GB" sz="1800" i="1" dirty="0">
                <a:latin typeface="Times New Roman" pitchFamily="18" charset="0"/>
                <a:cs typeface="Times New Roman" pitchFamily="18" charset="0"/>
              </a:rPr>
              <a:t>IEEE Access</a:t>
            </a:r>
            <a:r>
              <a:rPr lang="en-GB" sz="1800" dirty="0">
                <a:latin typeface="Times New Roman" pitchFamily="18" charset="0"/>
                <a:cs typeface="Times New Roman" pitchFamily="18" charset="0"/>
              </a:rPr>
              <a:t>, vol. 7, pp. 184797-184807, 2019</a:t>
            </a:r>
            <a:r>
              <a:rPr lang="en-GB" sz="1800" dirty="0" smtClean="0">
                <a:latin typeface="Times New Roman" pitchFamily="18" charset="0"/>
                <a:cs typeface="Times New Roman" pitchFamily="18" charset="0"/>
              </a:rPr>
              <a:t>.</a:t>
            </a:r>
          </a:p>
          <a:p>
            <a:pPr marL="82296" indent="0" algn="just">
              <a:lnSpc>
                <a:spcPct val="160000"/>
              </a:lnSpc>
              <a:buNone/>
            </a:pPr>
            <a:endParaRPr lang="en-US"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M. Lim, A. Abdullah, N. </a:t>
            </a:r>
            <a:r>
              <a:rPr lang="en-GB" sz="1800" dirty="0" err="1">
                <a:latin typeface="Times New Roman" pitchFamily="18" charset="0"/>
                <a:cs typeface="Times New Roman" pitchFamily="18" charset="0"/>
              </a:rPr>
              <a:t>Jhanjhi</a:t>
            </a:r>
            <a:r>
              <a:rPr lang="en-GB" sz="1800" dirty="0">
                <a:latin typeface="Times New Roman" pitchFamily="18" charset="0"/>
                <a:cs typeface="Times New Roman" pitchFamily="18" charset="0"/>
              </a:rPr>
              <a:t> and M. </a:t>
            </a:r>
            <a:r>
              <a:rPr lang="en-GB" sz="1800" dirty="0" err="1">
                <a:latin typeface="Times New Roman" pitchFamily="18" charset="0"/>
                <a:cs typeface="Times New Roman" pitchFamily="18" charset="0"/>
              </a:rPr>
              <a:t>Supramaniam</a:t>
            </a:r>
            <a:r>
              <a:rPr lang="en-GB" sz="1800" dirty="0">
                <a:latin typeface="Times New Roman" pitchFamily="18" charset="0"/>
                <a:cs typeface="Times New Roman" pitchFamily="18" charset="0"/>
              </a:rPr>
              <a:t>, "Hidden link prediction in criminal networks using the deep reinforcement learning technique", </a:t>
            </a:r>
            <a:r>
              <a:rPr lang="en-GB" sz="1800" i="1" dirty="0">
                <a:latin typeface="Times New Roman" pitchFamily="18" charset="0"/>
                <a:cs typeface="Times New Roman" pitchFamily="18" charset="0"/>
              </a:rPr>
              <a:t>Computers</a:t>
            </a:r>
            <a:r>
              <a:rPr lang="en-GB" sz="1800" dirty="0">
                <a:latin typeface="Times New Roman" pitchFamily="18" charset="0"/>
                <a:cs typeface="Times New Roman" pitchFamily="18" charset="0"/>
              </a:rPr>
              <a:t>, vol. 8, no. 1, pp. 8, Jan. 2019</a:t>
            </a:r>
            <a:r>
              <a:rPr lang="en-GB" sz="1800" dirty="0" smtClean="0">
                <a:latin typeface="Times New Roman" pitchFamily="18" charset="0"/>
                <a:cs typeface="Times New Roman" pitchFamily="18" charset="0"/>
              </a:rPr>
              <a:t>.</a:t>
            </a:r>
          </a:p>
          <a:p>
            <a:pPr algn="just">
              <a:lnSpc>
                <a:spcPct val="160000"/>
              </a:lnSpc>
            </a:pPr>
            <a:endParaRPr lang="en-GB" sz="1800" dirty="0">
              <a:latin typeface="Times New Roman" pitchFamily="18" charset="0"/>
              <a:cs typeface="Times New Roman" pitchFamily="18" charset="0"/>
            </a:endParaRPr>
          </a:p>
          <a:p>
            <a:pPr marL="82296" indent="0" algn="just">
              <a:lnSpc>
                <a:spcPct val="16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1530</TotalTime>
  <Words>967</Words>
  <Application>Microsoft Office PowerPoint</Application>
  <PresentationFormat>On-screen Show (4:3)</PresentationFormat>
  <Paragraphs>107</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Production-Level Machine Learning Using in Innovations in Stroke Identification</vt:lpstr>
      <vt:lpstr>Abstract</vt:lpstr>
      <vt:lpstr>Objective</vt:lpstr>
      <vt:lpstr>Existing System</vt:lpstr>
      <vt:lpstr>Disadvantage</vt:lpstr>
      <vt:lpstr>PROPOSED SYSTEM :</vt:lpstr>
      <vt:lpstr>Advantage</vt:lpstr>
      <vt:lpstr>Literature Review</vt:lpstr>
      <vt:lpstr>Block Diagram</vt:lpstr>
      <vt:lpstr>SOFTWARE REQUIREMENTS:</vt:lpstr>
      <vt:lpstr>HARDWARE REQUIREMENTS:</vt:lpstr>
      <vt:lpstr>CONCLUSION</vt:lpstr>
      <vt:lpstr>PowerPoint Presentation</vt:lpstr>
      <vt:lpstr>REFERENCE</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Geethusana</cp:lastModifiedBy>
  <cp:revision>675</cp:revision>
  <dcterms:created xsi:type="dcterms:W3CDTF">2006-08-16T00:00:00Z</dcterms:created>
  <dcterms:modified xsi:type="dcterms:W3CDTF">2024-07-21T10:08:03Z</dcterms:modified>
</cp:coreProperties>
</file>