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22" r:id="rId2"/>
    <p:sldId id="325" r:id="rId3"/>
    <p:sldId id="347" r:id="rId4"/>
    <p:sldId id="260" r:id="rId5"/>
    <p:sldId id="349" r:id="rId6"/>
    <p:sldId id="263" r:id="rId7"/>
    <p:sldId id="348" r:id="rId8"/>
    <p:sldId id="350" r:id="rId9"/>
    <p:sldId id="352" r:id="rId10"/>
    <p:sldId id="351" r:id="rId11"/>
    <p:sldId id="296" r:id="rId12"/>
    <p:sldId id="295" r:id="rId13"/>
    <p:sldId id="331" r:id="rId14"/>
    <p:sldId id="345" r:id="rId15"/>
    <p:sldId id="323" r:id="rId16"/>
    <p:sldId id="329" r:id="rId17"/>
    <p:sldId id="33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852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7/22/2024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334000"/>
          </a:xfrm>
        </p:spPr>
        <p:txBody>
          <a:bodyPr>
            <a:noAutofit/>
          </a:bodyPr>
          <a:lstStyle/>
          <a:p>
            <a:pPr lvl="0" algn="ctr"/>
            <a:r>
              <a:rPr lang="en-GB" sz="3200" dirty="0">
                <a:latin typeface="Times New Roman" pitchFamily="18" charset="0"/>
                <a:cs typeface="Times New Roman" pitchFamily="18" charset="0"/>
              </a:rPr>
              <a:t>A Human-Machine Agent Based on Active Reinforcement Learning for Target Classification in </a:t>
            </a:r>
            <a:r>
              <a:rPr lang="en-GB" sz="3200" dirty="0" err="1">
                <a:latin typeface="Times New Roman" pitchFamily="18" charset="0"/>
                <a:cs typeface="Times New Roman" pitchFamily="18" charset="0"/>
              </a:rPr>
              <a:t>Wargame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066800"/>
            <a:ext cx="7726680" cy="5638800"/>
          </a:xfrm>
        </p:spPr>
        <p:txBody>
          <a:bodyPr>
            <a:no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To meet the requirements of high accuracy and low cost of target classification in modern warfare, and lay the foundation for target threat assessment, the article proposes a human-machine agent for target classification based on active reinforcement learning (TCARL_H-M), inferring when to introduce human experience guidance for model and how to autonomously classify detected targets into predefined categories with equipment information.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simulate different levels of human guidance, we set up two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modes.</a:t>
            </a:r>
          </a:p>
          <a:p>
            <a:pPr marL="82296" indent="0" algn="just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easier-to-obtain but low-value-type cues simulated by Mode 1 and the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labor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-intensive but high-value class labels simulated by Mode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intricate field of contemporary joint warfare, the deployment of cutting-edge technologies such as unmanned and intelligent combat equipment has sparked an unprecedented escalation in the ferocity of the battlefield.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this context, the strain on mental resources for military leaders soars. In light of this, the implementation of auxiliary decision-making systems plays a critical role in relieving commanders of the burden of laborious manual tasks and cognitive overload.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capacity of these systems to process information in a refined manner and to present it in an intuitive form provides invaluable decision support for effective facilitation and scientifically grounded resource planning, program adjustment, and battlefield analysis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This technique involves an agent (in this case, the machine agent) learning to make decisions (such as target classification) by interacting with its environment (the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scenario).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lnSpc>
                <a:spcPct val="150000"/>
              </a:lnSpc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agent receives feedback in the form of rewards or penalties based on its actions, which helps it improve its decision-making abilities over time.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This implies that human operators and machine agents work together synergistically.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lnSpc>
                <a:spcPct val="150000"/>
              </a:lnSpc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human might provide high-level strategic guidance or domain expertise, while the machine agent handles tasks like target classification autonomously.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Developing and maintaining a reinforcement learning (RL) system can be complex and resource-intensive.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requires expertise in both machine learning and the specific domain (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wargaming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in this case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82296" indent="0" algn="just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RL algorithms often require large amounts of training data and computational resources to achieve optimal performance.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context of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obtaining sufficient and diverse training data can be challenging due to the sensitivity and complexity of real-world scenarios.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7240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This aspect emphasizes the involvement of human decision-makers in the loop.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lnSpc>
                <a:spcPct val="150000"/>
              </a:lnSpc>
              <a:buNone/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While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agent learns from data and feedback, human expertise and judgment are crucial in guiding the learning process, setting objectives, and interpreting results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2296" indent="0"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identifying and classifying targets accurately and quickly is critical for making informed decisions.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system aims to improve this capability by leveraging both machine learning algorithms and human input.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Advantage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71546"/>
            <a:ext cx="7498080" cy="5176854"/>
          </a:xfrm>
        </p:spPr>
        <p:txBody>
          <a:bodyPr>
            <a:normAutofit/>
          </a:bodyPr>
          <a:lstStyle/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agent can continuously learn and adapt its classification strategies based on feedback received during gameplay or simulations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This adaptive learning capability improves its effectiveness over time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Active reinforcement learning allows the agent to prioritize and select which targets to classify, optimizing the use of computational resources and human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attention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Once trained, the system can potentially scale to handle large volumes of data and complex scenarios, providing consistent and reliable performance in various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wargaming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environments.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1480288"/>
              </p:ext>
            </p:extLst>
          </p:nvPr>
        </p:nvGraphicFramePr>
        <p:xfrm>
          <a:off x="1435100" y="1452880"/>
          <a:ext cx="7499349" cy="52120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99783"/>
                <a:gridCol w="2499783"/>
                <a:gridCol w="2499783"/>
              </a:tblGrid>
              <a:tr h="291435">
                <a:tc>
                  <a:txBody>
                    <a:bodyPr/>
                    <a:lstStyle/>
                    <a:p>
                      <a:r>
                        <a:rPr lang="en-GB" dirty="0" smtClean="0"/>
                        <a:t>     Author’s 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       Title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      Description</a:t>
                      </a:r>
                      <a:endParaRPr lang="en-GB" dirty="0"/>
                    </a:p>
                  </a:txBody>
                  <a:tcPr/>
                </a:tc>
              </a:tr>
              <a:tr h="1796519">
                <a:tc>
                  <a:txBody>
                    <a:bodyPr/>
                    <a:lstStyle/>
                    <a:p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Yuksek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B.;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Guner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G.;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Karali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H.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Intelligent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Wargaming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Approach to Increase Course of Action Effectiveness in Military Operations.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armies' doctrinal approach to create operation plans, to predict counter-actions of the opposite forces and to evaluate the effectiveness of the proposed operation plan,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2101">
                <a:tc>
                  <a:txBody>
                    <a:bodyPr/>
                    <a:lstStyle/>
                    <a:p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Kase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S.E.; Hung, C.P.;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Krayzman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T.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Future of Collaborative Human-Artificial Intelligence Decision-Making for Mission Planning.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an increasingly complex military operating environment, next generation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wargaming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platforms can reduce risk, decrease operating costs, and improve overall outcomes.</a:t>
                      </a:r>
                      <a:endParaRPr lang="en-GB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Literature Review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818822"/>
              </p:ext>
            </p:extLst>
          </p:nvPr>
        </p:nvGraphicFramePr>
        <p:xfrm>
          <a:off x="1435100" y="1447800"/>
          <a:ext cx="7499349" cy="4394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99783"/>
                <a:gridCol w="2499783"/>
                <a:gridCol w="2499783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    Author’s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             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      Description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Bell, A.;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Bollfrass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A. 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Hell with the Cell: The Case for Immersive Statecraft Education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Current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wargaming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techniques are effective training and research instruments for military scenarios with fixed tools and boundaries on the problem. 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Davis, P.K.; Bracken, P.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Artificial intelligence for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wargaming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discuss implications for the design and development of </a:t>
                      </a:r>
                      <a:r>
                        <a:rPr kumimoji="0" lang="en-GB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families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of models, simulations, and </a:t>
                      </a:r>
                      <a:r>
                        <a:rPr kumimoji="0" lang="en-GB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wargames</a:t>
                      </a:r>
                      <a:r>
                        <a:rPr kumimoji="0" lang="en-GB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using several types of AI functionality.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26" t="35013" r="27556" b="14209"/>
          <a:stretch/>
        </p:blipFill>
        <p:spPr bwMode="auto">
          <a:xfrm>
            <a:off x="1547664" y="1340768"/>
            <a:ext cx="684076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Operating System	: Windows 10</a:t>
            </a: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Language	               :PYTHON Google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Colab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Keyboard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Mouse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Harddisk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Ram	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5402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6712"/>
            <a:ext cx="7772400" cy="586888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 novel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decision-making approach that utilizes MADDPG is proposed in this paper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proposed method surpasses traditional reinforcement learning methods applied to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-assisted decision-making scenarios.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POMDP model is leveraged to encapsulate the decision-making process within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. In addition, the joint action-value functions tailored to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environments are introduced in the MADDPG algorithm.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With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the purpose of overcoming the challenge of discrete policies, the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Gumbel-Softmax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estimator was integrated into MADDPG</a:t>
            </a:r>
            <a:r>
              <a:rPr lang="en-GB" sz="1800" dirty="0"/>
              <a:t>. 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404664"/>
            <a:ext cx="7674056" cy="584373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Our approach includes a supervised learning phase and a reinforcement learning phase to tackle the problems of the large action space and sparse rewards. 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experimental results demonstrate that the proposed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decision-making method improves the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win rate by 31.5% compared to pure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MADDPG</a:t>
            </a:r>
          </a:p>
          <a:p>
            <a:pPr algn="just">
              <a:lnSpc>
                <a:spcPct val="15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Furthermore, our method outperforms the DOP with COMA based on the AC framework by 69.9% and 34.9%. The results indicate that the proposed approach holds great potential for decision-making in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scenarios given its superior performance and ability to overcome the challenges of the current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wargame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environment.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10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19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Feng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B. Chen and H. Liu, "Radar HRRP target recognition with deep networks",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Pattern 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Recognit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61, pp. 379-393, Jan. 2017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H. Yin and Z.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"Radar HRRP target recognition with one-dimensional CNN", 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Telecommun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. Eng.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58, no. 10, pp. 1121-1126, 2018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C. Du, B. Chen, B.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and H. Liu, "Factorized discriminative conditional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variational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auto-encoder for radar HRRP target recognition",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Signal Process.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158, pp. 176-189, May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2019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2296" indent="0" algn="just">
              <a:lnSpc>
                <a:spcPct val="160000"/>
              </a:lnSpc>
              <a:buNone/>
            </a:pPr>
            <a:endParaRPr lang="en-US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A. Santoro et al., "Meta-learning with memory-augmented neural networks",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Proc. Int. Conf. Mach. Learn.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pp. 1842-1850, 2016</a:t>
            </a:r>
            <a:r>
              <a:rPr lang="en-GB" sz="1800" dirty="0"/>
              <a:t>.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7772400" cy="63246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B. Chen, J. Wan, H. Liu and L. Jin, "Target-aware recurrent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attentional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network for radar HRRP target recognition",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Signal Process.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155, pp. 268-280, Feb. 2019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B. Chen, W. Chen, C. Wang, H. Liu and M. Zhou, "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Variational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temporal deep generative model for radar HRRP target recognition",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IEEE Trans. Signal Process.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68, pp. 5795-5809,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2020.</a:t>
            </a:r>
          </a:p>
          <a:p>
            <a:pPr algn="just">
              <a:lnSpc>
                <a:spcPct val="16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X. Wang, R. Li, J. Wang, L. Lei and Y. Song, "One-dimension hierarchical local receptive fields based extreme learning machine for radar target HRRP recognition", 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Neurocomputing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418, pp. 314-325, Dec. 2020</a:t>
            </a:r>
            <a:endParaRPr lang="en-GB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714488" cy="6553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F.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F. Ma, J. Wang, J. Sun, E. Yang and H. Zhou, "Visual saliency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for river detection in high-resolution SAR imagery",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IEEE Access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6, pp. 1000-1014,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2017.</a:t>
            </a:r>
          </a:p>
          <a:p>
            <a:pPr algn="just">
              <a:lnSpc>
                <a:spcPct val="160000"/>
              </a:lnSpc>
            </a:pPr>
            <a:endParaRPr lang="en-GB" sz="1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Z.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Yue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 et al., "A novel semi-supervised convolutional neural network method for synthetic aperture radar image recognition", 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Cogn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13, no. 4, pp. 795-806, 2019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82296" indent="0" algn="just">
              <a:lnSpc>
                <a:spcPct val="16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S. Hudson and D. </a:t>
            </a:r>
            <a:r>
              <a:rPr lang="en-GB" sz="1800" dirty="0" err="1">
                <a:latin typeface="Times New Roman" pitchFamily="18" charset="0"/>
                <a:cs typeface="Times New Roman" pitchFamily="18" charset="0"/>
              </a:rPr>
              <a:t>Psaltis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"Correlation filters for aircraft identification from radar range profiles", 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IEEE Trans. </a:t>
            </a:r>
            <a:r>
              <a:rPr lang="en-GB" sz="1800" i="1" dirty="0" err="1">
                <a:latin typeface="Times New Roman" pitchFamily="18" charset="0"/>
                <a:cs typeface="Times New Roman" pitchFamily="18" charset="0"/>
              </a:rPr>
              <a:t>Aerosp</a:t>
            </a:r>
            <a:r>
              <a:rPr lang="en-GB" sz="1800" i="1" dirty="0">
                <a:latin typeface="Times New Roman" pitchFamily="18" charset="0"/>
                <a:cs typeface="Times New Roman" pitchFamily="18" charset="0"/>
              </a:rPr>
              <a:t>. Electron. Syst.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, vol. 29, no. 3, pp. 741-748, Jul. 1993.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1547</TotalTime>
  <Words>1029</Words>
  <Application>Microsoft Office PowerPoint</Application>
  <PresentationFormat>On-screen Show (4:3)</PresentationFormat>
  <Paragraphs>108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Solstice</vt:lpstr>
      <vt:lpstr>A Human-Machine Agent Based on Active Reinforcement Learning for Target Classification in Wargame</vt:lpstr>
      <vt:lpstr>Abstract</vt:lpstr>
      <vt:lpstr>Objective</vt:lpstr>
      <vt:lpstr>Existing System</vt:lpstr>
      <vt:lpstr>Disadvantage</vt:lpstr>
      <vt:lpstr>PROPOSED SYSTEM :</vt:lpstr>
      <vt:lpstr>Advantage</vt:lpstr>
      <vt:lpstr>Literature Review</vt:lpstr>
      <vt:lpstr>Literature Review</vt:lpstr>
      <vt:lpstr>Block Diagram</vt:lpstr>
      <vt:lpstr>SOFTWARE REQUIREMENTS:</vt:lpstr>
      <vt:lpstr>HARDWARE REQUIREMENTS:</vt:lpstr>
      <vt:lpstr>CONCLUSION</vt:lpstr>
      <vt:lpstr>PowerPoint Presentation</vt:lpstr>
      <vt:lpstr>REFERENCE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Geethusana</cp:lastModifiedBy>
  <cp:revision>677</cp:revision>
  <dcterms:created xsi:type="dcterms:W3CDTF">2006-08-16T00:00:00Z</dcterms:created>
  <dcterms:modified xsi:type="dcterms:W3CDTF">2024-07-22T07:53:26Z</dcterms:modified>
</cp:coreProperties>
</file>