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322" r:id="rId2"/>
    <p:sldId id="325" r:id="rId3"/>
    <p:sldId id="347" r:id="rId4"/>
    <p:sldId id="260" r:id="rId5"/>
    <p:sldId id="349" r:id="rId6"/>
    <p:sldId id="263" r:id="rId7"/>
    <p:sldId id="348" r:id="rId8"/>
    <p:sldId id="350" r:id="rId9"/>
    <p:sldId id="352" r:id="rId10"/>
    <p:sldId id="357" r:id="rId11"/>
    <p:sldId id="358" r:id="rId12"/>
    <p:sldId id="359" r:id="rId13"/>
    <p:sldId id="360" r:id="rId14"/>
    <p:sldId id="361" r:id="rId15"/>
    <p:sldId id="353" r:id="rId16"/>
    <p:sldId id="355" r:id="rId17"/>
    <p:sldId id="354" r:id="rId18"/>
    <p:sldId id="356" r:id="rId19"/>
    <p:sldId id="296" r:id="rId20"/>
    <p:sldId id="295" r:id="rId21"/>
    <p:sldId id="331"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7/20/2024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extLst>
      <p:ext uri="{BB962C8B-B14F-4D97-AF65-F5344CB8AC3E}">
        <p14:creationId xmlns:p14="http://schemas.microsoft.com/office/powerpoint/2010/main" val="913852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8</a:t>
            </a:fld>
            <a:endParaRPr lang="en-US"/>
          </a:p>
        </p:txBody>
      </p:sp>
    </p:spTree>
    <p:extLst>
      <p:ext uri="{BB962C8B-B14F-4D97-AF65-F5344CB8AC3E}">
        <p14:creationId xmlns:p14="http://schemas.microsoft.com/office/powerpoint/2010/main" val="33256321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7/20/2024</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7/20/2024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7/20/2024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7/20/2024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7/20/2024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7/20/2024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7/20/2024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7/20/2024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7/20/2024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7/20/2024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334000"/>
          </a:xfrm>
        </p:spPr>
        <p:txBody>
          <a:bodyPr>
            <a:noAutofit/>
          </a:bodyPr>
          <a:lstStyle/>
          <a:p>
            <a:pPr lvl="0" algn="ctr">
              <a:lnSpc>
                <a:spcPct val="107000"/>
              </a:lnSpc>
              <a:spcAft>
                <a:spcPts val="80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Evaluation of academic performance in web application</a:t>
            </a:r>
            <a:endParaRPr lang="en-IN" sz="28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mc:AlternateContent xmlns:mc="http://schemas.openxmlformats.org/markup-compatibility/2006" xmlns:pslz="http://schemas.microsoft.com/office/powerpoint/2016/slidezoom">
        <mc:Choice Requires="pslz">
          <p:graphicFrame>
            <p:nvGraphicFramePr>
              <p:cNvPr id="4" name="Slide Zoom 3">
                <a:extLst>
                  <a:ext uri="{FF2B5EF4-FFF2-40B4-BE49-F238E27FC236}">
                    <a16:creationId xmlns:a16="http://schemas.microsoft.com/office/drawing/2014/main" id="{C80E64ED-CA1A-8248-134F-800A04C1603F}"/>
                  </a:ext>
                </a:extLst>
              </p:cNvPr>
              <p:cNvGraphicFramePr>
                <a:graphicFrameLocks noChangeAspect="1"/>
              </p:cNvGraphicFramePr>
              <p:nvPr>
                <p:extLst>
                  <p:ext uri="{D42A27DB-BD31-4B8C-83A1-F6EECF244321}">
                    <p14:modId xmlns:p14="http://schemas.microsoft.com/office/powerpoint/2010/main" val="3707902305"/>
                  </p:ext>
                </p:extLst>
              </p:nvPr>
            </p:nvGraphicFramePr>
            <p:xfrm>
              <a:off x="-4675909" y="2873086"/>
              <a:ext cx="2286000" cy="1714500"/>
            </p:xfrm>
            <a:graphic>
              <a:graphicData uri="http://schemas.microsoft.com/office/powerpoint/2016/slidezoom">
                <pslz:sldZm>
                  <pslz:sldZmObj sldId="325" cId="0">
                    <pslz:zmPr id="{894A86F0-7ED6-471D-B895-C59372CBC66A}" returnToParent="0" transitionDur="1000">
                      <p166:blipFill xmlns:p166="http://schemas.microsoft.com/office/powerpoint/2016/6/main">
                        <a:blip r:embed="rId2"/>
                        <a:stretch>
                          <a:fillRect/>
                        </a:stretch>
                      </p166:blipFill>
                      <p166:spPr xmlns:p166="http://schemas.microsoft.com/office/powerpoint/2016/6/main">
                        <a:xfrm>
                          <a:off x="0" y="0"/>
                          <a:ext cx="2286000" cy="1714500"/>
                        </a:xfrm>
                        <a:prstGeom prst="rect">
                          <a:avLst/>
                        </a:prstGeom>
                        <a:ln w="3175">
                          <a:solidFill>
                            <a:prstClr val="ltGray"/>
                          </a:solidFill>
                        </a:ln>
                      </p166:spPr>
                    </pslz:zmPr>
                  </pslz:sldZmObj>
                </pslz:sldZm>
              </a:graphicData>
            </a:graphic>
          </p:graphicFrame>
        </mc:Choice>
        <mc:Fallback xmlns="">
          <p:pic>
            <p:nvPicPr>
              <p:cNvPr id="4" name="Slide Zoom 3">
                <a:hlinkClick r:id="rId3" action="ppaction://hlinksldjump"/>
                <a:extLst>
                  <a:ext uri="{FF2B5EF4-FFF2-40B4-BE49-F238E27FC236}">
                    <a16:creationId xmlns:a16="http://schemas.microsoft.com/office/drawing/2014/main" id="{C80E64ED-CA1A-8248-134F-800A04C1603F}"/>
                  </a:ext>
                </a:extLst>
              </p:cNvPr>
              <p:cNvPicPr>
                <a:picLocks noGrp="1" noRot="1" noChangeAspect="1" noMove="1" noResize="1" noEditPoints="1" noAdjustHandles="1" noChangeArrowheads="1" noChangeShapeType="1"/>
              </p:cNvPicPr>
              <p:nvPr/>
            </p:nvPicPr>
            <p:blipFill>
              <a:blip r:embed="rId4"/>
              <a:stretch>
                <a:fillRect/>
              </a:stretch>
            </p:blipFill>
            <p:spPr>
              <a:xfrm>
                <a:off x="-4675909" y="2873086"/>
                <a:ext cx="2286000" cy="1714500"/>
              </a:xfrm>
              <a:prstGeom prst="rect">
                <a:avLst/>
              </a:prstGeom>
              <a:ln w="3175">
                <a:solidFill>
                  <a:prstClr val="ltGray"/>
                </a:solidFill>
              </a:ln>
            </p:spPr>
          </p:pic>
        </mc:Fallback>
      </mc:AlternateContent>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304800"/>
            <a:ext cx="7498080" cy="609600"/>
          </a:xfrm>
        </p:spPr>
        <p:txBody>
          <a:bodyPr>
            <a:normAutofit fontScale="90000"/>
          </a:bodyPr>
          <a:lstStyle/>
          <a:p>
            <a:r>
              <a:rPr lang="en-US" b="1" dirty="0"/>
              <a:t>Abstract</a:t>
            </a:r>
            <a:endParaRPr lang="en-IN" dirty="0"/>
          </a:p>
        </p:txBody>
      </p:sp>
      <p:sp>
        <p:nvSpPr>
          <p:cNvPr id="5" name="Content Placeholder 4">
            <a:extLst>
              <a:ext uri="{FF2B5EF4-FFF2-40B4-BE49-F238E27FC236}">
                <a16:creationId xmlns:a16="http://schemas.microsoft.com/office/drawing/2014/main" id="{82C4A129-6336-CBB4-A466-9F7A3CA82F20}"/>
              </a:ext>
            </a:extLst>
          </p:cNvPr>
          <p:cNvSpPr>
            <a:spLocks noGrp="1"/>
          </p:cNvSpPr>
          <p:nvPr>
            <p:ph idx="1"/>
          </p:nvPr>
        </p:nvSpPr>
        <p:spPr>
          <a:xfrm>
            <a:off x="1043608" y="548680"/>
            <a:ext cx="7704856" cy="5760640"/>
          </a:xfrm>
        </p:spPr>
        <p:txBody>
          <a:bodyPr>
            <a:noAutofit/>
          </a:bodyPr>
          <a:lstStyle/>
          <a:p>
            <a:pPr marL="82296" indent="0">
              <a:buNone/>
            </a:pPr>
            <a:endParaRPr lang="en-US" sz="1800" dirty="0">
              <a:latin typeface="Times New Roman" panose="02020603050405020304" pitchFamily="18" charset="0"/>
              <a:cs typeface="Times New Roman" panose="02020603050405020304" pitchFamily="18" charset="0"/>
            </a:endParaRPr>
          </a:p>
          <a:p>
            <a:pPr marL="82296" indent="0">
              <a:buNone/>
            </a:pPr>
            <a:r>
              <a:rPr lang="en-US" sz="1800" dirty="0">
                <a:latin typeface="Times New Roman" panose="02020603050405020304" pitchFamily="18" charset="0"/>
                <a:cs typeface="Times New Roman" panose="02020603050405020304" pitchFamily="18" charset="0"/>
              </a:rPr>
              <a:t> </a:t>
            </a:r>
          </a:p>
          <a:p>
            <a:pPr algn="just">
              <a:lnSpc>
                <a:spcPct val="120000"/>
              </a:lnSpc>
            </a:pPr>
            <a:r>
              <a:rPr lang="en-US" sz="1800" dirty="0">
                <a:latin typeface="Times New Roman" panose="02020603050405020304" pitchFamily="18" charset="0"/>
                <a:cs typeface="Times New Roman" panose="02020603050405020304" pitchFamily="18" charset="0"/>
              </a:rPr>
              <a:t>Managing the result sheets using traditional approach is a cumbersome process. The person must maintain the result records in registers and files using pen and paper. </a:t>
            </a:r>
          </a:p>
          <a:p>
            <a:pPr marL="82296" indent="0" algn="just">
              <a:buNone/>
            </a:pPr>
            <a:endParaRPr lang="en-US" sz="1800" dirty="0">
              <a:latin typeface="Times New Roman" panose="02020603050405020304" pitchFamily="18" charset="0"/>
              <a:cs typeface="Times New Roman" panose="02020603050405020304" pitchFamily="18" charset="0"/>
            </a:endParaRPr>
          </a:p>
          <a:p>
            <a:pPr algn="just">
              <a:lnSpc>
                <a:spcPct val="120000"/>
              </a:lnSpc>
            </a:pPr>
            <a:r>
              <a:rPr lang="en-US" sz="1800" dirty="0">
                <a:latin typeface="Times New Roman" panose="02020603050405020304" pitchFamily="18" charset="0"/>
                <a:cs typeface="Times New Roman" panose="02020603050405020304" pitchFamily="18" charset="0"/>
              </a:rPr>
              <a:t>The problem with this approach is, it requires lot of paperwork which is the part of our non-renewable natural resources. We are in the age, where we must think about sustainable development.</a:t>
            </a:r>
          </a:p>
          <a:p>
            <a:pPr algn="just"/>
            <a:endParaRPr lang="en-US" sz="1800" dirty="0">
              <a:latin typeface="Times New Roman" panose="02020603050405020304" pitchFamily="18" charset="0"/>
              <a:cs typeface="Times New Roman" panose="02020603050405020304" pitchFamily="18" charset="0"/>
            </a:endParaRPr>
          </a:p>
          <a:p>
            <a:pPr algn="just">
              <a:lnSpc>
                <a:spcPct val="120000"/>
              </a:lnSpc>
            </a:pPr>
            <a:r>
              <a:rPr lang="en-US" sz="1800" dirty="0">
                <a:latin typeface="Times New Roman" panose="02020603050405020304" pitchFamily="18" charset="0"/>
                <a:cs typeface="Times New Roman" panose="02020603050405020304" pitchFamily="18" charset="0"/>
              </a:rPr>
              <a:t> The manual method of students’ academic result processing was found to be tedious, especially when carried out for many students, this makes the entire process time-consuming and error prone. </a:t>
            </a:r>
          </a:p>
          <a:p>
            <a:pPr marL="82296" indent="0" algn="just">
              <a:buNone/>
            </a:pPr>
            <a:endParaRPr lang="en-US" sz="18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Managing the results using mobile phones, provide an alternative way in this direction. The aim of the project is to provide the evaluation result to the student in a simple and accurate way. </a:t>
            </a:r>
          </a:p>
          <a:p>
            <a:pPr algn="just">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marL="82296" indent="0" algn="just">
              <a:buNone/>
            </a:pPr>
            <a:endParaRPr lang="en-IN" sz="1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Objective</a:t>
            </a:r>
          </a:p>
        </p:txBody>
      </p:sp>
      <p:sp>
        <p:nvSpPr>
          <p:cNvPr id="5" name="Content Placeholder 4">
            <a:extLst>
              <a:ext uri="{FF2B5EF4-FFF2-40B4-BE49-F238E27FC236}">
                <a16:creationId xmlns:a16="http://schemas.microsoft.com/office/drawing/2014/main" id="{246CC28F-2477-A5ED-1982-DD931F7DC660}"/>
              </a:ext>
            </a:extLst>
          </p:cNvPr>
          <p:cNvSpPr>
            <a:spLocks noGrp="1"/>
          </p:cNvSpPr>
          <p:nvPr>
            <p:ph idx="1"/>
          </p:nvPr>
        </p:nvSpPr>
        <p:spPr/>
        <p:txBody>
          <a:bodyPr>
            <a:normAutofit/>
          </a:bodyPr>
          <a:lstStyle/>
          <a:p>
            <a:r>
              <a:rPr lang="en-US" sz="1800" dirty="0">
                <a:latin typeface="Times New Roman" panose="02020603050405020304" pitchFamily="18" charset="0"/>
                <a:cs typeface="Times New Roman" panose="02020603050405020304" pitchFamily="18" charset="0"/>
              </a:rPr>
              <a:t>Nowadays most of the education system practice online learning mechanism rather than using the traditional teacher centered teaching mechanism to enhance the learning ability of the students by making a student-centered learning mechanism.</a:t>
            </a:r>
          </a:p>
          <a:p>
            <a:pPr marL="82296" indent="0">
              <a:buNone/>
            </a:pPr>
            <a:endParaRPr lang="en-US" sz="1800" dirty="0">
              <a:latin typeface="Times New Roman" panose="02020603050405020304" pitchFamily="18" charset="0"/>
              <a:cs typeface="Times New Roman" panose="02020603050405020304" pitchFamily="18" charset="0"/>
            </a:endParaRPr>
          </a:p>
          <a:p>
            <a:r>
              <a:rPr lang="en-US" sz="1800" dirty="0">
                <a:latin typeface="Times New Roman" panose="02020603050405020304" pitchFamily="18" charset="0"/>
                <a:cs typeface="Times New Roman" panose="02020603050405020304" pitchFamily="18" charset="0"/>
              </a:rPr>
              <a:t> The teachers must evaluate the student’s performance. Student performance evaluation system is a web-based application that mainly focuses on providing the evaluation to the student. </a:t>
            </a:r>
          </a:p>
          <a:p>
            <a:endParaRPr lang="en-US" sz="1800" dirty="0">
              <a:latin typeface="Times New Roman" panose="02020603050405020304" pitchFamily="18" charset="0"/>
              <a:cs typeface="Times New Roman" panose="02020603050405020304" pitchFamily="18" charset="0"/>
            </a:endParaRPr>
          </a:p>
          <a:p>
            <a:r>
              <a:rPr lang="en-US" sz="1800" dirty="0">
                <a:latin typeface="Times New Roman" panose="02020603050405020304" pitchFamily="18" charset="0"/>
                <a:cs typeface="Times New Roman" panose="02020603050405020304" pitchFamily="18" charset="0"/>
              </a:rPr>
              <a:t>The student gets their respective evaluation report of that semester. </a:t>
            </a:r>
          </a:p>
          <a:p>
            <a:endParaRPr lang="en-US" sz="1800" dirty="0">
              <a:latin typeface="Times New Roman" panose="02020603050405020304" pitchFamily="18" charset="0"/>
              <a:cs typeface="Times New Roman" panose="02020603050405020304" pitchFamily="18" charset="0"/>
            </a:endParaRPr>
          </a:p>
          <a:p>
            <a:r>
              <a:rPr lang="en-US" sz="1800" dirty="0">
                <a:latin typeface="Times New Roman" panose="02020603050405020304" pitchFamily="18" charset="0"/>
                <a:cs typeface="Times New Roman" panose="02020603050405020304" pitchFamily="18" charset="0"/>
              </a:rPr>
              <a:t>The student can access their evaluation through a web application is more convenient and the faculty can easily analyze the performance of student.</a:t>
            </a:r>
            <a:endParaRPr lang="en-IN" sz="1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327819"/>
            <a:ext cx="7498080" cy="563562"/>
          </a:xfrm>
        </p:spPr>
        <p:txBody>
          <a:bodyPr>
            <a:normAutofit fontScale="90000"/>
          </a:bodyPr>
          <a:lstStyle/>
          <a:p>
            <a:r>
              <a:rPr lang="en-US" dirty="0"/>
              <a:t>Existing System</a:t>
            </a:r>
          </a:p>
        </p:txBody>
      </p:sp>
      <p:sp>
        <p:nvSpPr>
          <p:cNvPr id="5" name="Content Placeholder 4">
            <a:extLst>
              <a:ext uri="{FF2B5EF4-FFF2-40B4-BE49-F238E27FC236}">
                <a16:creationId xmlns:a16="http://schemas.microsoft.com/office/drawing/2014/main" id="{7CA1C263-58E8-81E6-A33C-A322EBC43235}"/>
              </a:ext>
            </a:extLst>
          </p:cNvPr>
          <p:cNvSpPr>
            <a:spLocks noGrp="1"/>
          </p:cNvSpPr>
          <p:nvPr>
            <p:ph idx="1"/>
          </p:nvPr>
        </p:nvSpPr>
        <p:spPr>
          <a:xfrm>
            <a:off x="1435608" y="1447800"/>
            <a:ext cx="7708392" cy="5149552"/>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system is divided into three modules- Student, Faculty and       Administrator. The student using his login credentials view his report similarly faculty using their login credentials evaluate students respectively. </a:t>
            </a:r>
          </a:p>
          <a:p>
            <a:pPr marL="82296" indent="0" algn="just">
              <a:lnSpc>
                <a:spcPct val="150000"/>
              </a:lnSpc>
              <a:buNone/>
            </a:pP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administrator can add new users in faculty and student sections, it can also add new subjects, classes as per the sessions. The admin is </a:t>
            </a:r>
            <a:r>
              <a:rPr lang="en-US" sz="1800" dirty="0" err="1">
                <a:latin typeface="Times New Roman" panose="02020603050405020304" pitchFamily="18" charset="0"/>
                <a:cs typeface="Times New Roman" panose="02020603050405020304" pitchFamily="18" charset="0"/>
              </a:rPr>
              <a:t>providedwith</a:t>
            </a:r>
            <a:r>
              <a:rPr lang="en-US" sz="1800" dirty="0">
                <a:latin typeface="Times New Roman" panose="02020603050405020304" pitchFamily="18" charset="0"/>
                <a:cs typeface="Times New Roman" panose="02020603050405020304" pitchFamily="18" charset="0"/>
              </a:rPr>
              <a:t> the privileges to modify the student and faculty information by updating their details in web application.</a:t>
            </a:r>
          </a:p>
          <a:p>
            <a:pPr marL="82296" indent="0" algn="just">
              <a:lnSpc>
                <a:spcPct val="150000"/>
              </a:lnSpc>
              <a:buNone/>
            </a:pP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update of any current session or previous one is done by the administrator. Information about the grades obtained in various semesters. Information regarding evaluation of each semester of a student.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Disadvantage</a:t>
            </a:r>
          </a:p>
        </p:txBody>
      </p:sp>
      <p:sp>
        <p:nvSpPr>
          <p:cNvPr id="3" name="Content Placeholder 2"/>
          <p:cNvSpPr>
            <a:spLocks noGrp="1"/>
          </p:cNvSpPr>
          <p:nvPr>
            <p:ph idx="1"/>
          </p:nvPr>
        </p:nvSpPr>
        <p:spPr/>
        <p:txBody>
          <a:bodyPr>
            <a:noAutofit/>
          </a:bodyPr>
          <a:lstStyle/>
          <a:p>
            <a:pPr algn="just">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Security Risks</a:t>
            </a:r>
            <a:r>
              <a:rPr lang="en-US" sz="1800" dirty="0">
                <a:latin typeface="Times New Roman" panose="02020603050405020304" pitchFamily="18" charset="0"/>
                <a:cs typeface="Times New Roman" panose="02020603050405020304" pitchFamily="18" charset="0"/>
              </a:rPr>
              <a:t>: Web applications storing sensitive academic data are vulnerable to security breaches. Unauthorized access could lead to leaks of personal information or tampering with grades.</a:t>
            </a:r>
          </a:p>
          <a:p>
            <a:pPr marL="82296" indent="0" algn="just">
              <a:buNone/>
            </a:pPr>
            <a:endParaRPr lang="en-US" sz="18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Technical Issues</a:t>
            </a:r>
            <a:r>
              <a:rPr lang="en-US" sz="1800" dirty="0">
                <a:latin typeface="Times New Roman" panose="02020603050405020304" pitchFamily="18" charset="0"/>
                <a:cs typeface="Times New Roman" panose="02020603050405020304" pitchFamily="18" charset="0"/>
              </a:rPr>
              <a:t>: Reliability of web applications depends on internet connectivity and server uptime. Downtimes or glitches can disrupt access to important academic data.</a:t>
            </a:r>
          </a:p>
          <a:p>
            <a:pPr marL="82296" indent="0" algn="just">
              <a:buNone/>
            </a:pPr>
            <a:endParaRPr lang="en-US" sz="18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User Experience Challenges</a:t>
            </a:r>
            <a:r>
              <a:rPr lang="en-US" sz="1800" dirty="0">
                <a:latin typeface="Times New Roman" panose="02020603050405020304" pitchFamily="18" charset="0"/>
                <a:cs typeface="Times New Roman" panose="02020603050405020304" pitchFamily="18" charset="0"/>
              </a:rPr>
              <a:t>: Not all students or faculty members may be comfortable using web applications. User interfaces may be confusing or difficult to navigate, leading to frustration and errors.</a:t>
            </a:r>
          </a:p>
          <a:p>
            <a:pPr marL="82296" indent="0" algn="just">
              <a:buNone/>
            </a:pPr>
            <a:endParaRPr lang="en-US" sz="18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Privacy Concerns</a:t>
            </a:r>
            <a:r>
              <a:rPr lang="en-US" sz="1800" dirty="0">
                <a:latin typeface="Times New Roman" panose="02020603050405020304" pitchFamily="18" charset="0"/>
                <a:cs typeface="Times New Roman" panose="02020603050405020304" pitchFamily="18" charset="0"/>
              </a:rPr>
              <a:t>: Storing academic performance data online raises concerns about data privacy and compliance with regulations like GDPR or HIPAA. Institutions must ensure data protection and secure handling.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457200"/>
          </a:xfrm>
        </p:spPr>
        <p:txBody>
          <a:bodyPr>
            <a:normAutofit fontScale="90000"/>
          </a:bodyPr>
          <a:lstStyle/>
          <a:p>
            <a:r>
              <a:rPr lang="en-US" b="1" dirty="0"/>
              <a:t>PROPOSED SYSTEM :</a:t>
            </a:r>
            <a:endParaRPr lang="en-US" dirty="0"/>
          </a:p>
        </p:txBody>
      </p:sp>
      <p:sp>
        <p:nvSpPr>
          <p:cNvPr id="5" name="Content Placeholder 4">
            <a:extLst>
              <a:ext uri="{FF2B5EF4-FFF2-40B4-BE49-F238E27FC236}">
                <a16:creationId xmlns:a16="http://schemas.microsoft.com/office/drawing/2014/main" id="{F486788D-BD79-324F-1D09-B9271018D910}"/>
              </a:ext>
            </a:extLst>
          </p:cNvPr>
          <p:cNvSpPr>
            <a:spLocks noGrp="1"/>
          </p:cNvSpPr>
          <p:nvPr>
            <p:ph idx="1"/>
          </p:nvPr>
        </p:nvSpPr>
        <p:spPr>
          <a:xfrm>
            <a:off x="1043608" y="908720"/>
            <a:ext cx="7498080" cy="5949280"/>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application will provide summary report regarding students’ performance report and semester wise marks list. The whole result analyzer will be under the control of the local and global evaluator, and they will have full privileges to read, write and execute the result. </a:t>
            </a:r>
          </a:p>
          <a:p>
            <a:pPr marL="82296" indent="0" algn="just">
              <a:lnSpc>
                <a:spcPct val="150000"/>
              </a:lnSpc>
              <a:buNone/>
            </a:pP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system presents a single platform that will be used to manage the processing of all examination records within the institution. It gives the privileges to the Teacher and students to access the result and the student can also download his result. </a:t>
            </a:r>
          </a:p>
          <a:p>
            <a:pPr marL="82296" indent="0" algn="just">
              <a:lnSpc>
                <a:spcPct val="150000"/>
              </a:lnSpc>
              <a:buNone/>
            </a:pP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web application will be designed using HTML, CSS, JavaScript &amp; developed using visual Studio code</a:t>
            </a:r>
            <a:endParaRPr lang="en-IN" sz="1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54032"/>
          </a:xfrm>
        </p:spPr>
        <p:txBody>
          <a:bodyPr>
            <a:normAutofit/>
          </a:bodyPr>
          <a:lstStyle/>
          <a:p>
            <a:r>
              <a:rPr lang="en-US" sz="2800" dirty="0">
                <a:latin typeface="Times New Roman" panose="02020603050405020304" pitchFamily="18" charset="0"/>
                <a:cs typeface="Times New Roman" panose="02020603050405020304" pitchFamily="18" charset="0"/>
              </a:rPr>
              <a:t>Advantage</a:t>
            </a:r>
          </a:p>
        </p:txBody>
      </p:sp>
      <p:sp>
        <p:nvSpPr>
          <p:cNvPr id="5" name="Content Placeholder 4">
            <a:extLst>
              <a:ext uri="{FF2B5EF4-FFF2-40B4-BE49-F238E27FC236}">
                <a16:creationId xmlns:a16="http://schemas.microsoft.com/office/drawing/2014/main" id="{77237C90-B557-8B3B-6595-F4074B0B2249}"/>
              </a:ext>
            </a:extLst>
          </p:cNvPr>
          <p:cNvSpPr>
            <a:spLocks noGrp="1"/>
          </p:cNvSpPr>
          <p:nvPr>
            <p:ph idx="1"/>
          </p:nvPr>
        </p:nvSpPr>
        <p:spPr>
          <a:xfrm>
            <a:off x="1043608" y="824694"/>
            <a:ext cx="7498080" cy="5208612"/>
          </a:xfrm>
        </p:spPr>
        <p:txBody>
          <a:bodyPr>
            <a:noAutofit/>
          </a:bodyPr>
          <a:lstStyle/>
          <a:p>
            <a:pPr algn="just">
              <a:lnSpc>
                <a:spcPct val="120000"/>
              </a:lnSpc>
            </a:pPr>
            <a:r>
              <a:rPr lang="en-US" sz="1800" b="1" dirty="0">
                <a:latin typeface="Times New Roman" panose="02020603050405020304" pitchFamily="18" charset="0"/>
                <a:cs typeface="Times New Roman" panose="02020603050405020304" pitchFamily="18" charset="0"/>
              </a:rPr>
              <a:t>Accessibility and Convenience</a:t>
            </a:r>
            <a:r>
              <a:rPr lang="en-US" sz="1800" dirty="0">
                <a:latin typeface="Times New Roman" panose="02020603050405020304" pitchFamily="18" charset="0"/>
                <a:cs typeface="Times New Roman" panose="02020603050405020304" pitchFamily="18" charset="0"/>
              </a:rPr>
              <a:t>: Web applications provide easy access to academic performance data anytime, anywhere, allowing students, parents, and educators to track progress, grades, and feedback without being confined to specific physical locations.</a:t>
            </a:r>
          </a:p>
          <a:p>
            <a:pPr algn="just">
              <a:lnSpc>
                <a:spcPct val="120000"/>
              </a:lnSpc>
            </a:pPr>
            <a:r>
              <a:rPr lang="en-US" sz="1800" b="1" dirty="0">
                <a:latin typeface="Times New Roman" panose="02020603050405020304" pitchFamily="18" charset="0"/>
                <a:cs typeface="Times New Roman" panose="02020603050405020304" pitchFamily="18" charset="0"/>
              </a:rPr>
              <a:t>Real-Time Updates</a:t>
            </a:r>
            <a:r>
              <a:rPr lang="en-US" sz="1800" dirty="0">
                <a:latin typeface="Times New Roman" panose="02020603050405020304" pitchFamily="18" charset="0"/>
                <a:cs typeface="Times New Roman" panose="02020603050405020304" pitchFamily="18" charset="0"/>
              </a:rPr>
              <a:t>: Grades and feedback can be updated instantly on web applications, providing timely information to students and enabling quick interventions or adjustments in learning strategies.</a:t>
            </a:r>
          </a:p>
          <a:p>
            <a:pPr algn="just">
              <a:lnSpc>
                <a:spcPct val="120000"/>
              </a:lnSpc>
            </a:pPr>
            <a:r>
              <a:rPr lang="en-US" sz="1800" b="1" dirty="0">
                <a:latin typeface="Times New Roman" panose="02020603050405020304" pitchFamily="18" charset="0"/>
                <a:cs typeface="Times New Roman" panose="02020603050405020304" pitchFamily="18" charset="0"/>
              </a:rPr>
              <a:t>Data Centralization</a:t>
            </a:r>
            <a:r>
              <a:rPr lang="en-US" sz="1800" dirty="0">
                <a:latin typeface="Times New Roman" panose="02020603050405020304" pitchFamily="18" charset="0"/>
                <a:cs typeface="Times New Roman" panose="02020603050405020304" pitchFamily="18" charset="0"/>
              </a:rPr>
              <a:t>: Academic data stored in web applications can be centralized, making it easier for educational institutions to manage and analyze performance metrics across multiple courses, subjects, or even campuses.</a:t>
            </a:r>
          </a:p>
          <a:p>
            <a:pPr algn="just">
              <a:lnSpc>
                <a:spcPct val="120000"/>
              </a:lnSpc>
            </a:pPr>
            <a:r>
              <a:rPr lang="en-US" sz="1800" b="1" dirty="0">
                <a:latin typeface="Times New Roman" panose="02020603050405020304" pitchFamily="18" charset="0"/>
                <a:cs typeface="Times New Roman" panose="02020603050405020304" pitchFamily="18" charset="0"/>
              </a:rPr>
              <a:t>Analytics and Insights: </a:t>
            </a:r>
            <a:r>
              <a:rPr lang="en-US" sz="1800" dirty="0">
                <a:latin typeface="Times New Roman" panose="02020603050405020304" pitchFamily="18" charset="0"/>
                <a:cs typeface="Times New Roman" panose="02020603050405020304" pitchFamily="18" charset="0"/>
              </a:rPr>
              <a:t>Web applications can leverage analytics tools to analyze academic performance trends, identify areas of strength and weakness, and provide personalized recommendations for improvement.</a:t>
            </a:r>
            <a:endParaRPr lang="en-IN" sz="1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5" name="Content Placeholder 4">
            <a:extLst>
              <a:ext uri="{FF2B5EF4-FFF2-40B4-BE49-F238E27FC236}">
                <a16:creationId xmlns:a16="http://schemas.microsoft.com/office/drawing/2014/main" id="{0F09237C-F830-EAFC-1FB6-F60CEB9BFC7D}"/>
              </a:ext>
            </a:extLst>
          </p:cNvPr>
          <p:cNvSpPr>
            <a:spLocks noGrp="1"/>
          </p:cNvSpPr>
          <p:nvPr>
            <p:ph idx="1"/>
          </p:nvPr>
        </p:nvSpPr>
        <p:spPr/>
        <p:txBody>
          <a:bodyPr>
            <a:normAutofit/>
          </a:bodyPr>
          <a:lstStyle/>
          <a:p>
            <a:pPr algn="just"/>
            <a:r>
              <a:rPr lang="en-US" sz="1800" dirty="0">
                <a:latin typeface="Times New Roman" panose="02020603050405020304" pitchFamily="18" charset="0"/>
                <a:cs typeface="Times New Roman" panose="02020603050405020304" pitchFamily="18" charset="0"/>
              </a:rPr>
              <a:t>At present, every university is required to have a competitive advantage by utilizing all the resources they have. In addition to facilities, infrastructure and human resources, information systems are one of the resources that can be used to explore and enhance competitive advantage.</a:t>
            </a:r>
          </a:p>
          <a:p>
            <a:pPr algn="just"/>
            <a:r>
              <a:rPr lang="en-US" sz="1800" dirty="0">
                <a:latin typeface="Times New Roman" panose="02020603050405020304" pitchFamily="18" charset="0"/>
                <a:cs typeface="Times New Roman" panose="02020603050405020304" pitchFamily="18" charset="0"/>
              </a:rPr>
              <a:t>Information systems can be used to obtain process and disseminate information, to support daily operational activities, while supporting strategic decision-making activities. </a:t>
            </a:r>
          </a:p>
          <a:p>
            <a:pPr algn="just"/>
            <a:r>
              <a:rPr lang="en-US" sz="1800" dirty="0">
                <a:latin typeface="Times New Roman" panose="02020603050405020304" pitchFamily="18" charset="0"/>
                <a:cs typeface="Times New Roman" panose="02020603050405020304" pitchFamily="18" charset="0"/>
              </a:rPr>
              <a:t>There is some survey towards educational data mining and its scopes, such as student’s satisfaction, faculty, classroom and student evaluation, students’ dropout, course registration, new student enrollment, and collaborative activities [1]. </a:t>
            </a:r>
          </a:p>
          <a:p>
            <a:pPr algn="just"/>
            <a:r>
              <a:rPr lang="en-US" sz="1800" dirty="0">
                <a:latin typeface="Times New Roman" panose="02020603050405020304" pitchFamily="18" charset="0"/>
                <a:cs typeface="Times New Roman" panose="02020603050405020304" pitchFamily="18" charset="0"/>
              </a:rPr>
              <a:t>The student’s performance level can be improved by identifying the unit test, attendance, assignment and graduation, and giving additional guidance to improve the university result [2].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96B8FB80-C8A4-9844-96B3-B96D044FD151}"/>
              </a:ext>
            </a:extLst>
          </p:cNvPr>
          <p:cNvSpPr>
            <a:spLocks noGrp="1"/>
          </p:cNvSpPr>
          <p:nvPr>
            <p:ph idx="1"/>
          </p:nvPr>
        </p:nvSpPr>
        <p:spPr>
          <a:xfrm>
            <a:off x="899592" y="260648"/>
            <a:ext cx="8034096" cy="5987752"/>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In this study, we evaluated students’ performance using e-learning with the association rules method and the importance of performance analysis.</a:t>
            </a:r>
          </a:p>
          <a:p>
            <a:pPr algn="just">
              <a:lnSpc>
                <a:spcPct val="150000"/>
              </a:lnSpc>
            </a:pPr>
            <a:r>
              <a:rPr lang="en-US" sz="1800" dirty="0">
                <a:latin typeface="Times New Roman" panose="02020603050405020304" pitchFamily="18" charset="0"/>
                <a:cs typeface="Times New Roman" panose="02020603050405020304" pitchFamily="18" charset="0"/>
              </a:rPr>
              <a:t>The data provided in an information system is used to support decision-making activities. These decision-making activities are not enough to rely solely on operational data, data analysis is needed to explore the potential of existing information.</a:t>
            </a:r>
          </a:p>
          <a:p>
            <a:pPr algn="just">
              <a:lnSpc>
                <a:spcPct val="150000"/>
              </a:lnSpc>
            </a:pPr>
            <a:r>
              <a:rPr lang="en-US" sz="1800" dirty="0">
                <a:latin typeface="Times New Roman" panose="02020603050405020304" pitchFamily="18" charset="0"/>
                <a:cs typeface="Times New Roman" panose="02020603050405020304" pitchFamily="18" charset="0"/>
              </a:rPr>
              <a:t>Decision-makers try to utilize the data warehouse that they already have to extract useful information, to help decision making.</a:t>
            </a:r>
          </a:p>
          <a:p>
            <a:pPr algn="just">
              <a:lnSpc>
                <a:spcPct val="150000"/>
              </a:lnSpc>
            </a:pPr>
            <a:r>
              <a:rPr lang="en-US" sz="1800" dirty="0">
                <a:latin typeface="Times New Roman" panose="02020603050405020304" pitchFamily="18" charset="0"/>
                <a:cs typeface="Times New Roman" panose="02020603050405020304" pitchFamily="18" charset="0"/>
              </a:rPr>
              <a:t>This led to the emergence of a new branch of science to overcome the problem of extracting information, or an important or interesting pattern of large amounts of data, called data mining.</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E15C1-94BD-6D64-2110-62989B9844F4}"/>
              </a:ext>
            </a:extLst>
          </p:cNvPr>
          <p:cNvSpPr>
            <a:spLocks noGrp="1"/>
          </p:cNvSpPr>
          <p:nvPr>
            <p:ph type="title"/>
          </p:nvPr>
        </p:nvSpPr>
        <p:spPr/>
        <p:txBody>
          <a:bodyPr/>
          <a:lstStyle/>
          <a:p>
            <a:r>
              <a:rPr lang="en-IN" dirty="0"/>
              <a:t>MODULES</a:t>
            </a:r>
          </a:p>
        </p:txBody>
      </p:sp>
      <p:sp>
        <p:nvSpPr>
          <p:cNvPr id="5" name="Content Placeholder 4">
            <a:extLst>
              <a:ext uri="{FF2B5EF4-FFF2-40B4-BE49-F238E27FC236}">
                <a16:creationId xmlns:a16="http://schemas.microsoft.com/office/drawing/2014/main" id="{53E880B8-96E1-D14A-427F-2CAA495F8659}"/>
              </a:ext>
            </a:extLst>
          </p:cNvPr>
          <p:cNvSpPr>
            <a:spLocks noGrp="1"/>
          </p:cNvSpPr>
          <p:nvPr>
            <p:ph idx="1"/>
          </p:nvPr>
        </p:nvSpPr>
        <p:spPr/>
        <p:txBody>
          <a:bodyPr/>
          <a:lstStyle/>
          <a:p>
            <a:r>
              <a:rPr lang="en-IN" b="1" dirty="0"/>
              <a:t>Assessment Flexibility</a:t>
            </a:r>
          </a:p>
          <a:p>
            <a:r>
              <a:rPr lang="en-IN" b="1" dirty="0"/>
              <a:t>Automated Grading</a:t>
            </a:r>
          </a:p>
          <a:p>
            <a:r>
              <a:rPr lang="en-IN" b="1" dirty="0"/>
              <a:t>Real-Time Feedback</a:t>
            </a:r>
          </a:p>
          <a:p>
            <a:r>
              <a:rPr lang="en-IN" b="1" dirty="0"/>
              <a:t>Data Visualization and Analytics</a:t>
            </a:r>
          </a:p>
        </p:txBody>
      </p:sp>
    </p:spTree>
    <p:extLst>
      <p:ext uri="{BB962C8B-B14F-4D97-AF65-F5344CB8AC3E}">
        <p14:creationId xmlns:p14="http://schemas.microsoft.com/office/powerpoint/2010/main" val="30235415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307980-CC86-A0D7-FA49-8E26381560C1}"/>
              </a:ext>
            </a:extLst>
          </p:cNvPr>
          <p:cNvSpPr>
            <a:spLocks noGrp="1"/>
          </p:cNvSpPr>
          <p:nvPr>
            <p:ph idx="1"/>
          </p:nvPr>
        </p:nvSpPr>
        <p:spPr>
          <a:xfrm>
            <a:off x="1187624" y="1556792"/>
            <a:ext cx="7746064" cy="4872608"/>
          </a:xfrm>
        </p:spPr>
        <p:txBody>
          <a:bodyPr>
            <a:normAutofit/>
          </a:bodyPr>
          <a:lstStyle/>
          <a:p>
            <a:pPr>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Web application modules allow educators to create diverse types of assessments, including quizzes, exams, assignments, and interactive activities.</a:t>
            </a:r>
          </a:p>
          <a:p>
            <a:pPr>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This flexibility supports different learning styles and objectives.</a:t>
            </a:r>
            <a:endParaRPr lang="en-IN" sz="1800" dirty="0">
              <a:latin typeface="Times New Roman" panose="02020603050405020304" pitchFamily="18" charset="0"/>
              <a:cs typeface="Times New Roman" panose="02020603050405020304" pitchFamily="18" charset="0"/>
            </a:endParaRPr>
          </a:p>
        </p:txBody>
      </p:sp>
      <p:sp>
        <p:nvSpPr>
          <p:cNvPr id="5" name="Title 4">
            <a:extLst>
              <a:ext uri="{FF2B5EF4-FFF2-40B4-BE49-F238E27FC236}">
                <a16:creationId xmlns:a16="http://schemas.microsoft.com/office/drawing/2014/main" id="{888BD2AF-AF21-E253-9B57-FAEB48AF8B85}"/>
              </a:ext>
            </a:extLst>
          </p:cNvPr>
          <p:cNvSpPr>
            <a:spLocks noGrp="1"/>
          </p:cNvSpPr>
          <p:nvPr>
            <p:ph type="title"/>
          </p:nvPr>
        </p:nvSpPr>
        <p:spPr/>
        <p:txBody>
          <a:bodyPr/>
          <a:lstStyle/>
          <a:p>
            <a:r>
              <a:rPr lang="en-IN" b="1" dirty="0"/>
              <a:t>Assessment Flexibility</a:t>
            </a:r>
            <a:r>
              <a:rPr lang="en-IN" dirty="0"/>
              <a:t>:</a:t>
            </a:r>
          </a:p>
        </p:txBody>
      </p:sp>
    </p:spTree>
    <p:extLst>
      <p:ext uri="{BB962C8B-B14F-4D97-AF65-F5344CB8AC3E}">
        <p14:creationId xmlns:p14="http://schemas.microsoft.com/office/powerpoint/2010/main" val="20518133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48D14C17-BEE8-B0CD-63C1-64418CAD2B5A}"/>
              </a:ext>
            </a:extLst>
          </p:cNvPr>
          <p:cNvSpPr>
            <a:spLocks noGrp="1"/>
          </p:cNvSpPr>
          <p:nvPr>
            <p:ph type="title"/>
          </p:nvPr>
        </p:nvSpPr>
        <p:spPr>
          <a:xfrm>
            <a:off x="1475656" y="304800"/>
            <a:ext cx="7498080" cy="1143000"/>
          </a:xfrm>
        </p:spPr>
        <p:txBody>
          <a:bodyPr>
            <a:normAutofit/>
          </a:bodyPr>
          <a:lstStyle/>
          <a:p>
            <a:r>
              <a:rPr lang="en-IN" sz="4400" b="1" dirty="0">
                <a:latin typeface="Times New Roman" panose="02020603050405020304" pitchFamily="18" charset="0"/>
                <a:cs typeface="Times New Roman" panose="02020603050405020304" pitchFamily="18" charset="0"/>
              </a:rPr>
              <a:t>Automated Grading</a:t>
            </a:r>
          </a:p>
        </p:txBody>
      </p:sp>
      <p:sp>
        <p:nvSpPr>
          <p:cNvPr id="11" name="Content Placeholder 10">
            <a:extLst>
              <a:ext uri="{FF2B5EF4-FFF2-40B4-BE49-F238E27FC236}">
                <a16:creationId xmlns:a16="http://schemas.microsoft.com/office/drawing/2014/main" id="{5327F90A-C6DD-617E-77C8-79984808581D}"/>
              </a:ext>
            </a:extLst>
          </p:cNvPr>
          <p:cNvSpPr>
            <a:spLocks noGrp="1"/>
          </p:cNvSpPr>
          <p:nvPr>
            <p:ph idx="1"/>
          </p:nvPr>
        </p:nvSpPr>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 Many web application modules include automated grading features, which streamline the assessment process for both formative and summative evaluations. </a:t>
            </a:r>
          </a:p>
          <a:p>
            <a:pPr algn="just">
              <a:lnSpc>
                <a:spcPct val="150000"/>
              </a:lnSpc>
            </a:pPr>
            <a:r>
              <a:rPr lang="en-US" sz="1800" dirty="0">
                <a:latin typeface="Times New Roman" panose="02020603050405020304" pitchFamily="18" charset="0"/>
                <a:cs typeface="Times New Roman" panose="02020603050405020304" pitchFamily="18" charset="0"/>
              </a:rPr>
              <a:t>This saves educators time and reduces the likelihood of human error in grading.</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80294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A49A19D-1B52-5416-F280-4D16F454B854}"/>
              </a:ext>
            </a:extLst>
          </p:cNvPr>
          <p:cNvSpPr>
            <a:spLocks noGrp="1"/>
          </p:cNvSpPr>
          <p:nvPr>
            <p:ph type="title"/>
          </p:nvPr>
        </p:nvSpPr>
        <p:spPr/>
        <p:txBody>
          <a:bodyPr/>
          <a:lstStyle/>
          <a:p>
            <a:r>
              <a:rPr lang="en-IN" b="1" dirty="0"/>
              <a:t>Real-Time Feedback</a:t>
            </a:r>
            <a:endParaRPr lang="en-IN" dirty="0"/>
          </a:p>
        </p:txBody>
      </p:sp>
      <p:sp>
        <p:nvSpPr>
          <p:cNvPr id="9" name="Content Placeholder 8">
            <a:extLst>
              <a:ext uri="{FF2B5EF4-FFF2-40B4-BE49-F238E27FC236}">
                <a16:creationId xmlns:a16="http://schemas.microsoft.com/office/drawing/2014/main" id="{D345A515-37DE-ADCC-83BD-0C643ECE5F18}"/>
              </a:ext>
            </a:extLst>
          </p:cNvPr>
          <p:cNvSpPr>
            <a:spLocks noGrp="1"/>
          </p:cNvSpPr>
          <p:nvPr>
            <p:ph idx="1"/>
          </p:nvPr>
        </p:nvSpPr>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Students can receive immediate feedback on their performance through web application modules, enhancing their learning experience by providing timely insights into strengths and areas needing improvement. </a:t>
            </a:r>
          </a:p>
          <a:p>
            <a:pPr algn="just">
              <a:lnSpc>
                <a:spcPct val="150000"/>
              </a:lnSpc>
            </a:pPr>
            <a:r>
              <a:rPr lang="en-US" sz="1800" dirty="0">
                <a:latin typeface="Times New Roman" panose="02020603050405020304" pitchFamily="18" charset="0"/>
                <a:cs typeface="Times New Roman" panose="02020603050405020304" pitchFamily="18" charset="0"/>
              </a:rPr>
              <a:t>This fosters a responsive learning environment.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93366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1B7A6-570B-9966-F927-CCB4823DF48E}"/>
              </a:ext>
            </a:extLst>
          </p:cNvPr>
          <p:cNvSpPr>
            <a:spLocks noGrp="1"/>
          </p:cNvSpPr>
          <p:nvPr>
            <p:ph type="title"/>
          </p:nvPr>
        </p:nvSpPr>
        <p:spPr/>
        <p:txBody>
          <a:bodyPr>
            <a:normAutofit fontScale="90000"/>
          </a:bodyPr>
          <a:lstStyle/>
          <a:p>
            <a:r>
              <a:rPr lang="en-IN" b="1" dirty="0"/>
              <a:t>Data Visualization and Analytics</a:t>
            </a:r>
            <a:endParaRPr lang="en-IN" dirty="0"/>
          </a:p>
        </p:txBody>
      </p:sp>
      <p:sp>
        <p:nvSpPr>
          <p:cNvPr id="5" name="Content Placeholder 4">
            <a:extLst>
              <a:ext uri="{FF2B5EF4-FFF2-40B4-BE49-F238E27FC236}">
                <a16:creationId xmlns:a16="http://schemas.microsoft.com/office/drawing/2014/main" id="{0C503E26-3906-F850-AE3C-8782A2F70EFB}"/>
              </a:ext>
            </a:extLst>
          </p:cNvPr>
          <p:cNvSpPr>
            <a:spLocks noGrp="1"/>
          </p:cNvSpPr>
          <p:nvPr>
            <p:ph idx="1"/>
          </p:nvPr>
        </p:nvSpPr>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Web application modules often include robust analytics tools that visualize student performance data. </a:t>
            </a:r>
          </a:p>
          <a:p>
            <a:pPr algn="just">
              <a:lnSpc>
                <a:spcPct val="150000"/>
              </a:lnSpc>
            </a:pPr>
            <a:r>
              <a:rPr lang="en-US" sz="1800" dirty="0">
                <a:latin typeface="Times New Roman" panose="02020603050405020304" pitchFamily="18" charset="0"/>
                <a:cs typeface="Times New Roman" panose="02020603050405020304" pitchFamily="18" charset="0"/>
              </a:rPr>
              <a:t>Educators can analyze trends, identify patterns, and gain insights into student progress, facilitating data-driven decision-making in instruction and intervention strategies.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72619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C5D71-5D62-A0C6-18AF-2C16D0432131}"/>
              </a:ext>
            </a:extLst>
          </p:cNvPr>
          <p:cNvSpPr>
            <a:spLocks noGrp="1"/>
          </p:cNvSpPr>
          <p:nvPr>
            <p:ph type="title"/>
          </p:nvPr>
        </p:nvSpPr>
        <p:spPr/>
        <p:txBody>
          <a:bodyPr/>
          <a:lstStyle/>
          <a:p>
            <a:r>
              <a:rPr lang="en-IN" dirty="0"/>
              <a:t>Software Details</a:t>
            </a:r>
          </a:p>
        </p:txBody>
      </p:sp>
      <p:sp>
        <p:nvSpPr>
          <p:cNvPr id="3" name="Content Placeholder 2">
            <a:extLst>
              <a:ext uri="{FF2B5EF4-FFF2-40B4-BE49-F238E27FC236}">
                <a16:creationId xmlns:a16="http://schemas.microsoft.com/office/drawing/2014/main" id="{035B1EE6-DCB3-6559-FB98-9B3FB72577B4}"/>
              </a:ext>
            </a:extLst>
          </p:cNvPr>
          <p:cNvSpPr>
            <a:spLocks noGrp="1"/>
          </p:cNvSpPr>
          <p:nvPr>
            <p:ph idx="1"/>
          </p:nvPr>
        </p:nvSpPr>
        <p:spPr/>
        <p:txBody>
          <a:bodyPr>
            <a:normAutofit fontScale="77500" lnSpcReduction="20000"/>
          </a:bodyPr>
          <a:lstStyle/>
          <a:p>
            <a:pPr algn="just"/>
            <a:r>
              <a:rPr lang="en-US" dirty="0"/>
              <a:t>A web application (web app) is an application program that is stored on a remote server and delivered over the internet through a browser interface. Web services are web apps by definition and many, although not all, websites contain web apps.</a:t>
            </a:r>
          </a:p>
          <a:p>
            <a:pPr algn="just"/>
            <a:endParaRPr lang="en-US" dirty="0"/>
          </a:p>
          <a:p>
            <a:pPr algn="just"/>
            <a:r>
              <a:rPr lang="en-US" dirty="0"/>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p>
        </p:txBody>
      </p:sp>
    </p:spTree>
    <p:extLst>
      <p:ext uri="{BB962C8B-B14F-4D97-AF65-F5344CB8AC3E}">
        <p14:creationId xmlns:p14="http://schemas.microsoft.com/office/powerpoint/2010/main" val="32062572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2802E-BA0D-07BD-75E2-F65354BE072C}"/>
              </a:ext>
            </a:extLst>
          </p:cNvPr>
          <p:cNvSpPr>
            <a:spLocks noGrp="1"/>
          </p:cNvSpPr>
          <p:nvPr>
            <p:ph type="title"/>
          </p:nvPr>
        </p:nvSpPr>
        <p:spPr/>
        <p:txBody>
          <a:bodyPr/>
          <a:lstStyle/>
          <a:p>
            <a:r>
              <a:rPr lang="en-IN" dirty="0"/>
              <a:t>Front End</a:t>
            </a:r>
          </a:p>
        </p:txBody>
      </p:sp>
      <p:sp>
        <p:nvSpPr>
          <p:cNvPr id="3" name="Content Placeholder 2">
            <a:extLst>
              <a:ext uri="{FF2B5EF4-FFF2-40B4-BE49-F238E27FC236}">
                <a16:creationId xmlns:a16="http://schemas.microsoft.com/office/drawing/2014/main" id="{F7B3B09F-8838-80CD-DDAA-17D9B9E35D33}"/>
              </a:ext>
            </a:extLst>
          </p:cNvPr>
          <p:cNvSpPr>
            <a:spLocks noGrp="1"/>
          </p:cNvSpPr>
          <p:nvPr>
            <p:ph idx="1"/>
          </p:nvPr>
        </p:nvSpPr>
        <p:spPr/>
        <p:txBody>
          <a:bodyPr>
            <a:normAutofit fontScale="70000" lnSpcReduction="20000"/>
          </a:bodyPr>
          <a:lstStyle/>
          <a:p>
            <a:pPr algn="just"/>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71673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6C68F-6C2D-0A82-C728-B6AE1774770A}"/>
              </a:ext>
            </a:extLst>
          </p:cNvPr>
          <p:cNvSpPr>
            <a:spLocks noGrp="1"/>
          </p:cNvSpPr>
          <p:nvPr>
            <p:ph type="title"/>
          </p:nvPr>
        </p:nvSpPr>
        <p:spPr/>
        <p:txBody>
          <a:bodyPr/>
          <a:lstStyle/>
          <a:p>
            <a:r>
              <a:rPr lang="en-IN" dirty="0"/>
              <a:t>Database </a:t>
            </a:r>
          </a:p>
        </p:txBody>
      </p:sp>
      <p:sp>
        <p:nvSpPr>
          <p:cNvPr id="3" name="Content Placeholder 2">
            <a:extLst>
              <a:ext uri="{FF2B5EF4-FFF2-40B4-BE49-F238E27FC236}">
                <a16:creationId xmlns:a16="http://schemas.microsoft.com/office/drawing/2014/main" id="{E3275F42-87F0-73BC-C331-F7C8D1485CAF}"/>
              </a:ext>
            </a:extLst>
          </p:cNvPr>
          <p:cNvSpPr>
            <a:spLocks noGrp="1"/>
          </p:cNvSpPr>
          <p:nvPr>
            <p:ph idx="1"/>
          </p:nvPr>
        </p:nvSpPr>
        <p:spPr/>
        <p:txBody>
          <a:bodyPr>
            <a:normAutofit/>
          </a:bodyPr>
          <a:lstStyle/>
          <a:p>
            <a:pPr algn="just"/>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endParaRPr lang="en-IN" sz="1800"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endParaRPr lang="en-US" sz="1800"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43119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A91CB-F40F-F7C6-392C-4894BAC93335}"/>
              </a:ext>
            </a:extLst>
          </p:cNvPr>
          <p:cNvSpPr>
            <a:spLocks noGrp="1"/>
          </p:cNvSpPr>
          <p:nvPr>
            <p:ph type="title"/>
          </p:nvPr>
        </p:nvSpPr>
        <p:spPr/>
        <p:txBody>
          <a:bodyPr/>
          <a:lstStyle/>
          <a:p>
            <a:r>
              <a:rPr lang="en-IN" dirty="0"/>
              <a:t>Cloud Web Server</a:t>
            </a:r>
          </a:p>
        </p:txBody>
      </p:sp>
      <p:sp>
        <p:nvSpPr>
          <p:cNvPr id="3" name="Content Placeholder 2">
            <a:extLst>
              <a:ext uri="{FF2B5EF4-FFF2-40B4-BE49-F238E27FC236}">
                <a16:creationId xmlns:a16="http://schemas.microsoft.com/office/drawing/2014/main" id="{177A981F-61BF-2C36-706A-AA7749159DFC}"/>
              </a:ext>
            </a:extLst>
          </p:cNvPr>
          <p:cNvSpPr>
            <a:spLocks noGrp="1"/>
          </p:cNvSpPr>
          <p:nvPr>
            <p:ph idx="1"/>
          </p:nvPr>
        </p:nvSpPr>
        <p:spPr/>
        <p:txBody>
          <a:bodyPr>
            <a:normAutofit fontScale="70000" lnSpcReduction="20000"/>
          </a:bodyPr>
          <a:lstStyle/>
          <a:p>
            <a:pPr algn="just"/>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8386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259632" y="1628800"/>
            <a:ext cx="7498080" cy="4419600"/>
          </a:xfrm>
        </p:spPr>
        <p:txBody>
          <a:bodyPr>
            <a:normAutofit/>
          </a:bodyPr>
          <a:lstStyle/>
          <a:p>
            <a:pPr marL="82296" lvl="0" indent="0" algn="just">
              <a:lnSpc>
                <a:spcPct val="150000"/>
              </a:lnSpc>
              <a:buNone/>
            </a:pPr>
            <a:endParaRPr lang="en-US" sz="2000" dirty="0">
              <a:latin typeface="Times New Roman" pitchFamily="18" charset="0"/>
              <a:cs typeface="Times New Roman" pitchFamily="18" charset="0"/>
            </a:endParaRPr>
          </a:p>
          <a:p>
            <a:pPr marL="82296" lvl="0" indent="0" algn="just">
              <a:lnSpc>
                <a:spcPct val="150000"/>
              </a:lnSpc>
              <a:buNone/>
            </a:pPr>
            <a:r>
              <a:rPr lang="en-US" sz="2000" dirty="0">
                <a:latin typeface="Times New Roman" pitchFamily="18" charset="0"/>
                <a:cs typeface="Times New Roman" pitchFamily="18" charset="0"/>
              </a:rPr>
              <a:t> Operating System: Window 10</a:t>
            </a:r>
          </a:p>
          <a:p>
            <a:pPr marL="82296" lvl="0" indent="0" algn="just">
              <a:lnSpc>
                <a:spcPct val="150000"/>
              </a:lnSpc>
              <a:buNone/>
            </a:pPr>
            <a:r>
              <a:rPr lang="en-US" sz="2000" dirty="0">
                <a:latin typeface="Times New Roman" pitchFamily="18" charset="0"/>
                <a:cs typeface="Times New Roman" pitchFamily="18" charset="0"/>
              </a:rPr>
              <a:t> Front-end: HTML, CSS, JavaScript</a:t>
            </a:r>
          </a:p>
          <a:p>
            <a:pPr marL="82296" lvl="0" indent="0" algn="just">
              <a:lnSpc>
                <a:spcPct val="150000"/>
              </a:lnSpc>
              <a:buNone/>
            </a:pPr>
            <a:r>
              <a:rPr lang="en-US" sz="2000" dirty="0">
                <a:latin typeface="Times New Roman" pitchFamily="18" charset="0"/>
                <a:cs typeface="Times New Roman" pitchFamily="18" charset="0"/>
              </a:rPr>
              <a:t> Database: MYSQL</a:t>
            </a:r>
          </a:p>
          <a:p>
            <a:pPr marL="82296" lvl="0" indent="0" algn="just">
              <a:lnSpc>
                <a:spcPct val="150000"/>
              </a:lnSpc>
              <a:buNone/>
            </a:pP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Back-end:PHP</a:t>
            </a:r>
            <a:endParaRPr lang="en-US" sz="2000" dirty="0">
              <a:latin typeface="Times New Roman" pitchFamily="18" charset="0"/>
              <a:cs typeface="Times New Roman" pitchFamily="18" charset="0"/>
            </a:endParaRPr>
          </a:p>
          <a:p>
            <a:pPr marL="82296" lvl="0" indent="0" algn="just">
              <a:lnSpc>
                <a:spcPct val="150000"/>
              </a:lnSpc>
              <a:buNone/>
            </a:pPr>
            <a:endParaRPr lang="en-US" sz="2000" dirty="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5" name="Content Placeholder 4">
            <a:extLst>
              <a:ext uri="{FF2B5EF4-FFF2-40B4-BE49-F238E27FC236}">
                <a16:creationId xmlns:a16="http://schemas.microsoft.com/office/drawing/2014/main" id="{1F637662-A341-9FA9-8508-698594785F13}"/>
              </a:ext>
            </a:extLst>
          </p:cNvPr>
          <p:cNvSpPr>
            <a:spLocks noGrp="1"/>
          </p:cNvSpPr>
          <p:nvPr>
            <p:ph idx="1"/>
          </p:nvPr>
        </p:nvSpPr>
        <p:spPr>
          <a:xfrm>
            <a:off x="1331640" y="1844824"/>
            <a:ext cx="7498080" cy="4933528"/>
          </a:xfrm>
        </p:spPr>
        <p:txBody>
          <a:bodyPr>
            <a:normAutofit/>
          </a:bodyPr>
          <a:lstStyle/>
          <a:p>
            <a:pPr>
              <a:lnSpc>
                <a:spcPct val="150000"/>
              </a:lnSpc>
            </a:pPr>
            <a:r>
              <a:rPr lang="en-IN" sz="1800" dirty="0">
                <a:latin typeface="Times New Roman" panose="02020603050405020304" pitchFamily="18" charset="0"/>
                <a:cs typeface="Times New Roman" panose="02020603050405020304" pitchFamily="18" charset="0"/>
              </a:rPr>
              <a:t>Hardware Specifications</a:t>
            </a:r>
          </a:p>
          <a:p>
            <a:pPr>
              <a:lnSpc>
                <a:spcPct val="150000"/>
              </a:lnSpc>
            </a:pPr>
            <a:r>
              <a:rPr lang="en-IN" sz="1800" dirty="0">
                <a:latin typeface="Times New Roman" panose="02020603050405020304" pitchFamily="18" charset="0"/>
                <a:cs typeface="Times New Roman" panose="02020603050405020304" pitchFamily="18" charset="0"/>
              </a:rPr>
              <a:t> Processor: Core i3,1.5MHz</a:t>
            </a:r>
          </a:p>
          <a:p>
            <a:pPr>
              <a:lnSpc>
                <a:spcPct val="150000"/>
              </a:lnSpc>
            </a:pPr>
            <a:r>
              <a:rPr lang="en-IN" sz="1800" dirty="0">
                <a:latin typeface="Times New Roman" panose="02020603050405020304" pitchFamily="18" charset="0"/>
                <a:cs typeface="Times New Roman" panose="02020603050405020304" pitchFamily="18" charset="0"/>
              </a:rPr>
              <a:t> RAM:2GB</a:t>
            </a:r>
          </a:p>
          <a:p>
            <a:pPr>
              <a:lnSpc>
                <a:spcPct val="150000"/>
              </a:lnSpc>
            </a:pPr>
            <a:r>
              <a:rPr lang="en-IN" sz="1800" dirty="0">
                <a:latin typeface="Times New Roman" panose="02020603050405020304" pitchFamily="18" charset="0"/>
                <a:cs typeface="Times New Roman" panose="02020603050405020304" pitchFamily="18" charset="0"/>
              </a:rPr>
              <a:t> Hard Disk:150G</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04800"/>
          </a:xfrm>
        </p:spPr>
        <p:txBody>
          <a:bodyPr>
            <a:normAutofit fontScale="90000"/>
          </a:bodyPr>
          <a:lstStyle/>
          <a:p>
            <a:r>
              <a:rPr lang="en-US" dirty="0"/>
              <a:t>CONCLUSION</a:t>
            </a:r>
          </a:p>
        </p:txBody>
      </p:sp>
      <p:sp>
        <p:nvSpPr>
          <p:cNvPr id="5" name="Content Placeholder 4">
            <a:extLst>
              <a:ext uri="{FF2B5EF4-FFF2-40B4-BE49-F238E27FC236}">
                <a16:creationId xmlns:a16="http://schemas.microsoft.com/office/drawing/2014/main" id="{BB20341F-9717-A316-4095-ECB0D8E474D3}"/>
              </a:ext>
            </a:extLst>
          </p:cNvPr>
          <p:cNvSpPr>
            <a:spLocks noGrp="1"/>
          </p:cNvSpPr>
          <p:nvPr>
            <p:ph idx="1"/>
          </p:nvPr>
        </p:nvSpPr>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Student Performance Evaluation System is an internet web site and may be used at anyplace, any time and by any</a:t>
            </a:r>
          </a:p>
          <a:p>
            <a:pPr algn="just">
              <a:lnSpc>
                <a:spcPct val="150000"/>
              </a:lnSpc>
            </a:pPr>
            <a:r>
              <a:rPr lang="en-US" sz="1800" dirty="0">
                <a:latin typeface="Times New Roman" panose="02020603050405020304" pitchFamily="18" charset="0"/>
                <a:cs typeface="Times New Roman" panose="02020603050405020304" pitchFamily="18" charset="0"/>
              </a:rPr>
              <a:t>student or college. This application can avoid the calculation and alter the method of visualizing results by students as well as faculty.</a:t>
            </a:r>
            <a:endParaRPr lang="en-IN" sz="1800" dirty="0">
              <a:latin typeface="Times New Roman" panose="02020603050405020304" pitchFamily="18" charset="0"/>
              <a:cs typeface="Times New Roman" panose="02020603050405020304"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1609</TotalTime>
  <Words>1745</Words>
  <Application>Microsoft Office PowerPoint</Application>
  <PresentationFormat>On-screen Show (4:3)</PresentationFormat>
  <Paragraphs>107</Paragraphs>
  <Slides>21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Gill Sans MT</vt:lpstr>
      <vt:lpstr>Times New Roman</vt:lpstr>
      <vt:lpstr>Verdana</vt:lpstr>
      <vt:lpstr>Wingdings 2</vt:lpstr>
      <vt:lpstr>Solstice</vt:lpstr>
      <vt:lpstr> Evaluation of academic performance in web application</vt:lpstr>
      <vt:lpstr>Abstract</vt:lpstr>
      <vt:lpstr>Objective</vt:lpstr>
      <vt:lpstr>Existing System</vt:lpstr>
      <vt:lpstr>Disadvantage</vt:lpstr>
      <vt:lpstr>PROPOSED SYSTEM :</vt:lpstr>
      <vt:lpstr>Advantage</vt:lpstr>
      <vt:lpstr>Introduction</vt:lpstr>
      <vt:lpstr>PowerPoint Presentation</vt:lpstr>
      <vt:lpstr>MODULES</vt:lpstr>
      <vt:lpstr>Assessment Flexibility:</vt:lpstr>
      <vt:lpstr>Automated Grading</vt:lpstr>
      <vt:lpstr>Real-Time Feedback</vt:lpstr>
      <vt:lpstr>Data Visualization and Analytics</vt:lpstr>
      <vt:lpstr>Software Details</vt:lpstr>
      <vt:lpstr>Front End</vt:lpstr>
      <vt:lpstr>Database </vt:lpstr>
      <vt:lpstr>Cloud Web Server</vt:lpstr>
      <vt:lpstr>SOFTWARE REQUIREMENTS:</vt:lpstr>
      <vt:lpstr>HARDWARE REQUIREMENTS:</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716</cp:revision>
  <dcterms:created xsi:type="dcterms:W3CDTF">2006-08-16T00:00:00Z</dcterms:created>
  <dcterms:modified xsi:type="dcterms:W3CDTF">2024-07-20T12:18:08Z</dcterms:modified>
</cp:coreProperties>
</file>