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2F39153-A091-4587-95AA-DC603C25E998}" type="datetimeFigureOut">
              <a:rPr lang="en-IN" smtClean="0"/>
              <a:t>20-07-2024</a:t>
            </a:fld>
            <a:endParaRPr lang="en-IN"/>
          </a:p>
        </p:txBody>
      </p:sp>
      <p:sp>
        <p:nvSpPr>
          <p:cNvPr id="5" name="Footer Placeholder 4"/>
          <p:cNvSpPr>
            <a:spLocks noGrp="1"/>
          </p:cNvSpPr>
          <p:nvPr>
            <p:ph type="ftr" sz="quarter" idx="11"/>
          </p:nvPr>
        </p:nvSpPr>
        <p:spPr>
          <a:xfrm>
            <a:off x="2416500" y="329307"/>
            <a:ext cx="4973915" cy="309201"/>
          </a:xfrm>
        </p:spPr>
        <p:txBody>
          <a:bodyPr/>
          <a:lstStyle/>
          <a:p>
            <a:endParaRPr lang="en-IN"/>
          </a:p>
        </p:txBody>
      </p:sp>
      <p:sp>
        <p:nvSpPr>
          <p:cNvPr id="6" name="Slide Number Placeholder 5"/>
          <p:cNvSpPr>
            <a:spLocks noGrp="1"/>
          </p:cNvSpPr>
          <p:nvPr>
            <p:ph type="sldNum" sz="quarter" idx="12"/>
          </p:nvPr>
        </p:nvSpPr>
        <p:spPr>
          <a:xfrm>
            <a:off x="1437664" y="798973"/>
            <a:ext cx="811019" cy="503578"/>
          </a:xfrm>
        </p:spPr>
        <p:txBody>
          <a:bodyPr/>
          <a:lstStyle/>
          <a:p>
            <a:fld id="{87727FC0-8E10-4E99-92A4-F280C0C5622C}" type="slidenum">
              <a:rPr lang="en-IN" smtClean="0"/>
              <a:t>‹#›</a:t>
            </a:fld>
            <a:endParaRPr lang="en-IN"/>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7472102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2F39153-A091-4587-95AA-DC603C25E998}" type="datetimeFigureOut">
              <a:rPr lang="en-IN" smtClean="0"/>
              <a:t>20-07-2024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7727FC0-8E10-4E99-92A4-F280C0C5622C}" type="slidenum">
              <a:rPr lang="en-IN" smtClean="0"/>
              <a:t>‹#›</a:t>
            </a:fld>
            <a:endParaRPr lang="en-IN"/>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6496570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2F39153-A091-4587-95AA-DC603C25E998}" type="datetimeFigureOut">
              <a:rPr lang="en-IN" smtClean="0"/>
              <a:t>20-07-2024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7727FC0-8E10-4E99-92A4-F280C0C5622C}" type="slidenum">
              <a:rPr lang="en-IN" smtClean="0"/>
              <a:t>‹#›</a:t>
            </a:fld>
            <a:endParaRPr lang="en-IN"/>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9083920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2F39153-A091-4587-95AA-DC603C25E998}" type="datetimeFigureOut">
              <a:rPr lang="en-IN" smtClean="0"/>
              <a:t>20-07-2024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7727FC0-8E10-4E99-92A4-F280C0C5622C}" type="slidenum">
              <a:rPr lang="en-IN" smtClean="0"/>
              <a:t>‹#›</a:t>
            </a:fld>
            <a:endParaRPr lang="en-IN"/>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7917430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2F39153-A091-4587-95AA-DC603C25E998}" type="datetimeFigureOut">
              <a:rPr lang="en-IN" smtClean="0"/>
              <a:t>20-07-2024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87727FC0-8E10-4E99-92A4-F280C0C5622C}" type="slidenum">
              <a:rPr lang="en-IN" smtClean="0"/>
              <a:t>‹#›</a:t>
            </a:fld>
            <a:endParaRPr lang="en-IN"/>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2216579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2F39153-A091-4587-95AA-DC603C25E998}" type="datetimeFigureOut">
              <a:rPr lang="en-IN" smtClean="0"/>
              <a:t>20-07-2024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87727FC0-8E10-4E99-92A4-F280C0C5622C}" type="slidenum">
              <a:rPr lang="en-IN" smtClean="0"/>
              <a:t>‹#›</a:t>
            </a:fld>
            <a:endParaRPr lang="en-IN"/>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0336366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2F39153-A091-4587-95AA-DC603C25E998}" type="datetimeFigureOut">
              <a:rPr lang="en-IN" smtClean="0"/>
              <a:t>20-07-2024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87727FC0-8E10-4E99-92A4-F280C0C5622C}" type="slidenum">
              <a:rPr lang="en-IN" smtClean="0"/>
              <a:t>‹#›</a:t>
            </a:fld>
            <a:endParaRPr lang="en-IN"/>
          </a:p>
        </p:txBody>
      </p:sp>
    </p:spTree>
    <p:extLst>
      <p:ext uri="{BB962C8B-B14F-4D97-AF65-F5344CB8AC3E}">
        <p14:creationId xmlns:p14="http://schemas.microsoft.com/office/powerpoint/2010/main" val="25649133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2F39153-A091-4587-95AA-DC603C25E998}" type="datetimeFigureOut">
              <a:rPr lang="en-IN" smtClean="0"/>
              <a:t>20-07-2024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7727FC0-8E10-4E99-92A4-F280C0C5622C}" type="slidenum">
              <a:rPr lang="en-IN" smtClean="0"/>
              <a:t>‹#›</a:t>
            </a:fld>
            <a:endParaRPr lang="en-IN"/>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6728741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62F39153-A091-4587-95AA-DC603C25E998}" type="datetimeFigureOut">
              <a:rPr lang="en-IN" smtClean="0"/>
              <a:t>20-07-2024</a:t>
            </a:fld>
            <a:endParaRPr lang="en-IN"/>
          </a:p>
        </p:txBody>
      </p:sp>
      <p:sp>
        <p:nvSpPr>
          <p:cNvPr id="6" name="Footer Placeholder 5"/>
          <p:cNvSpPr>
            <a:spLocks noGrp="1"/>
          </p:cNvSpPr>
          <p:nvPr>
            <p:ph type="ftr" sz="quarter" idx="11"/>
          </p:nvPr>
        </p:nvSpPr>
        <p:spPr>
          <a:xfrm>
            <a:off x="1447382" y="318640"/>
            <a:ext cx="5541004" cy="320931"/>
          </a:xfrm>
        </p:spPr>
        <p:txBody>
          <a:bodyPr/>
          <a:lstStyle/>
          <a:p>
            <a:endParaRPr lang="en-IN"/>
          </a:p>
        </p:txBody>
      </p:sp>
      <p:sp>
        <p:nvSpPr>
          <p:cNvPr id="7" name="Slide Number Placeholder 6"/>
          <p:cNvSpPr>
            <a:spLocks noGrp="1"/>
          </p:cNvSpPr>
          <p:nvPr>
            <p:ph type="sldNum" sz="quarter" idx="12"/>
          </p:nvPr>
        </p:nvSpPr>
        <p:spPr/>
        <p:txBody>
          <a:bodyPr/>
          <a:lstStyle/>
          <a:p>
            <a:fld id="{87727FC0-8E10-4E99-92A4-F280C0C5622C}" type="slidenum">
              <a:rPr lang="en-IN" smtClean="0"/>
              <a:t>‹#›</a:t>
            </a:fld>
            <a:endParaRPr lang="en-IN"/>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0985424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2F39153-A091-4587-95AA-DC603C25E998}" type="datetimeFigureOut">
              <a:rPr lang="en-IN" smtClean="0"/>
              <a:t>20-07-2024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7727FC0-8E10-4E99-92A4-F280C0C5622C}" type="slidenum">
              <a:rPr lang="en-IN" smtClean="0"/>
              <a:t>‹#›</a:t>
            </a:fld>
            <a:endParaRPr lang="en-IN"/>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6084992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2F39153-A091-4587-95AA-DC603C25E998}" type="datetimeFigureOut">
              <a:rPr lang="en-IN" smtClean="0"/>
              <a:t>20-07-2024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7727FC0-8E10-4E99-92A4-F280C0C5622C}" type="slidenum">
              <a:rPr lang="en-IN" smtClean="0"/>
              <a:t>‹#›</a:t>
            </a:fld>
            <a:endParaRPr lang="en-IN"/>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5173068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62F39153-A091-4587-95AA-DC603C25E998}" type="datetimeFigureOut">
              <a:rPr lang="en-IN" smtClean="0"/>
              <a:t>20-07-2024</a:t>
            </a:fld>
            <a:endParaRPr lang="en-IN"/>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87727FC0-8E10-4E99-92A4-F280C0C5622C}" type="slidenum">
              <a:rPr lang="en-IN" smtClean="0"/>
              <a:t>‹#›</a:t>
            </a:fld>
            <a:endParaRPr lang="en-IN"/>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5692794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4396BBC6-CB10-9D24-D074-58CED32BE674}"/>
              </a:ext>
            </a:extLst>
          </p:cNvPr>
          <p:cNvSpPr>
            <a:spLocks noGrp="1"/>
          </p:cNvSpPr>
          <p:nvPr>
            <p:ph type="title" idx="4294967295"/>
          </p:nvPr>
        </p:nvSpPr>
        <p:spPr>
          <a:xfrm>
            <a:off x="0" y="1755775"/>
            <a:ext cx="8643938" cy="1887538"/>
          </a:xfrm>
        </p:spPr>
        <p:txBody>
          <a:bodyPr/>
          <a:lstStyle/>
          <a:p>
            <a:r>
              <a:rPr lang="en-US" dirty="0"/>
              <a:t>	                   </a:t>
            </a:r>
            <a:r>
              <a:rPr lang="en-US" sz="2800" dirty="0">
                <a:latin typeface="Times New Roman" panose="02020603050405020304" pitchFamily="18" charset="0"/>
                <a:cs typeface="Times New Roman" panose="02020603050405020304" pitchFamily="18" charset="0"/>
              </a:rPr>
              <a:t>e-Authentication system in                   </a:t>
            </a:r>
            <a:br>
              <a:rPr lang="en-US" sz="2800"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                                                  cyber security</a:t>
            </a:r>
            <a:endParaRPr lang="en-IN"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9221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D4FECB-5D30-444A-D224-4EBA655292AD}"/>
              </a:ext>
            </a:extLst>
          </p:cNvPr>
          <p:cNvSpPr>
            <a:spLocks noGrp="1"/>
          </p:cNvSpPr>
          <p:nvPr>
            <p:ph type="title" idx="4294967295"/>
          </p:nvPr>
        </p:nvSpPr>
        <p:spPr>
          <a:xfrm>
            <a:off x="140494" y="394422"/>
            <a:ext cx="11911012" cy="1449387"/>
          </a:xfrm>
        </p:spPr>
        <p:txBody>
          <a:bodyPr>
            <a:normAutofit/>
          </a:bodyPr>
          <a:lstStyle/>
          <a:p>
            <a:r>
              <a:rPr lang="en-IN" cap="none" dirty="0">
                <a:cs typeface="Times New Roman" panose="02020603050405020304" pitchFamily="18" charset="0"/>
              </a:rPr>
              <a:t>Abstract</a:t>
            </a:r>
          </a:p>
        </p:txBody>
      </p:sp>
      <p:sp>
        <p:nvSpPr>
          <p:cNvPr id="3" name="Content Placeholder 2">
            <a:extLst>
              <a:ext uri="{FF2B5EF4-FFF2-40B4-BE49-F238E27FC236}">
                <a16:creationId xmlns:a16="http://schemas.microsoft.com/office/drawing/2014/main" id="{2BACAA18-D910-3382-F006-890FC06F1CDE}"/>
              </a:ext>
            </a:extLst>
          </p:cNvPr>
          <p:cNvSpPr>
            <a:spLocks noGrp="1"/>
          </p:cNvSpPr>
          <p:nvPr>
            <p:ph idx="4294967295"/>
          </p:nvPr>
        </p:nvSpPr>
        <p:spPr>
          <a:xfrm>
            <a:off x="0" y="1371600"/>
            <a:ext cx="10067925" cy="4094163"/>
          </a:xfrm>
        </p:spPr>
        <p:txBody>
          <a:bodyPr>
            <a:normAutofit/>
          </a:bodyPr>
          <a:lstStyle/>
          <a:p>
            <a:pPr algn="just"/>
            <a:r>
              <a:rPr lang="en-US" sz="1800" dirty="0">
                <a:latin typeface="Times New Roman" panose="02020603050405020304" pitchFamily="18" charset="0"/>
                <a:cs typeface="Times New Roman" panose="02020603050405020304" pitchFamily="18" charset="0"/>
              </a:rPr>
              <a:t>Authenticating the students’ identity and authenticity of their work is increasingly important to reduce academic malpractices and for quality assurance purposes in Education. </a:t>
            </a:r>
          </a:p>
          <a:p>
            <a:pPr algn="just"/>
            <a:r>
              <a:rPr lang="en-US" sz="1800" dirty="0">
                <a:latin typeface="Times New Roman" panose="02020603050405020304" pitchFamily="18" charset="0"/>
                <a:cs typeface="Times New Roman" panose="02020603050405020304" pitchFamily="18" charset="0"/>
              </a:rPr>
              <a:t>There is a growing body of research about technological innovations to combat cheating and plagiarism. However, the literature is very limited on the impact of e-authentication systems across distinctive end-users because it is not a widespread</a:t>
            </a:r>
          </a:p>
          <a:p>
            <a:pPr algn="just"/>
            <a:r>
              <a:rPr lang="en-US" sz="1800" dirty="0">
                <a:latin typeface="Times New Roman" panose="02020603050405020304" pitchFamily="18" charset="0"/>
                <a:cs typeface="Times New Roman" panose="02020603050405020304" pitchFamily="18" charset="0"/>
              </a:rPr>
              <a:t>practice at the moment. A considerable gap is to understand whether the use of </a:t>
            </a:r>
            <a:r>
              <a:rPr lang="en-US" sz="1800" dirty="0" err="1">
                <a:latin typeface="Times New Roman" panose="02020603050405020304" pitchFamily="18" charset="0"/>
                <a:cs typeface="Times New Roman" panose="02020603050405020304" pitchFamily="18" charset="0"/>
              </a:rPr>
              <a:t>eauthentication</a:t>
            </a:r>
            <a:r>
              <a:rPr lang="en-US" sz="1800" dirty="0">
                <a:latin typeface="Times New Roman" panose="02020603050405020304" pitchFamily="18" charset="0"/>
                <a:cs typeface="Times New Roman" panose="02020603050405020304" pitchFamily="18" charset="0"/>
              </a:rPr>
              <a:t> systems would increase trust on e-assessment, and to extend, whether students’ acceptance would vary across gender, age and previous experiences.</a:t>
            </a:r>
          </a:p>
          <a:p>
            <a:pPr algn="just"/>
            <a:r>
              <a:rPr lang="en-US" sz="1800" dirty="0">
                <a:latin typeface="Times New Roman" panose="02020603050405020304" pitchFamily="18" charset="0"/>
                <a:cs typeface="Times New Roman" panose="02020603050405020304" pitchFamily="18" charset="0"/>
              </a:rPr>
              <a:t>This study aims to shed light on this area by examining the attitudes and experiences of 328 students who used an authentication system known as adaptive trust-based e-assessment system for learning (</a:t>
            </a:r>
            <a:r>
              <a:rPr lang="en-US" sz="1800" dirty="0" err="1">
                <a:latin typeface="Times New Roman" panose="02020603050405020304" pitchFamily="18" charset="0"/>
                <a:cs typeface="Times New Roman" panose="02020603050405020304" pitchFamily="18" charset="0"/>
              </a:rPr>
              <a:t>TeSLA</a:t>
            </a:r>
            <a:r>
              <a:rPr lang="en-US" sz="1800" dirty="0">
                <a:latin typeface="Times New Roman" panose="02020603050405020304" pitchFamily="18" charset="0"/>
                <a:cs typeface="Times New Roman" panose="02020603050405020304" pitchFamily="18" charset="0"/>
              </a:rPr>
              <a:t>).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13078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676A01-B4ED-0693-39C7-ABBB86B684C3}"/>
              </a:ext>
            </a:extLst>
          </p:cNvPr>
          <p:cNvSpPr>
            <a:spLocks noGrp="1"/>
          </p:cNvSpPr>
          <p:nvPr>
            <p:ph type="title" idx="4294967295"/>
          </p:nvPr>
        </p:nvSpPr>
        <p:spPr>
          <a:xfrm>
            <a:off x="0" y="311150"/>
            <a:ext cx="9604375" cy="1049338"/>
          </a:xfrm>
        </p:spPr>
        <p:txBody>
          <a:bodyPr>
            <a:normAutofit/>
          </a:bodyPr>
          <a:lstStyle/>
          <a:p>
            <a:r>
              <a:rPr lang="en-IN" cap="none" dirty="0">
                <a:cs typeface="Times New Roman" panose="02020603050405020304" pitchFamily="18" charset="0"/>
              </a:rPr>
              <a:t>Objectives</a:t>
            </a:r>
            <a:br>
              <a:rPr lang="en-IN" cap="none" dirty="0"/>
            </a:br>
            <a:endParaRPr lang="en-IN" cap="none" dirty="0"/>
          </a:p>
        </p:txBody>
      </p:sp>
      <p:sp>
        <p:nvSpPr>
          <p:cNvPr id="5" name="Content Placeholder 4">
            <a:extLst>
              <a:ext uri="{FF2B5EF4-FFF2-40B4-BE49-F238E27FC236}">
                <a16:creationId xmlns:a16="http://schemas.microsoft.com/office/drawing/2014/main" id="{FC3DF24C-63B3-F295-943E-9123D0036B75}"/>
              </a:ext>
            </a:extLst>
          </p:cNvPr>
          <p:cNvSpPr>
            <a:spLocks noGrp="1"/>
          </p:cNvSpPr>
          <p:nvPr>
            <p:ph idx="4294967295"/>
          </p:nvPr>
        </p:nvSpPr>
        <p:spPr>
          <a:xfrm>
            <a:off x="0" y="1154113"/>
            <a:ext cx="9677400" cy="4914900"/>
          </a:xfrm>
        </p:spPr>
        <p:txBody>
          <a:bodyPr>
            <a:normAutofit/>
          </a:bodyPr>
          <a:lstStyle/>
          <a:p>
            <a:pPr algn="just">
              <a:lnSpc>
                <a:spcPct val="170000"/>
              </a:lnSpc>
            </a:pPr>
            <a:r>
              <a:rPr lang="en-US" sz="1800" dirty="0">
                <a:latin typeface="Times New Roman" panose="02020603050405020304" pitchFamily="18" charset="0"/>
                <a:cs typeface="Times New Roman" panose="02020603050405020304" pitchFamily="18" charset="0"/>
              </a:rPr>
              <a:t>Evidence from mixed-method analysis suggests a broadly positive acceptance of these e-authentication technologies by distance education students. </a:t>
            </a:r>
          </a:p>
          <a:p>
            <a:pPr algn="just">
              <a:lnSpc>
                <a:spcPct val="170000"/>
              </a:lnSpc>
            </a:pPr>
            <a:r>
              <a:rPr lang="en-US" sz="1800" dirty="0">
                <a:latin typeface="Times New Roman" panose="02020603050405020304" pitchFamily="18" charset="0"/>
                <a:cs typeface="Times New Roman" panose="02020603050405020304" pitchFamily="18" charset="0"/>
              </a:rPr>
              <a:t>However, significant differences in the students’ responses indicated, for instance, that men were less concerned about providing personal data than women; middle-aged participants were more aware of the nuances of cheating and plagiarism; while younger students were more likely to reject e-authentication, considerably due to data privacy and security and students with disabilities due to concerns about their special needs.</a:t>
            </a:r>
          </a:p>
          <a:p>
            <a:pPr algn="just">
              <a:lnSpc>
                <a:spcPct val="170000"/>
              </a:lnSpc>
            </a:pPr>
            <a:r>
              <a:rPr lang="en-US" sz="1800" dirty="0">
                <a:latin typeface="Times New Roman" panose="02020603050405020304" pitchFamily="18" charset="0"/>
                <a:cs typeface="Times New Roman" panose="02020603050405020304" pitchFamily="18" charset="0"/>
              </a:rPr>
              <a:t> There will also be a new solution that uses the QR code to assist preserve more data. The system outcome's goal is to improve the present login authentication mechanism. </a:t>
            </a:r>
          </a:p>
          <a:p>
            <a:endParaRPr lang="en-IN" sz="1800" dirty="0"/>
          </a:p>
        </p:txBody>
      </p:sp>
    </p:spTree>
    <p:extLst>
      <p:ext uri="{BB962C8B-B14F-4D97-AF65-F5344CB8AC3E}">
        <p14:creationId xmlns:p14="http://schemas.microsoft.com/office/powerpoint/2010/main" val="21441289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AE2F2E-6437-7D7D-EE83-8AF3526F2B76}"/>
              </a:ext>
            </a:extLst>
          </p:cNvPr>
          <p:cNvSpPr>
            <a:spLocks noGrp="1"/>
          </p:cNvSpPr>
          <p:nvPr>
            <p:ph type="title" idx="4294967295"/>
          </p:nvPr>
        </p:nvSpPr>
        <p:spPr>
          <a:xfrm>
            <a:off x="0" y="649288"/>
            <a:ext cx="9604375" cy="1049337"/>
          </a:xfrm>
        </p:spPr>
        <p:txBody>
          <a:bodyPr/>
          <a:lstStyle/>
          <a:p>
            <a:r>
              <a:rPr lang="en-IN" cap="none" dirty="0">
                <a:cs typeface="Times New Roman" panose="02020603050405020304" pitchFamily="18" charset="0"/>
              </a:rPr>
              <a:t>Existing system</a:t>
            </a:r>
          </a:p>
        </p:txBody>
      </p:sp>
      <p:sp>
        <p:nvSpPr>
          <p:cNvPr id="3" name="Content Placeholder 2">
            <a:extLst>
              <a:ext uri="{FF2B5EF4-FFF2-40B4-BE49-F238E27FC236}">
                <a16:creationId xmlns:a16="http://schemas.microsoft.com/office/drawing/2014/main" id="{A3E9B9C3-78AA-9213-7343-D07EC5710DD2}"/>
              </a:ext>
            </a:extLst>
          </p:cNvPr>
          <p:cNvSpPr>
            <a:spLocks noGrp="1"/>
          </p:cNvSpPr>
          <p:nvPr>
            <p:ph idx="4294967295"/>
          </p:nvPr>
        </p:nvSpPr>
        <p:spPr>
          <a:xfrm>
            <a:off x="0" y="1298575"/>
            <a:ext cx="9864725" cy="4656138"/>
          </a:xfrm>
        </p:spPr>
        <p:txBody>
          <a:bodyPr>
            <a:normAutofit/>
          </a:bodyPr>
          <a:lstStyle/>
          <a:p>
            <a:pPr algn="just">
              <a:lnSpc>
                <a:spcPct val="110000"/>
              </a:lnSpc>
            </a:pPr>
            <a:r>
              <a:rPr lang="en-US" sz="1900" dirty="0">
                <a:latin typeface="Times New Roman" panose="02020603050405020304" pitchFamily="18" charset="0"/>
                <a:cs typeface="Times New Roman" panose="02020603050405020304" pitchFamily="18" charset="0"/>
              </a:rPr>
              <a:t>European research on the impact of policies for plagiarism in higher education highlighted an increasing level of student plagiarism and cheating (</a:t>
            </a:r>
            <a:r>
              <a:rPr lang="en-US" sz="1900" dirty="0" err="1">
                <a:latin typeface="Times New Roman" panose="02020603050405020304" pitchFamily="18" charset="0"/>
                <a:cs typeface="Times New Roman" panose="02020603050405020304" pitchFamily="18" charset="0"/>
              </a:rPr>
              <a:t>Bermingham</a:t>
            </a:r>
            <a:r>
              <a:rPr lang="en-US" sz="1900" dirty="0">
                <a:latin typeface="Times New Roman" panose="02020603050405020304" pitchFamily="18" charset="0"/>
                <a:cs typeface="Times New Roman" panose="02020603050405020304" pitchFamily="18" charset="0"/>
              </a:rPr>
              <a:t>, Watson, &amp; Jones, 2010; IPPHEAE, 2013; Park, 2004; QAA, 2016). </a:t>
            </a:r>
          </a:p>
          <a:p>
            <a:pPr algn="just">
              <a:lnSpc>
                <a:spcPct val="110000"/>
              </a:lnSpc>
            </a:pPr>
            <a:r>
              <a:rPr lang="en-US" sz="1900" dirty="0">
                <a:latin typeface="Times New Roman" panose="02020603050405020304" pitchFamily="18" charset="0"/>
                <a:cs typeface="Times New Roman" panose="02020603050405020304" pitchFamily="18" charset="0"/>
              </a:rPr>
              <a:t>The amount of plagiarism and cheating in </a:t>
            </a:r>
            <a:r>
              <a:rPr lang="en-US" sz="1900" dirty="0" err="1">
                <a:latin typeface="Times New Roman" panose="02020603050405020304" pitchFamily="18" charset="0"/>
                <a:cs typeface="Times New Roman" panose="02020603050405020304" pitchFamily="18" charset="0"/>
              </a:rPr>
              <a:t>highstakes</a:t>
            </a:r>
            <a:r>
              <a:rPr lang="en-US" sz="1900" dirty="0">
                <a:latin typeface="Times New Roman" panose="02020603050405020304" pitchFamily="18" charset="0"/>
                <a:cs typeface="Times New Roman" panose="02020603050405020304" pitchFamily="18" charset="0"/>
              </a:rPr>
              <a:t> assessments has increased with the introduction of e-assessments (Harmon &amp; </a:t>
            </a:r>
            <a:r>
              <a:rPr lang="en-US" sz="1900" dirty="0" err="1">
                <a:latin typeface="Times New Roman" panose="02020603050405020304" pitchFamily="18" charset="0"/>
                <a:cs typeface="Times New Roman" panose="02020603050405020304" pitchFamily="18" charset="0"/>
              </a:rPr>
              <a:t>Lambrinos</a:t>
            </a:r>
            <a:r>
              <a:rPr lang="en-US" sz="1900" dirty="0">
                <a:latin typeface="Times New Roman" panose="02020603050405020304" pitchFamily="18" charset="0"/>
                <a:cs typeface="Times New Roman" panose="02020603050405020304" pitchFamily="18" charset="0"/>
              </a:rPr>
              <a:t>, 2008; Underwood &amp; Szabo, 2003). </a:t>
            </a:r>
          </a:p>
          <a:p>
            <a:pPr algn="just">
              <a:lnSpc>
                <a:spcPct val="110000"/>
              </a:lnSpc>
            </a:pPr>
            <a:r>
              <a:rPr lang="en-US" sz="1900" dirty="0">
                <a:latin typeface="Times New Roman" panose="02020603050405020304" pitchFamily="18" charset="0"/>
                <a:cs typeface="Times New Roman" panose="02020603050405020304" pitchFamily="18" charset="0"/>
              </a:rPr>
              <a:t>This means that the authentication of student digital identities has become especially important for reducing cheating in online distance education (Chew,  Ding, &amp; Rowell, 2015).</a:t>
            </a:r>
          </a:p>
          <a:p>
            <a:pPr algn="just">
              <a:lnSpc>
                <a:spcPct val="110000"/>
              </a:lnSpc>
            </a:pPr>
            <a:r>
              <a:rPr lang="en-US" sz="1900" dirty="0">
                <a:latin typeface="Times New Roman" panose="02020603050405020304" pitchFamily="18" charset="0"/>
                <a:cs typeface="Times New Roman" panose="02020603050405020304" pitchFamily="18" charset="0"/>
              </a:rPr>
              <a:t>Cheating in online assessments has been examined at various levels. For example, Harmon and </a:t>
            </a:r>
            <a:r>
              <a:rPr lang="en-US" sz="1900" dirty="0" err="1">
                <a:latin typeface="Times New Roman" panose="02020603050405020304" pitchFamily="18" charset="0"/>
                <a:cs typeface="Times New Roman" panose="02020603050405020304" pitchFamily="18" charset="0"/>
              </a:rPr>
              <a:t>Lambrinos</a:t>
            </a:r>
            <a:r>
              <a:rPr lang="en-US" sz="1900" dirty="0">
                <a:latin typeface="Times New Roman" panose="02020603050405020304" pitchFamily="18" charset="0"/>
                <a:cs typeface="Times New Roman" panose="02020603050405020304" pitchFamily="18" charset="0"/>
              </a:rPr>
              <a:t>’ study (2008) investigated whether online examinations are an invitation to cheat and found that more mature students who have their direct experience or working with academics are less likely to cheat. This group were also found to be more open to </a:t>
            </a:r>
            <a:r>
              <a:rPr lang="en-US" sz="1900" dirty="0" err="1">
                <a:latin typeface="Times New Roman" panose="02020603050405020304" pitchFamily="18" charset="0"/>
                <a:cs typeface="Times New Roman" panose="02020603050405020304" pitchFamily="18" charset="0"/>
              </a:rPr>
              <a:t>eauthentication</a:t>
            </a:r>
            <a:r>
              <a:rPr lang="en-US" sz="1900" dirty="0">
                <a:latin typeface="Times New Roman" panose="02020603050405020304" pitchFamily="18" charset="0"/>
                <a:cs typeface="Times New Roman" panose="02020603050405020304" pitchFamily="18" charset="0"/>
              </a:rPr>
              <a:t> systems, believing that they will assure the quality of the online assessment and will contribute to a satisfactory assessment experience</a:t>
            </a:r>
          </a:p>
          <a:p>
            <a:endParaRPr lang="en-IN" dirty="0"/>
          </a:p>
        </p:txBody>
      </p:sp>
    </p:spTree>
    <p:extLst>
      <p:ext uri="{BB962C8B-B14F-4D97-AF65-F5344CB8AC3E}">
        <p14:creationId xmlns:p14="http://schemas.microsoft.com/office/powerpoint/2010/main" val="844962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BD2A3F-EBDB-DCD4-9AF5-941AB3637D7B}"/>
              </a:ext>
            </a:extLst>
          </p:cNvPr>
          <p:cNvSpPr>
            <a:spLocks noGrp="1"/>
          </p:cNvSpPr>
          <p:nvPr>
            <p:ph type="title" idx="4294967295"/>
          </p:nvPr>
        </p:nvSpPr>
        <p:spPr>
          <a:xfrm>
            <a:off x="0" y="409575"/>
            <a:ext cx="9602788" cy="1049338"/>
          </a:xfrm>
        </p:spPr>
        <p:txBody>
          <a:bodyPr>
            <a:normAutofit/>
          </a:bodyPr>
          <a:lstStyle/>
          <a:p>
            <a:r>
              <a:rPr lang="en-IN" cap="none" dirty="0" err="1">
                <a:cs typeface="Times New Roman" panose="02020603050405020304" pitchFamily="18" charset="0"/>
              </a:rPr>
              <a:t>Disadvanages</a:t>
            </a:r>
            <a:endParaRPr lang="en-IN" dirty="0">
              <a:cs typeface="Times New Roman" panose="02020603050405020304" pitchFamily="18" charset="0"/>
            </a:endParaRPr>
          </a:p>
        </p:txBody>
      </p:sp>
      <p:sp>
        <p:nvSpPr>
          <p:cNvPr id="3" name="Content Placeholder 2">
            <a:extLst>
              <a:ext uri="{FF2B5EF4-FFF2-40B4-BE49-F238E27FC236}">
                <a16:creationId xmlns:a16="http://schemas.microsoft.com/office/drawing/2014/main" id="{E0251CF1-808D-7AAC-1897-47A3F9C90A44}"/>
              </a:ext>
            </a:extLst>
          </p:cNvPr>
          <p:cNvSpPr>
            <a:spLocks noGrp="1"/>
          </p:cNvSpPr>
          <p:nvPr>
            <p:ph idx="4294967295"/>
          </p:nvPr>
        </p:nvSpPr>
        <p:spPr>
          <a:xfrm>
            <a:off x="0" y="1111250"/>
            <a:ext cx="9734550" cy="4926013"/>
          </a:xfrm>
        </p:spPr>
        <p:txBody>
          <a:bodyPr>
            <a:normAutofit lnSpcReduction="10000"/>
          </a:bodyPr>
          <a:lstStyle/>
          <a:p>
            <a:pPr algn="just">
              <a:lnSpc>
                <a:spcPct val="100000"/>
              </a:lnSpc>
            </a:pPr>
            <a:r>
              <a:rPr lang="en-US" sz="1800" b="1" dirty="0">
                <a:latin typeface="Times New Roman" panose="02020603050405020304" pitchFamily="18" charset="0"/>
                <a:cs typeface="Times New Roman" panose="02020603050405020304" pitchFamily="18" charset="0"/>
              </a:rPr>
              <a:t>Complexity:</a:t>
            </a:r>
            <a:r>
              <a:rPr lang="en-US" sz="1800" dirty="0">
                <a:latin typeface="Times New Roman" panose="02020603050405020304" pitchFamily="18" charset="0"/>
                <a:cs typeface="Times New Roman" panose="02020603050405020304" pitchFamily="18" charset="0"/>
              </a:rPr>
              <a:t> Setting up and maintaining an e-Authentication system can be complex and resource-intensive. It requires integration with existing systems, careful management of digital certificates, and continuous updates to address vulnerabilities.</a:t>
            </a:r>
          </a:p>
          <a:p>
            <a:pPr marL="0" indent="0" algn="just">
              <a:lnSpc>
                <a:spcPct val="100000"/>
              </a:lnSpc>
              <a:buNone/>
            </a:pPr>
            <a:endParaRPr lang="en-US" sz="1800" dirty="0">
              <a:latin typeface="Times New Roman" panose="02020603050405020304" pitchFamily="18" charset="0"/>
              <a:cs typeface="Times New Roman" panose="02020603050405020304" pitchFamily="18" charset="0"/>
            </a:endParaRPr>
          </a:p>
          <a:p>
            <a:pPr algn="just">
              <a:lnSpc>
                <a:spcPct val="100000"/>
              </a:lnSpc>
            </a:pPr>
            <a:r>
              <a:rPr lang="en-US" sz="1800" b="1" dirty="0">
                <a:latin typeface="Times New Roman" panose="02020603050405020304" pitchFamily="18" charset="0"/>
                <a:cs typeface="Times New Roman" panose="02020603050405020304" pitchFamily="18" charset="0"/>
              </a:rPr>
              <a:t>Cost:</a:t>
            </a:r>
            <a:r>
              <a:rPr lang="en-US" sz="1800" dirty="0">
                <a:latin typeface="Times New Roman" panose="02020603050405020304" pitchFamily="18" charset="0"/>
                <a:cs typeface="Times New Roman" panose="02020603050405020304" pitchFamily="18" charset="0"/>
              </a:rPr>
              <a:t> There are substantial costs associated with implementing and maintaining e-Authentication systems. This includes initial setup costs, ongoing maintenance, training staff, and upgrading technologies as security threats evolve.</a:t>
            </a:r>
          </a:p>
          <a:p>
            <a:pPr marL="0" indent="0" algn="just">
              <a:lnSpc>
                <a:spcPct val="100000"/>
              </a:lnSpc>
              <a:buNone/>
            </a:pPr>
            <a:endParaRPr lang="en-US" sz="1800" dirty="0">
              <a:latin typeface="Times New Roman" panose="02020603050405020304" pitchFamily="18" charset="0"/>
              <a:cs typeface="Times New Roman" panose="02020603050405020304" pitchFamily="18" charset="0"/>
            </a:endParaRPr>
          </a:p>
          <a:p>
            <a:pPr algn="just">
              <a:lnSpc>
                <a:spcPct val="100000"/>
              </a:lnSpc>
            </a:pPr>
            <a:r>
              <a:rPr lang="en-US" sz="1800" b="1" dirty="0">
                <a:latin typeface="Times New Roman" panose="02020603050405020304" pitchFamily="18" charset="0"/>
                <a:cs typeface="Times New Roman" panose="02020603050405020304" pitchFamily="18" charset="0"/>
              </a:rPr>
              <a:t>User Experience</a:t>
            </a:r>
            <a:r>
              <a:rPr lang="en-US" sz="1800" dirty="0">
                <a:latin typeface="Times New Roman" panose="02020603050405020304" pitchFamily="18" charset="0"/>
                <a:cs typeface="Times New Roman" panose="02020603050405020304" pitchFamily="18" charset="0"/>
              </a:rPr>
              <a:t>: Depending on the implementation, e-Authentication systems can sometimes lead to a poor user experience. Processes such as multi-factor authentication (MFA) or biometric verification may be perceived as cumbersome or time-consuming by users.</a:t>
            </a:r>
          </a:p>
          <a:p>
            <a:pPr marL="0" indent="0" algn="just">
              <a:lnSpc>
                <a:spcPct val="100000"/>
              </a:lnSpc>
              <a:buNone/>
            </a:pPr>
            <a:endParaRPr lang="en-US" sz="1800" dirty="0">
              <a:latin typeface="Times New Roman" panose="02020603050405020304" pitchFamily="18" charset="0"/>
              <a:cs typeface="Times New Roman" panose="02020603050405020304" pitchFamily="18" charset="0"/>
            </a:endParaRPr>
          </a:p>
          <a:p>
            <a:pPr algn="just">
              <a:lnSpc>
                <a:spcPct val="100000"/>
              </a:lnSpc>
            </a:pPr>
            <a:r>
              <a:rPr lang="en-US" sz="1800" b="1" dirty="0">
                <a:latin typeface="Times New Roman" panose="02020603050405020304" pitchFamily="18" charset="0"/>
                <a:cs typeface="Times New Roman" panose="02020603050405020304" pitchFamily="18" charset="0"/>
              </a:rPr>
              <a:t>Privacy Concerns</a:t>
            </a:r>
            <a:r>
              <a:rPr lang="en-US" sz="1800" dirty="0">
                <a:latin typeface="Times New Roman" panose="02020603050405020304" pitchFamily="18" charset="0"/>
                <a:cs typeface="Times New Roman" panose="02020603050405020304" pitchFamily="18" charset="0"/>
              </a:rPr>
              <a:t>: Collecting and storing personal information for authentication purposes raises privacy concerns. There is a risk of data breaches or misuse of personal information if the authentication system is compromised.</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283399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C6C50F5-48E8-E401-59FC-1763CA58A54E}"/>
              </a:ext>
            </a:extLst>
          </p:cNvPr>
          <p:cNvSpPr>
            <a:spLocks noGrp="1"/>
          </p:cNvSpPr>
          <p:nvPr>
            <p:ph type="title" idx="4294967295"/>
          </p:nvPr>
        </p:nvSpPr>
        <p:spPr>
          <a:xfrm>
            <a:off x="0" y="342900"/>
            <a:ext cx="9604375" cy="1049338"/>
          </a:xfrm>
        </p:spPr>
        <p:txBody>
          <a:bodyPr/>
          <a:lstStyle/>
          <a:p>
            <a:r>
              <a:rPr lang="en-IN" dirty="0"/>
              <a:t>Proposed system</a:t>
            </a:r>
          </a:p>
        </p:txBody>
      </p:sp>
      <p:sp>
        <p:nvSpPr>
          <p:cNvPr id="9" name="Content Placeholder 8">
            <a:extLst>
              <a:ext uri="{FF2B5EF4-FFF2-40B4-BE49-F238E27FC236}">
                <a16:creationId xmlns:a16="http://schemas.microsoft.com/office/drawing/2014/main" id="{70AA5ABB-B244-4BC3-C19A-A43671BE7C4C}"/>
              </a:ext>
            </a:extLst>
          </p:cNvPr>
          <p:cNvSpPr>
            <a:spLocks noGrp="1"/>
          </p:cNvSpPr>
          <p:nvPr>
            <p:ph idx="4294967295"/>
          </p:nvPr>
        </p:nvSpPr>
        <p:spPr>
          <a:xfrm>
            <a:off x="0" y="1090613"/>
            <a:ext cx="9602788" cy="3451225"/>
          </a:xfrm>
        </p:spPr>
        <p:txBody>
          <a:bodyPr>
            <a:noAutofit/>
          </a:bodyPr>
          <a:lstStyle/>
          <a:p>
            <a:pPr algn="just">
              <a:lnSpc>
                <a:spcPct val="150000"/>
              </a:lnSpc>
            </a:pPr>
            <a:r>
              <a:rPr lang="en-US" sz="1800" dirty="0">
                <a:latin typeface="Times New Roman" panose="02020603050405020304" pitchFamily="18" charset="0"/>
                <a:cs typeface="Times New Roman" panose="02020603050405020304" pitchFamily="18" charset="0"/>
              </a:rPr>
              <a:t>Meanwhile, Underwood and Szabo (2003) highlight an interrelationship between gender, frequency of internet usage and maturity of students, and an individuals’ willingness to commit academic offences. </a:t>
            </a:r>
          </a:p>
          <a:p>
            <a:pPr algn="just">
              <a:lnSpc>
                <a:spcPct val="150000"/>
              </a:lnSpc>
            </a:pPr>
            <a:r>
              <a:rPr lang="en-US" sz="1800" dirty="0">
                <a:latin typeface="Times New Roman" panose="02020603050405020304" pitchFamily="18" charset="0"/>
                <a:cs typeface="Times New Roman" panose="02020603050405020304" pitchFamily="18" charset="0"/>
              </a:rPr>
              <a:t>Their study, which focused on UK students, found that new undergraduates are more likely to cheat and </a:t>
            </a:r>
            <a:r>
              <a:rPr lang="en-US" sz="1800" dirty="0" err="1">
                <a:latin typeface="Times New Roman" panose="02020603050405020304" pitchFamily="18" charset="0"/>
                <a:cs typeface="Times New Roman" panose="02020603050405020304" pitchFamily="18" charset="0"/>
              </a:rPr>
              <a:t>plagiarise</a:t>
            </a:r>
            <a:r>
              <a:rPr lang="en-US" sz="1800" dirty="0">
                <a:latin typeface="Times New Roman" panose="02020603050405020304" pitchFamily="18" charset="0"/>
                <a:cs typeface="Times New Roman" panose="02020603050405020304" pitchFamily="18" charset="0"/>
              </a:rPr>
              <a:t> than students in later years of their degree. Finally, here, Okada, Mendonca, and Scott (2015) stressed that reliable examinations, credible technologies and authentic assessments are key issues for quality assurance (reducing cheating) in formative and summative assessments.</a:t>
            </a:r>
          </a:p>
          <a:p>
            <a:pPr algn="just">
              <a:lnSpc>
                <a:spcPct val="150000"/>
              </a:lnSpc>
            </a:pPr>
            <a:r>
              <a:rPr lang="en-US" sz="1800" dirty="0">
                <a:latin typeface="Times New Roman" panose="02020603050405020304" pitchFamily="18" charset="0"/>
                <a:cs typeface="Times New Roman" panose="02020603050405020304" pitchFamily="18" charset="0"/>
              </a:rPr>
              <a:t> Students can easily cheat on the internet by texting answers, cutting-pasting ideas without attribution or purchasing professionally written essays and claim as their own original work. </a:t>
            </a:r>
          </a:p>
          <a:p>
            <a:pPr algn="just">
              <a:lnSpc>
                <a:spcPct val="150000"/>
              </a:lnSpc>
            </a:pPr>
            <a:r>
              <a:rPr lang="en-US" sz="1800" dirty="0">
                <a:latin typeface="Times New Roman" panose="02020603050405020304" pitchFamily="18" charset="0"/>
                <a:cs typeface="Times New Roman" panose="02020603050405020304" pitchFamily="18" charset="0"/>
              </a:rPr>
              <a:t>One way of addressing this problem is the use of new technologies and promote more authentic assessments as advocated (</a:t>
            </a:r>
            <a:r>
              <a:rPr lang="en-US" sz="1800" dirty="0" err="1">
                <a:latin typeface="Times New Roman" panose="02020603050405020304" pitchFamily="18" charset="0"/>
                <a:cs typeface="Times New Roman" panose="02020603050405020304" pitchFamily="18" charset="0"/>
              </a:rPr>
              <a:t>Whitelock</a:t>
            </a:r>
            <a:r>
              <a:rPr lang="en-US" sz="1800" dirty="0">
                <a:latin typeface="Times New Roman" panose="02020603050405020304" pitchFamily="18" charset="0"/>
                <a:cs typeface="Times New Roman" panose="02020603050405020304" pitchFamily="18" charset="0"/>
              </a:rPr>
              <a:t>, 2011).</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252189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93BBBA-A0AF-C1B8-0D7F-324AE46738BC}"/>
              </a:ext>
            </a:extLst>
          </p:cNvPr>
          <p:cNvSpPr>
            <a:spLocks noGrp="1"/>
          </p:cNvSpPr>
          <p:nvPr>
            <p:ph type="title" idx="4294967295"/>
          </p:nvPr>
        </p:nvSpPr>
        <p:spPr>
          <a:xfrm>
            <a:off x="0" y="420688"/>
            <a:ext cx="9602788" cy="1049337"/>
          </a:xfrm>
        </p:spPr>
        <p:txBody>
          <a:bodyPr/>
          <a:lstStyle/>
          <a:p>
            <a:r>
              <a:rPr lang="en-IN" cap="none" dirty="0"/>
              <a:t>Advantages</a:t>
            </a:r>
          </a:p>
        </p:txBody>
      </p:sp>
      <p:sp>
        <p:nvSpPr>
          <p:cNvPr id="3" name="Content Placeholder 2">
            <a:extLst>
              <a:ext uri="{FF2B5EF4-FFF2-40B4-BE49-F238E27FC236}">
                <a16:creationId xmlns:a16="http://schemas.microsoft.com/office/drawing/2014/main" id="{F1AC39F3-2197-ED53-9B0B-7D81FB3DACD0}"/>
              </a:ext>
            </a:extLst>
          </p:cNvPr>
          <p:cNvSpPr>
            <a:spLocks noGrp="1"/>
          </p:cNvSpPr>
          <p:nvPr>
            <p:ph idx="4294967295"/>
          </p:nvPr>
        </p:nvSpPr>
        <p:spPr>
          <a:xfrm>
            <a:off x="0" y="1246188"/>
            <a:ext cx="9602788" cy="4759757"/>
          </a:xfrm>
        </p:spPr>
        <p:txBody>
          <a:bodyPr>
            <a:noAutofit/>
          </a:bodyPr>
          <a:lstStyle/>
          <a:p>
            <a:pPr algn="just">
              <a:lnSpc>
                <a:spcPct val="100000"/>
              </a:lnSpc>
            </a:pPr>
            <a:r>
              <a:rPr lang="en-US" sz="1800" b="1" dirty="0">
                <a:latin typeface="Times New Roman" panose="02020603050405020304" pitchFamily="18" charset="0"/>
                <a:cs typeface="Times New Roman" panose="02020603050405020304" pitchFamily="18" charset="0"/>
              </a:rPr>
              <a:t>Enhanced Security</a:t>
            </a:r>
            <a:r>
              <a:rPr lang="en-US" sz="1800" dirty="0">
                <a:latin typeface="Times New Roman" panose="02020603050405020304" pitchFamily="18" charset="0"/>
                <a:cs typeface="Times New Roman" panose="02020603050405020304" pitchFamily="18" charset="0"/>
              </a:rPr>
              <a:t>: E-Authentication systems bolster security by requiring users to verify their identities through multiple factors such as passwords, biometrics, or hardware tokens. This reduces the risk of unauthorized access, data breaches, and identity theft.</a:t>
            </a:r>
          </a:p>
          <a:p>
            <a:pPr algn="just">
              <a:lnSpc>
                <a:spcPct val="100000"/>
              </a:lnSpc>
            </a:pPr>
            <a:r>
              <a:rPr lang="en-US" sz="1800" b="1" dirty="0">
                <a:latin typeface="Times New Roman" panose="02020603050405020304" pitchFamily="18" charset="0"/>
                <a:cs typeface="Times New Roman" panose="02020603050405020304" pitchFamily="18" charset="0"/>
              </a:rPr>
              <a:t>Protection Against Credential Theft:</a:t>
            </a:r>
            <a:r>
              <a:rPr lang="en-US" sz="1800" dirty="0">
                <a:latin typeface="Times New Roman" panose="02020603050405020304" pitchFamily="18" charset="0"/>
                <a:cs typeface="Times New Roman" panose="02020603050405020304" pitchFamily="18" charset="0"/>
              </a:rPr>
              <a:t> Traditional password-based systems are vulnerable to credential theft through techniques like phishing. E-Authentication systems, especially those using multi-factor authentication (MFA), provide an additional layer of security that makes it significantly harder for attackers to compromise accounts.</a:t>
            </a:r>
          </a:p>
          <a:p>
            <a:pPr algn="just">
              <a:lnSpc>
                <a:spcPct val="100000"/>
              </a:lnSpc>
            </a:pPr>
            <a:r>
              <a:rPr lang="en-US" sz="1800" b="1" dirty="0">
                <a:latin typeface="Times New Roman" panose="02020603050405020304" pitchFamily="18" charset="0"/>
                <a:cs typeface="Times New Roman" panose="02020603050405020304" pitchFamily="18" charset="0"/>
              </a:rPr>
              <a:t>Compliance Requirements</a:t>
            </a:r>
            <a:r>
              <a:rPr lang="en-US" sz="1800" dirty="0">
                <a:latin typeface="Times New Roman" panose="02020603050405020304" pitchFamily="18" charset="0"/>
                <a:cs typeface="Times New Roman" panose="02020603050405020304" pitchFamily="18" charset="0"/>
              </a:rPr>
              <a:t>: Many industries and jurisdictions have regulatory requirements for securing user data and implementing strong authentication measures. E-Authentication systems help organizations meet these compliance standards, avoiding legal and financial penalties.</a:t>
            </a:r>
          </a:p>
          <a:p>
            <a:pPr algn="just">
              <a:lnSpc>
                <a:spcPct val="100000"/>
              </a:lnSpc>
            </a:pPr>
            <a:r>
              <a:rPr lang="en-US" sz="1800" b="1" dirty="0">
                <a:latin typeface="Times New Roman" panose="02020603050405020304" pitchFamily="18" charset="0"/>
                <a:cs typeface="Times New Roman" panose="02020603050405020304" pitchFamily="18" charset="0"/>
              </a:rPr>
              <a:t>User Convenience:</a:t>
            </a:r>
            <a:r>
              <a:rPr lang="en-US" sz="1800" dirty="0">
                <a:latin typeface="Times New Roman" panose="02020603050405020304" pitchFamily="18" charset="0"/>
                <a:cs typeface="Times New Roman" panose="02020603050405020304" pitchFamily="18" charset="0"/>
              </a:rPr>
              <a:t> While there may be initial resistance, modern e-Authentication systems are designed to balance security with user convenience. Technologies such as biometrics or one-time passwords (OTPs) simplify the authentication process, making it quicker and easier for users to access their accounts securely.</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14051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0C5D08-0893-6988-0C4A-B61DABFA81C6}"/>
              </a:ext>
            </a:extLst>
          </p:cNvPr>
          <p:cNvSpPr>
            <a:spLocks noGrp="1"/>
          </p:cNvSpPr>
          <p:nvPr>
            <p:ph type="title" idx="4294967295"/>
          </p:nvPr>
        </p:nvSpPr>
        <p:spPr>
          <a:xfrm>
            <a:off x="0" y="342900"/>
            <a:ext cx="9602788" cy="1049338"/>
          </a:xfrm>
        </p:spPr>
        <p:txBody>
          <a:bodyPr/>
          <a:lstStyle/>
          <a:p>
            <a:r>
              <a:rPr lang="en-IN" cap="none" dirty="0"/>
              <a:t>Introduction </a:t>
            </a:r>
          </a:p>
        </p:txBody>
      </p:sp>
      <p:sp>
        <p:nvSpPr>
          <p:cNvPr id="3" name="Content Placeholder 2">
            <a:extLst>
              <a:ext uri="{FF2B5EF4-FFF2-40B4-BE49-F238E27FC236}">
                <a16:creationId xmlns:a16="http://schemas.microsoft.com/office/drawing/2014/main" id="{42042BF7-C265-29EF-A23C-BCE67A9B32A5}"/>
              </a:ext>
            </a:extLst>
          </p:cNvPr>
          <p:cNvSpPr>
            <a:spLocks noGrp="1"/>
          </p:cNvSpPr>
          <p:nvPr>
            <p:ph idx="4294967295"/>
          </p:nvPr>
        </p:nvSpPr>
        <p:spPr>
          <a:xfrm>
            <a:off x="0" y="1068820"/>
            <a:ext cx="9602788" cy="3451225"/>
          </a:xfrm>
        </p:spPr>
        <p:txBody>
          <a:bodyPr>
            <a:noAutofit/>
          </a:bodyPr>
          <a:lstStyle/>
          <a:p>
            <a:pPr algn="just">
              <a:lnSpc>
                <a:spcPct val="150000"/>
              </a:lnSpc>
            </a:pPr>
            <a:r>
              <a:rPr lang="en-US" sz="1800" dirty="0">
                <a:latin typeface="Times New Roman" panose="02020603050405020304" pitchFamily="18" charset="0"/>
                <a:cs typeface="Times New Roman" panose="02020603050405020304" pitchFamily="18" charset="0"/>
              </a:rPr>
              <a:t>Security is extremely important while accessing services in a web context, more so for the consumer and the supplier. The accessed information must be managed in such a manner that its security is not jeopardized. Passwords are secure if they are kept secret by the user.</a:t>
            </a:r>
          </a:p>
          <a:p>
            <a:pPr algn="just">
              <a:lnSpc>
                <a:spcPct val="150000"/>
              </a:lnSpc>
            </a:pPr>
            <a:r>
              <a:rPr lang="en-US" sz="1800" dirty="0">
                <a:latin typeface="Times New Roman" panose="02020603050405020304" pitchFamily="18" charset="0"/>
                <a:cs typeface="Times New Roman" panose="02020603050405020304" pitchFamily="18" charset="0"/>
              </a:rPr>
              <a:t> Not everyone understands the dangers of leaked passwords and other security breaches. Client-side assaults against online banking and electronic commerce have recently increased as a result of a lack of security knowledge among end users. </a:t>
            </a:r>
          </a:p>
          <a:p>
            <a:pPr algn="just">
              <a:lnSpc>
                <a:spcPct val="150000"/>
              </a:lnSpc>
            </a:pPr>
            <a:r>
              <a:rPr lang="en-US" sz="1800" dirty="0">
                <a:latin typeface="Times New Roman" panose="02020603050405020304" pitchFamily="18" charset="0"/>
                <a:cs typeface="Times New Roman" panose="02020603050405020304" pitchFamily="18" charset="0"/>
              </a:rPr>
              <a:t>As a result, the end user would be unaware whether their computer or platform had a vulnerability that may lead to attacks on the client-side. Today, the passwords are by far the most used authentication technique.</a:t>
            </a:r>
          </a:p>
          <a:p>
            <a:pPr algn="just">
              <a:lnSpc>
                <a:spcPct val="150000"/>
              </a:lnSpc>
            </a:pPr>
            <a:r>
              <a:rPr lang="en-US" sz="1800" dirty="0">
                <a:latin typeface="Times New Roman" panose="02020603050405020304" pitchFamily="18" charset="0"/>
                <a:cs typeface="Times New Roman" panose="02020603050405020304" pitchFamily="18" charset="0"/>
              </a:rPr>
              <a:t>To accomplish any web-based financial exchange, the online user will be required to input his or her password into an online system.</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409662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EDA3474-EA06-4F1F-3801-F10B94B77825}"/>
              </a:ext>
            </a:extLst>
          </p:cNvPr>
          <p:cNvSpPr>
            <a:spLocks noGrp="1"/>
          </p:cNvSpPr>
          <p:nvPr>
            <p:ph idx="4294967295"/>
          </p:nvPr>
        </p:nvSpPr>
        <p:spPr>
          <a:xfrm>
            <a:off x="0" y="368300"/>
            <a:ext cx="9602788" cy="3451225"/>
          </a:xfrm>
        </p:spPr>
        <p:txBody>
          <a:bodyPr>
            <a:noAutofit/>
          </a:bodyPr>
          <a:lstStyle/>
          <a:p>
            <a:pPr algn="just">
              <a:lnSpc>
                <a:spcPct val="160000"/>
              </a:lnSpc>
            </a:pPr>
            <a:r>
              <a:rPr lang="en-US" sz="1800" dirty="0">
                <a:latin typeface="Times New Roman" panose="02020603050405020304" pitchFamily="18" charset="0"/>
                <a:cs typeface="Times New Roman" panose="02020603050405020304" pitchFamily="18" charset="0"/>
              </a:rPr>
              <a:t>The need for more advanced security measures for transaction verification in the online environment grows as technology improvements continue to affect how society pays for products and services. </a:t>
            </a:r>
          </a:p>
          <a:p>
            <a:pPr algn="just">
              <a:lnSpc>
                <a:spcPct val="160000"/>
              </a:lnSpc>
            </a:pPr>
            <a:r>
              <a:rPr lang="en-US" sz="1800" dirty="0">
                <a:latin typeface="Times New Roman" panose="02020603050405020304" pitchFamily="18" charset="0"/>
                <a:cs typeface="Times New Roman" panose="02020603050405020304" pitchFamily="18" charset="0"/>
              </a:rPr>
              <a:t>This study proposes a solution to the problem by merging multiple authentications and techniques to give an enhanced and safe online transaction between the client and the server in order to alleviate these security difficulties. </a:t>
            </a:r>
          </a:p>
          <a:p>
            <a:pPr algn="just">
              <a:lnSpc>
                <a:spcPct val="160000"/>
              </a:lnSpc>
            </a:pPr>
            <a:r>
              <a:rPr lang="en-US" sz="1800" dirty="0">
                <a:latin typeface="Times New Roman" panose="02020603050405020304" pitchFamily="18" charset="0"/>
                <a:cs typeface="Times New Roman" panose="02020603050405020304" pitchFamily="18" charset="0"/>
              </a:rPr>
              <a:t>Also, this study offers an anti-form snatching strategy that prevents an attacker from "grabbing" sensitive data and altering it as it is given to the server by the client, as well as protecting online content.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103524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C764D6-7C57-85CE-5393-95D34DD3FF44}"/>
              </a:ext>
            </a:extLst>
          </p:cNvPr>
          <p:cNvSpPr>
            <a:spLocks noGrp="1"/>
          </p:cNvSpPr>
          <p:nvPr>
            <p:ph type="title" idx="4294967295"/>
          </p:nvPr>
        </p:nvSpPr>
        <p:spPr>
          <a:xfrm>
            <a:off x="0" y="196850"/>
            <a:ext cx="9602788" cy="1049338"/>
          </a:xfrm>
        </p:spPr>
        <p:txBody>
          <a:bodyPr/>
          <a:lstStyle/>
          <a:p>
            <a:r>
              <a:rPr lang="en-IN" cap="none" dirty="0"/>
              <a:t>Modules</a:t>
            </a:r>
          </a:p>
        </p:txBody>
      </p:sp>
      <p:sp>
        <p:nvSpPr>
          <p:cNvPr id="3" name="Content Placeholder 2">
            <a:extLst>
              <a:ext uri="{FF2B5EF4-FFF2-40B4-BE49-F238E27FC236}">
                <a16:creationId xmlns:a16="http://schemas.microsoft.com/office/drawing/2014/main" id="{84B44A7F-D041-97E4-3096-E8C1A1D4FE09}"/>
              </a:ext>
            </a:extLst>
          </p:cNvPr>
          <p:cNvSpPr>
            <a:spLocks noGrp="1"/>
          </p:cNvSpPr>
          <p:nvPr>
            <p:ph idx="4294967295"/>
          </p:nvPr>
        </p:nvSpPr>
        <p:spPr>
          <a:xfrm>
            <a:off x="0" y="976313"/>
            <a:ext cx="9602788" cy="3451225"/>
          </a:xfrm>
        </p:spPr>
        <p:txBody>
          <a:bodyPr>
            <a:normAutofit/>
          </a:bodyPr>
          <a:lstStyle/>
          <a:p>
            <a:r>
              <a:rPr lang="en-IN" sz="2400" b="1" dirty="0">
                <a:latin typeface="Times New Roman" panose="02020603050405020304" pitchFamily="18" charset="0"/>
                <a:cs typeface="Times New Roman" panose="02020603050405020304" pitchFamily="18" charset="0"/>
              </a:rPr>
              <a:t>User </a:t>
            </a:r>
            <a:r>
              <a:rPr lang="en-IN" sz="2400" b="1" dirty="0" err="1">
                <a:latin typeface="Times New Roman" panose="02020603050405020304" pitchFamily="18" charset="0"/>
                <a:cs typeface="Times New Roman" panose="02020603050405020304" pitchFamily="18" charset="0"/>
              </a:rPr>
              <a:t>Enrollment</a:t>
            </a:r>
            <a:r>
              <a:rPr lang="en-IN" sz="2400" b="1" dirty="0">
                <a:latin typeface="Times New Roman" panose="02020603050405020304" pitchFamily="18" charset="0"/>
                <a:cs typeface="Times New Roman" panose="02020603050405020304" pitchFamily="18" charset="0"/>
              </a:rPr>
              <a:t> Module</a:t>
            </a:r>
          </a:p>
          <a:p>
            <a:r>
              <a:rPr lang="en-IN" sz="2400" b="1" dirty="0">
                <a:latin typeface="Times New Roman" panose="02020603050405020304" pitchFamily="18" charset="0"/>
                <a:cs typeface="Times New Roman" panose="02020603050405020304" pitchFamily="18" charset="0"/>
              </a:rPr>
              <a:t>Authentication Policy Module</a:t>
            </a:r>
          </a:p>
          <a:p>
            <a:r>
              <a:rPr lang="en-IN" sz="2400" b="1" dirty="0">
                <a:latin typeface="Times New Roman" panose="02020603050405020304" pitchFamily="18" charset="0"/>
                <a:cs typeface="Times New Roman" panose="02020603050405020304" pitchFamily="18" charset="0"/>
              </a:rPr>
              <a:t>Authentication Engine Module</a:t>
            </a:r>
          </a:p>
          <a:p>
            <a:r>
              <a:rPr lang="en-IN" sz="2400" b="1" dirty="0">
                <a:latin typeface="Times New Roman" panose="02020603050405020304" pitchFamily="18" charset="0"/>
                <a:cs typeface="Times New Roman" panose="02020603050405020304" pitchFamily="18" charset="0"/>
              </a:rPr>
              <a:t>Multi-Factor Authentication (MFA) Module</a:t>
            </a:r>
          </a:p>
          <a:p>
            <a:pPr marL="0" indent="0">
              <a:buNone/>
            </a:pPr>
            <a:endParaRPr lang="en-IN"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089913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4CDDEF2-485F-2F15-6736-5BBB0BB78845}"/>
              </a:ext>
            </a:extLst>
          </p:cNvPr>
          <p:cNvSpPr txBox="1"/>
          <p:nvPr/>
        </p:nvSpPr>
        <p:spPr>
          <a:xfrm>
            <a:off x="187038" y="613063"/>
            <a:ext cx="7338579" cy="523220"/>
          </a:xfrm>
          <a:prstGeom prst="rect">
            <a:avLst/>
          </a:prstGeom>
          <a:noFill/>
        </p:spPr>
        <p:txBody>
          <a:bodyPr wrap="square">
            <a:spAutoFit/>
          </a:bodyPr>
          <a:lstStyle/>
          <a:p>
            <a:r>
              <a:rPr lang="en-IN" sz="2800" b="1" dirty="0">
                <a:latin typeface="+mj-lt"/>
              </a:rPr>
              <a:t>User </a:t>
            </a:r>
            <a:r>
              <a:rPr lang="en-IN" sz="2800" b="1" dirty="0" err="1">
                <a:latin typeface="+mj-lt"/>
              </a:rPr>
              <a:t>Enrollment</a:t>
            </a:r>
            <a:r>
              <a:rPr lang="en-IN" sz="2800" b="1" dirty="0">
                <a:latin typeface="+mj-lt"/>
              </a:rPr>
              <a:t> Module</a:t>
            </a:r>
            <a:endParaRPr lang="en-IN" sz="2800" dirty="0">
              <a:latin typeface="+mj-lt"/>
            </a:endParaRPr>
          </a:p>
        </p:txBody>
      </p:sp>
      <p:sp>
        <p:nvSpPr>
          <p:cNvPr id="9" name="TextBox 8">
            <a:extLst>
              <a:ext uri="{FF2B5EF4-FFF2-40B4-BE49-F238E27FC236}">
                <a16:creationId xmlns:a16="http://schemas.microsoft.com/office/drawing/2014/main" id="{308AD308-33A9-927E-0B58-21809739D823}"/>
              </a:ext>
            </a:extLst>
          </p:cNvPr>
          <p:cNvSpPr txBox="1"/>
          <p:nvPr/>
        </p:nvSpPr>
        <p:spPr>
          <a:xfrm>
            <a:off x="198295" y="1561777"/>
            <a:ext cx="6902159" cy="646331"/>
          </a:xfrm>
          <a:prstGeom prst="rect">
            <a:avLst/>
          </a:prstGeom>
          <a:noFill/>
        </p:spPr>
        <p:txBody>
          <a:bodyPr wrap="square">
            <a:spAutoFit/>
          </a:bodyPr>
          <a:lstStyle/>
          <a:p>
            <a:pPr marL="285750" indent="-285750">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Purpose</a:t>
            </a:r>
            <a:r>
              <a:rPr lang="en-US" dirty="0">
                <a:latin typeface="Times New Roman" panose="02020603050405020304" pitchFamily="18" charset="0"/>
                <a:cs typeface="Times New Roman" panose="02020603050405020304" pitchFamily="18" charset="0"/>
              </a:rPr>
              <a:t>: This module handles the initial registration and enrollment of users into the authentication system.</a:t>
            </a:r>
            <a:endParaRPr lang="en-IN" dirty="0">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18E7AF32-A157-A7A2-9283-A024604F1E5F}"/>
              </a:ext>
            </a:extLst>
          </p:cNvPr>
          <p:cNvSpPr txBox="1"/>
          <p:nvPr/>
        </p:nvSpPr>
        <p:spPr>
          <a:xfrm>
            <a:off x="187038" y="2483427"/>
            <a:ext cx="8969950" cy="646331"/>
          </a:xfrm>
          <a:prstGeom prst="rect">
            <a:avLst/>
          </a:prstGeom>
          <a:noFill/>
        </p:spPr>
        <p:txBody>
          <a:bodyPr wrap="square">
            <a:spAutoFit/>
          </a:bodyPr>
          <a:lstStyle/>
          <a:p>
            <a:pPr marL="285750" indent="-285750">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Functions</a:t>
            </a:r>
            <a:r>
              <a:rPr lang="en-US" dirty="0">
                <a:latin typeface="Times New Roman" panose="02020603050405020304" pitchFamily="18" charset="0"/>
                <a:cs typeface="Times New Roman" panose="02020603050405020304" pitchFamily="18" charset="0"/>
              </a:rPr>
              <a:t>: It collects user credentials (e.g., usernames, passwords), personal information, and possibly biometric data or security questions.</a:t>
            </a:r>
            <a:endParaRPr lang="en-IN" dirty="0">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213DB3F1-AAD1-BFBE-6966-B1530E889894}"/>
              </a:ext>
            </a:extLst>
          </p:cNvPr>
          <p:cNvSpPr txBox="1"/>
          <p:nvPr/>
        </p:nvSpPr>
        <p:spPr>
          <a:xfrm>
            <a:off x="198295" y="3405077"/>
            <a:ext cx="6104658" cy="923330"/>
          </a:xfrm>
          <a:prstGeom prst="rect">
            <a:avLst/>
          </a:prstGeom>
          <a:noFill/>
        </p:spPr>
        <p:txBody>
          <a:bodyPr wrap="square">
            <a:spAutoFit/>
          </a:bodyPr>
          <a:lstStyle/>
          <a:p>
            <a:pPr marL="285750" indent="-285750">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Features</a:t>
            </a:r>
            <a:r>
              <a:rPr lang="en-US" dirty="0">
                <a:latin typeface="Times New Roman" panose="02020603050405020304" pitchFamily="18" charset="0"/>
                <a:cs typeface="Times New Roman" panose="02020603050405020304" pitchFamily="18" charset="0"/>
              </a:rPr>
              <a:t>: Often includes user verification processes to ensure the validity of information provided during enrollment</a:t>
            </a:r>
            <a:r>
              <a:rPr lang="en-US" dirty="0"/>
              <a:t>.</a:t>
            </a:r>
            <a:endParaRPr lang="en-IN" dirty="0"/>
          </a:p>
        </p:txBody>
      </p:sp>
    </p:spTree>
    <p:extLst>
      <p:ext uri="{BB962C8B-B14F-4D97-AF65-F5344CB8AC3E}">
        <p14:creationId xmlns:p14="http://schemas.microsoft.com/office/powerpoint/2010/main" val="32821166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646FFA3-BA6E-8EE7-519E-7DACFB99159F}"/>
              </a:ext>
            </a:extLst>
          </p:cNvPr>
          <p:cNvSpPr txBox="1"/>
          <p:nvPr/>
        </p:nvSpPr>
        <p:spPr>
          <a:xfrm>
            <a:off x="145473" y="540327"/>
            <a:ext cx="9011516" cy="523220"/>
          </a:xfrm>
          <a:prstGeom prst="rect">
            <a:avLst/>
          </a:prstGeom>
          <a:noFill/>
        </p:spPr>
        <p:txBody>
          <a:bodyPr wrap="square">
            <a:spAutoFit/>
          </a:bodyPr>
          <a:lstStyle/>
          <a:p>
            <a:r>
              <a:rPr lang="en-IN" sz="2800" b="1" dirty="0">
                <a:latin typeface="+mj-lt"/>
              </a:rPr>
              <a:t>Authentication Policy Module</a:t>
            </a:r>
            <a:endParaRPr lang="en-IN" sz="2800" dirty="0">
              <a:latin typeface="+mj-lt"/>
            </a:endParaRPr>
          </a:p>
        </p:txBody>
      </p:sp>
      <p:sp>
        <p:nvSpPr>
          <p:cNvPr id="5" name="TextBox 4">
            <a:extLst>
              <a:ext uri="{FF2B5EF4-FFF2-40B4-BE49-F238E27FC236}">
                <a16:creationId xmlns:a16="http://schemas.microsoft.com/office/drawing/2014/main" id="{230F56B9-CE09-FAEF-C493-29D3BFB966CB}"/>
              </a:ext>
            </a:extLst>
          </p:cNvPr>
          <p:cNvSpPr txBox="1"/>
          <p:nvPr/>
        </p:nvSpPr>
        <p:spPr>
          <a:xfrm>
            <a:off x="145473" y="1548245"/>
            <a:ext cx="9156988" cy="369332"/>
          </a:xfrm>
          <a:prstGeom prst="rect">
            <a:avLst/>
          </a:prstGeom>
          <a:noFill/>
        </p:spPr>
        <p:txBody>
          <a:bodyPr wrap="square">
            <a:spAutoFit/>
          </a:bodyPr>
          <a:lstStyle/>
          <a:p>
            <a:pPr marL="285750" indent="-285750">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Purpose</a:t>
            </a:r>
            <a:r>
              <a:rPr lang="en-US" dirty="0">
                <a:latin typeface="Times New Roman" panose="02020603050405020304" pitchFamily="18" charset="0"/>
                <a:cs typeface="Times New Roman" panose="02020603050405020304" pitchFamily="18" charset="0"/>
              </a:rPr>
              <a:t>: Defines the rules and policies governing the authentication process.</a:t>
            </a:r>
            <a:endParaRPr lang="en-IN" dirty="0">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CCC303C1-EE4E-27DF-9A35-006B09E98EE8}"/>
              </a:ext>
            </a:extLst>
          </p:cNvPr>
          <p:cNvSpPr txBox="1"/>
          <p:nvPr/>
        </p:nvSpPr>
        <p:spPr>
          <a:xfrm>
            <a:off x="145472" y="2263321"/>
            <a:ext cx="9323243" cy="923330"/>
          </a:xfrm>
          <a:prstGeom prst="rect">
            <a:avLst/>
          </a:prstGeom>
          <a:noFill/>
        </p:spPr>
        <p:txBody>
          <a:bodyPr wrap="square">
            <a:spAutoFit/>
          </a:bodyPr>
          <a:lstStyle/>
          <a:p>
            <a:pPr marL="285750" indent="-285750">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Functions</a:t>
            </a:r>
            <a:r>
              <a:rPr lang="en-US" dirty="0">
                <a:latin typeface="Times New Roman" panose="02020603050405020304" pitchFamily="18" charset="0"/>
                <a:cs typeface="Times New Roman" panose="02020603050405020304" pitchFamily="18" charset="0"/>
              </a:rPr>
              <a:t>: Specifies criteria such as acceptable authentication methods (e.g., passwords, biometrics, OTPs), multi-factor authentication requirements, session management policies, and access control rules.</a:t>
            </a:r>
            <a:endParaRPr lang="en-IN"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4D6CC97-E629-D162-E596-DF83DD8EA298}"/>
              </a:ext>
            </a:extLst>
          </p:cNvPr>
          <p:cNvSpPr txBox="1"/>
          <p:nvPr/>
        </p:nvSpPr>
        <p:spPr>
          <a:xfrm>
            <a:off x="145472" y="3532396"/>
            <a:ext cx="9011516" cy="646331"/>
          </a:xfrm>
          <a:prstGeom prst="rect">
            <a:avLst/>
          </a:prstGeom>
          <a:noFill/>
        </p:spPr>
        <p:txBody>
          <a:bodyPr wrap="square">
            <a:spAutoFit/>
          </a:bodyPr>
          <a:lstStyle/>
          <a:p>
            <a:pPr marL="285750" indent="-285750">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Features</a:t>
            </a:r>
            <a:r>
              <a:rPr lang="en-US" dirty="0">
                <a:latin typeface="Times New Roman" panose="02020603050405020304" pitchFamily="18" charset="0"/>
                <a:cs typeface="Times New Roman" panose="02020603050405020304" pitchFamily="18" charset="0"/>
              </a:rPr>
              <a:t>: Allows administrators to configure and enforce security policies tailored to organizational needs and compliance requirements.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396120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AF90AF6-BF6A-6888-1BA5-1D3C2125677A}"/>
              </a:ext>
            </a:extLst>
          </p:cNvPr>
          <p:cNvSpPr txBox="1"/>
          <p:nvPr/>
        </p:nvSpPr>
        <p:spPr>
          <a:xfrm>
            <a:off x="145473" y="488373"/>
            <a:ext cx="9011515" cy="523220"/>
          </a:xfrm>
          <a:prstGeom prst="rect">
            <a:avLst/>
          </a:prstGeom>
          <a:noFill/>
        </p:spPr>
        <p:txBody>
          <a:bodyPr wrap="square">
            <a:spAutoFit/>
          </a:bodyPr>
          <a:lstStyle/>
          <a:p>
            <a:r>
              <a:rPr lang="en-IN" sz="2800" dirty="0">
                <a:latin typeface="+mj-lt"/>
              </a:rPr>
              <a:t>Authentication Engine Module</a:t>
            </a:r>
          </a:p>
        </p:txBody>
      </p:sp>
      <p:sp>
        <p:nvSpPr>
          <p:cNvPr id="5" name="TextBox 4">
            <a:extLst>
              <a:ext uri="{FF2B5EF4-FFF2-40B4-BE49-F238E27FC236}">
                <a16:creationId xmlns:a16="http://schemas.microsoft.com/office/drawing/2014/main" id="{DD2EF266-9B8C-215C-32D8-0FAEBC7B562B}"/>
              </a:ext>
            </a:extLst>
          </p:cNvPr>
          <p:cNvSpPr txBox="1"/>
          <p:nvPr/>
        </p:nvSpPr>
        <p:spPr>
          <a:xfrm>
            <a:off x="145473" y="1236517"/>
            <a:ext cx="9011515" cy="646331"/>
          </a:xfrm>
          <a:prstGeom prst="rect">
            <a:avLst/>
          </a:prstGeom>
          <a:noFill/>
        </p:spPr>
        <p:txBody>
          <a:bodyPr wrap="square">
            <a:spAutoFit/>
          </a:bodyPr>
          <a:lstStyle/>
          <a:p>
            <a:r>
              <a:rPr lang="en-US" b="1" dirty="0">
                <a:latin typeface="Times New Roman" panose="02020603050405020304" pitchFamily="18" charset="0"/>
                <a:cs typeface="Times New Roman" panose="02020603050405020304" pitchFamily="18" charset="0"/>
              </a:rPr>
              <a:t>Purpose</a:t>
            </a:r>
            <a:r>
              <a:rPr lang="en-US" dirty="0">
                <a:latin typeface="Times New Roman" panose="02020603050405020304" pitchFamily="18" charset="0"/>
                <a:cs typeface="Times New Roman" panose="02020603050405020304" pitchFamily="18" charset="0"/>
              </a:rPr>
              <a:t>: Core component responsible for verifying the authenticity of user credentials during login attempts.</a:t>
            </a:r>
            <a:endParaRPr lang="en-IN" dirty="0">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5E5919C-6F73-C307-625B-3A0969B43543}"/>
              </a:ext>
            </a:extLst>
          </p:cNvPr>
          <p:cNvSpPr txBox="1"/>
          <p:nvPr/>
        </p:nvSpPr>
        <p:spPr>
          <a:xfrm>
            <a:off x="145473" y="2244436"/>
            <a:ext cx="9011515" cy="646331"/>
          </a:xfrm>
          <a:prstGeom prst="rect">
            <a:avLst/>
          </a:prstGeom>
          <a:noFill/>
        </p:spPr>
        <p:txBody>
          <a:bodyPr wrap="square">
            <a:spAutoFit/>
          </a:bodyPr>
          <a:lstStyle/>
          <a:p>
            <a:r>
              <a:rPr lang="en-US" b="1" dirty="0">
                <a:latin typeface="Times New Roman" panose="02020603050405020304" pitchFamily="18" charset="0"/>
                <a:cs typeface="Times New Roman" panose="02020603050405020304" pitchFamily="18" charset="0"/>
              </a:rPr>
              <a:t>Functions</a:t>
            </a:r>
            <a:r>
              <a:rPr lang="en-US" dirty="0">
                <a:latin typeface="Times New Roman" panose="02020603050405020304" pitchFamily="18" charset="0"/>
                <a:cs typeface="Times New Roman" panose="02020603050405020304" pitchFamily="18" charset="0"/>
              </a:rPr>
              <a:t>: Performs validation checks against stored user credentials or external identity providers (e.g., LDAP, Active Directory).</a:t>
            </a:r>
            <a:endParaRPr lang="en-IN"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DB4BACAC-2BE1-CE7C-733E-53B45A605259}"/>
              </a:ext>
            </a:extLst>
          </p:cNvPr>
          <p:cNvSpPr txBox="1"/>
          <p:nvPr/>
        </p:nvSpPr>
        <p:spPr>
          <a:xfrm>
            <a:off x="145473" y="3252355"/>
            <a:ext cx="9011515" cy="646331"/>
          </a:xfrm>
          <a:prstGeom prst="rect">
            <a:avLst/>
          </a:prstGeom>
          <a:noFill/>
        </p:spPr>
        <p:txBody>
          <a:bodyPr wrap="square">
            <a:spAutoFit/>
          </a:bodyPr>
          <a:lstStyle/>
          <a:p>
            <a:r>
              <a:rPr lang="en-US" b="1" dirty="0">
                <a:latin typeface="Times New Roman" panose="02020603050405020304" pitchFamily="18" charset="0"/>
                <a:cs typeface="Times New Roman" panose="02020603050405020304" pitchFamily="18" charset="0"/>
              </a:rPr>
              <a:t>Features</a:t>
            </a:r>
            <a:r>
              <a:rPr lang="en-US" dirty="0">
                <a:latin typeface="Times New Roman" panose="02020603050405020304" pitchFamily="18" charset="0"/>
                <a:cs typeface="Times New Roman" panose="02020603050405020304" pitchFamily="18" charset="0"/>
              </a:rPr>
              <a:t>: Supports various authentication methods and integrates with external systems for user identity verification.</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359717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9DC6CBD-56CA-438A-E677-3B45AD103471}"/>
              </a:ext>
            </a:extLst>
          </p:cNvPr>
          <p:cNvSpPr txBox="1"/>
          <p:nvPr/>
        </p:nvSpPr>
        <p:spPr>
          <a:xfrm>
            <a:off x="103910" y="405246"/>
            <a:ext cx="9572624" cy="523220"/>
          </a:xfrm>
          <a:prstGeom prst="rect">
            <a:avLst/>
          </a:prstGeom>
          <a:noFill/>
        </p:spPr>
        <p:txBody>
          <a:bodyPr wrap="square">
            <a:spAutoFit/>
          </a:bodyPr>
          <a:lstStyle/>
          <a:p>
            <a:r>
              <a:rPr lang="en-IN" sz="2800" dirty="0">
                <a:latin typeface="+mj-lt"/>
                <a:cs typeface="Times New Roman" panose="02020603050405020304" pitchFamily="18" charset="0"/>
              </a:rPr>
              <a:t>Multi-Factor Authentication (MFA) Module</a:t>
            </a:r>
          </a:p>
        </p:txBody>
      </p:sp>
      <p:sp>
        <p:nvSpPr>
          <p:cNvPr id="5" name="TextBox 4">
            <a:extLst>
              <a:ext uri="{FF2B5EF4-FFF2-40B4-BE49-F238E27FC236}">
                <a16:creationId xmlns:a16="http://schemas.microsoft.com/office/drawing/2014/main" id="{EC6360CD-23C2-DA34-977C-8B211AC81B0E}"/>
              </a:ext>
            </a:extLst>
          </p:cNvPr>
          <p:cNvSpPr txBox="1"/>
          <p:nvPr/>
        </p:nvSpPr>
        <p:spPr>
          <a:xfrm>
            <a:off x="103910" y="1381992"/>
            <a:ext cx="9047883" cy="1200329"/>
          </a:xfrm>
          <a:prstGeom prst="rect">
            <a:avLst/>
          </a:prstGeom>
          <a:noFill/>
        </p:spPr>
        <p:txBody>
          <a:bodyPr wrap="square">
            <a:spAutoFit/>
          </a:bodyPr>
          <a:lstStyle/>
          <a:p>
            <a:r>
              <a:rPr lang="en-US" b="1" dirty="0">
                <a:latin typeface="Times New Roman" panose="02020603050405020304" pitchFamily="18" charset="0"/>
                <a:cs typeface="Times New Roman" panose="02020603050405020304" pitchFamily="18" charset="0"/>
              </a:rPr>
              <a:t>Purpose</a:t>
            </a:r>
            <a:r>
              <a:rPr lang="en-US" dirty="0">
                <a:latin typeface="Times New Roman" panose="02020603050405020304" pitchFamily="18" charset="0"/>
                <a:cs typeface="Times New Roman" panose="02020603050405020304" pitchFamily="18" charset="0"/>
              </a:rPr>
              <a:t>: Enhances security by requiring users to provide multiple forms of verification before accessing systems or data.</a:t>
            </a:r>
          </a:p>
          <a:p>
            <a:endParaRPr lang="en-US" dirty="0">
              <a:latin typeface="Times New Roman" panose="02020603050405020304" pitchFamily="18" charset="0"/>
              <a:cs typeface="Times New Roman" panose="02020603050405020304" pitchFamily="18" charset="0"/>
            </a:endParaRPr>
          </a:p>
          <a:p>
            <a:endParaRPr lang="en-IN" dirty="0">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956093C-9D21-A706-20B3-31541C875438}"/>
              </a:ext>
            </a:extLst>
          </p:cNvPr>
          <p:cNvSpPr txBox="1"/>
          <p:nvPr/>
        </p:nvSpPr>
        <p:spPr>
          <a:xfrm>
            <a:off x="103910" y="2244436"/>
            <a:ext cx="8673811" cy="2031325"/>
          </a:xfrm>
          <a:prstGeom prst="rect">
            <a:avLst/>
          </a:prstGeom>
          <a:noFill/>
        </p:spPr>
        <p:txBody>
          <a:bodyPr wrap="square">
            <a:spAutoFit/>
          </a:bodyPr>
          <a:lstStyle/>
          <a:p>
            <a:r>
              <a:rPr lang="en-IN" b="1" dirty="0">
                <a:latin typeface="Times New Roman" panose="02020603050405020304" pitchFamily="18" charset="0"/>
                <a:cs typeface="Times New Roman" panose="02020603050405020304" pitchFamily="18" charset="0"/>
              </a:rPr>
              <a:t>Functions</a:t>
            </a:r>
            <a:r>
              <a:rPr lang="en-IN" dirty="0">
                <a:latin typeface="Times New Roman" panose="02020603050405020304" pitchFamily="18" charset="0"/>
                <a:cs typeface="Times New Roman" panose="02020603050405020304" pitchFamily="18" charset="0"/>
              </a:rPr>
              <a:t>: Offers options such as SMS-based OTPs, email verification codes, hardware tokens, biometric scans (fingerprint, facial recognition), or app-based authenticators (e.g., Google Authenticator).</a:t>
            </a:r>
          </a:p>
          <a:p>
            <a:endParaRPr lang="en-IN" dirty="0">
              <a:latin typeface="Times New Roman" panose="02020603050405020304" pitchFamily="18" charset="0"/>
              <a:cs typeface="Times New Roman" panose="02020603050405020304" pitchFamily="18" charset="0"/>
            </a:endParaRPr>
          </a:p>
          <a:p>
            <a:endParaRPr lang="en-IN" dirty="0">
              <a:latin typeface="Times New Roman" panose="02020603050405020304" pitchFamily="18" charset="0"/>
              <a:cs typeface="Times New Roman" panose="02020603050405020304" pitchFamily="18" charset="0"/>
            </a:endParaRPr>
          </a:p>
          <a:p>
            <a:endParaRPr lang="en-IN" dirty="0">
              <a:latin typeface="Times New Roman" panose="02020603050405020304" pitchFamily="18" charset="0"/>
              <a:cs typeface="Times New Roman" panose="02020603050405020304" pitchFamily="18" charset="0"/>
            </a:endParaRPr>
          </a:p>
          <a:p>
            <a:endParaRPr lang="en-IN"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8D21C3AE-31E0-CA6C-0356-BCE7F4D3E938}"/>
              </a:ext>
            </a:extLst>
          </p:cNvPr>
          <p:cNvSpPr txBox="1"/>
          <p:nvPr/>
        </p:nvSpPr>
        <p:spPr>
          <a:xfrm>
            <a:off x="103910" y="3111030"/>
            <a:ext cx="9047883" cy="923330"/>
          </a:xfrm>
          <a:prstGeom prst="rect">
            <a:avLst/>
          </a:prstGeom>
          <a:noFill/>
        </p:spPr>
        <p:txBody>
          <a:bodyPr wrap="square">
            <a:spAutoFit/>
          </a:bodyPr>
          <a:lstStyle/>
          <a:p>
            <a:endParaRPr lang="en-US" b="1"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Features</a:t>
            </a:r>
            <a:r>
              <a:rPr lang="en-US" dirty="0">
                <a:latin typeface="Times New Roman" panose="02020603050405020304" pitchFamily="18" charset="0"/>
                <a:cs typeface="Times New Roman" panose="02020603050405020304" pitchFamily="18" charset="0"/>
              </a:rPr>
              <a:t>: Allows customization of MFA policies based on user roles or sensitivity of accessed resources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009050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241042D-96BA-3EF5-A154-53B989D6DF95}"/>
              </a:ext>
            </a:extLst>
          </p:cNvPr>
          <p:cNvSpPr>
            <a:spLocks noGrp="1"/>
          </p:cNvSpPr>
          <p:nvPr>
            <p:ph type="title" idx="4294967295"/>
          </p:nvPr>
        </p:nvSpPr>
        <p:spPr>
          <a:xfrm>
            <a:off x="0" y="322263"/>
            <a:ext cx="10941050" cy="1531937"/>
          </a:xfrm>
        </p:spPr>
        <p:txBody>
          <a:bodyPr/>
          <a:lstStyle/>
          <a:p>
            <a:r>
              <a:rPr lang="en-IN" cap="none" dirty="0"/>
              <a:t>Software details</a:t>
            </a:r>
          </a:p>
        </p:txBody>
      </p:sp>
      <p:sp>
        <p:nvSpPr>
          <p:cNvPr id="5" name="Content Placeholder 4">
            <a:extLst>
              <a:ext uri="{FF2B5EF4-FFF2-40B4-BE49-F238E27FC236}">
                <a16:creationId xmlns:a16="http://schemas.microsoft.com/office/drawing/2014/main" id="{4D2CA9EE-6F9B-F34A-D6AC-56E9D740DCCC}"/>
              </a:ext>
            </a:extLst>
          </p:cNvPr>
          <p:cNvSpPr>
            <a:spLocks noGrp="1"/>
          </p:cNvSpPr>
          <p:nvPr>
            <p:ph idx="4294967295"/>
          </p:nvPr>
        </p:nvSpPr>
        <p:spPr>
          <a:xfrm>
            <a:off x="0" y="1069975"/>
            <a:ext cx="10941050" cy="4395788"/>
          </a:xfrm>
        </p:spPr>
        <p:txBody>
          <a:bodyPr/>
          <a:lstStyle/>
          <a:p>
            <a:pPr algn="just">
              <a:lnSpc>
                <a:spcPct val="150000"/>
              </a:lnSpc>
            </a:pPr>
            <a:r>
              <a:rPr lang="en-US" sz="1800"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endParaRPr lang="en-US" sz="1800" dirty="0">
              <a:latin typeface="Times New Roman" panose="02020603050405020304" pitchFamily="18" charset="0"/>
              <a:cs typeface="Times New Roman" panose="02020603050405020304" pitchFamily="18" charset="0"/>
            </a:endParaRPr>
          </a:p>
          <a:p>
            <a:pPr algn="just">
              <a:lnSpc>
                <a:spcPct val="150000"/>
              </a:lnSpc>
            </a:pPr>
            <a:r>
              <a:rPr lang="en-US" sz="1800"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5492651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354BF6-05D0-74E0-112B-CEC0402361EB}"/>
              </a:ext>
            </a:extLst>
          </p:cNvPr>
          <p:cNvSpPr>
            <a:spLocks noGrp="1"/>
          </p:cNvSpPr>
          <p:nvPr>
            <p:ph type="title" idx="4294967295"/>
          </p:nvPr>
        </p:nvSpPr>
        <p:spPr>
          <a:xfrm>
            <a:off x="0" y="260350"/>
            <a:ext cx="10941050" cy="1593850"/>
          </a:xfrm>
        </p:spPr>
        <p:txBody>
          <a:bodyPr/>
          <a:lstStyle/>
          <a:p>
            <a:r>
              <a:rPr lang="en-IN" cap="none" dirty="0"/>
              <a:t>Front end</a:t>
            </a:r>
          </a:p>
        </p:txBody>
      </p:sp>
      <p:sp>
        <p:nvSpPr>
          <p:cNvPr id="3" name="Content Placeholder 2">
            <a:extLst>
              <a:ext uri="{FF2B5EF4-FFF2-40B4-BE49-F238E27FC236}">
                <a16:creationId xmlns:a16="http://schemas.microsoft.com/office/drawing/2014/main" id="{045F7FBF-A890-4BCF-78E5-48B54C7D98C7}"/>
              </a:ext>
            </a:extLst>
          </p:cNvPr>
          <p:cNvSpPr>
            <a:spLocks noGrp="1"/>
          </p:cNvSpPr>
          <p:nvPr>
            <p:ph idx="4294967295"/>
          </p:nvPr>
        </p:nvSpPr>
        <p:spPr>
          <a:xfrm>
            <a:off x="0" y="1060450"/>
            <a:ext cx="10868025" cy="4405313"/>
          </a:xfrm>
        </p:spPr>
        <p:txBody>
          <a:bodyPr>
            <a:normAutofit/>
          </a:bodyPr>
          <a:lstStyle/>
          <a:p>
            <a:pPr algn="just">
              <a:lnSpc>
                <a:spcPct val="150000"/>
              </a:lnSpc>
            </a:pPr>
            <a:r>
              <a:rPr lang="en-US" sz="1800"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endParaRPr lang="en-US" sz="1800" dirty="0">
              <a:latin typeface="Times New Roman" panose="02020603050405020304" pitchFamily="18" charset="0"/>
              <a:cs typeface="Times New Roman" panose="02020603050405020304" pitchFamily="18" charset="0"/>
            </a:endParaRPr>
          </a:p>
          <a:p>
            <a:pPr algn="just">
              <a:lnSpc>
                <a:spcPct val="150000"/>
              </a:lnSpc>
            </a:pPr>
            <a:r>
              <a:rPr lang="en-US" sz="1800"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latin typeface="Times New Roman" panose="02020603050405020304" pitchFamily="18" charset="0"/>
              <a:cs typeface="Times New Roman" panose="02020603050405020304" pitchFamily="18" charset="0"/>
            </a:endParaRPr>
          </a:p>
          <a:p>
            <a:pPr>
              <a:lnSpc>
                <a:spcPct val="150000"/>
              </a:lnSpc>
            </a:pPr>
            <a:endParaRPr lang="en-IN" sz="1800" dirty="0"/>
          </a:p>
        </p:txBody>
      </p:sp>
    </p:spTree>
    <p:extLst>
      <p:ext uri="{BB962C8B-B14F-4D97-AF65-F5344CB8AC3E}">
        <p14:creationId xmlns:p14="http://schemas.microsoft.com/office/powerpoint/2010/main" val="37835219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B486C-E879-43ED-5383-4B19F8A53D4C}"/>
              </a:ext>
            </a:extLst>
          </p:cNvPr>
          <p:cNvSpPr>
            <a:spLocks noGrp="1"/>
          </p:cNvSpPr>
          <p:nvPr>
            <p:ph type="title" idx="4294967295"/>
          </p:nvPr>
        </p:nvSpPr>
        <p:spPr>
          <a:xfrm>
            <a:off x="0" y="395288"/>
            <a:ext cx="10909300" cy="1458912"/>
          </a:xfrm>
        </p:spPr>
        <p:txBody>
          <a:bodyPr/>
          <a:lstStyle/>
          <a:p>
            <a:r>
              <a:rPr lang="en-IN" cap="none" dirty="0"/>
              <a:t>Database</a:t>
            </a:r>
          </a:p>
        </p:txBody>
      </p:sp>
      <p:sp>
        <p:nvSpPr>
          <p:cNvPr id="3" name="Content Placeholder 2">
            <a:extLst>
              <a:ext uri="{FF2B5EF4-FFF2-40B4-BE49-F238E27FC236}">
                <a16:creationId xmlns:a16="http://schemas.microsoft.com/office/drawing/2014/main" id="{FD14E560-FA4B-00C9-9CAD-E6D8D184DDDA}"/>
              </a:ext>
            </a:extLst>
          </p:cNvPr>
          <p:cNvSpPr>
            <a:spLocks noGrp="1"/>
          </p:cNvSpPr>
          <p:nvPr>
            <p:ph idx="4294967295"/>
          </p:nvPr>
        </p:nvSpPr>
        <p:spPr>
          <a:xfrm>
            <a:off x="0" y="1289050"/>
            <a:ext cx="10826750" cy="4176713"/>
          </a:xfrm>
        </p:spPr>
        <p:txBody>
          <a:bodyPr>
            <a:normAutofit/>
          </a:bodyPr>
          <a:lstStyle/>
          <a:p>
            <a:pPr algn="just"/>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endParaRPr lang="en-US" sz="1800" dirty="0">
              <a:latin typeface="Times New Roman" panose="02020603050405020304" pitchFamily="18" charset="0"/>
              <a:cs typeface="Times New Roman" panose="02020603050405020304" pitchFamily="18" charset="0"/>
            </a:endParaRPr>
          </a:p>
          <a:p>
            <a:pPr algn="just"/>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endParaRPr lang="en-US" sz="1800" dirty="0">
              <a:latin typeface="Times New Roman" panose="02020603050405020304" pitchFamily="18" charset="0"/>
              <a:cs typeface="Times New Roman" panose="02020603050405020304" pitchFamily="18" charset="0"/>
            </a:endParaRPr>
          </a:p>
          <a:p>
            <a:pPr algn="just"/>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p>
          <a:p>
            <a:endParaRPr lang="en-IN" dirty="0"/>
          </a:p>
        </p:txBody>
      </p:sp>
    </p:spTree>
    <p:extLst>
      <p:ext uri="{BB962C8B-B14F-4D97-AF65-F5344CB8AC3E}">
        <p14:creationId xmlns:p14="http://schemas.microsoft.com/office/powerpoint/2010/main" val="38129518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643FCC-1FC3-172E-8879-562FD31408EA}"/>
              </a:ext>
            </a:extLst>
          </p:cNvPr>
          <p:cNvSpPr>
            <a:spLocks noGrp="1"/>
          </p:cNvSpPr>
          <p:nvPr>
            <p:ph type="title" idx="4294967295"/>
          </p:nvPr>
        </p:nvSpPr>
        <p:spPr>
          <a:xfrm>
            <a:off x="0" y="404813"/>
            <a:ext cx="10879138" cy="1449387"/>
          </a:xfrm>
        </p:spPr>
        <p:txBody>
          <a:bodyPr/>
          <a:lstStyle/>
          <a:p>
            <a:r>
              <a:rPr lang="en-IN" cap="none" dirty="0"/>
              <a:t>Cloud we server</a:t>
            </a:r>
          </a:p>
        </p:txBody>
      </p:sp>
      <p:sp>
        <p:nvSpPr>
          <p:cNvPr id="3" name="Content Placeholder 2">
            <a:extLst>
              <a:ext uri="{FF2B5EF4-FFF2-40B4-BE49-F238E27FC236}">
                <a16:creationId xmlns:a16="http://schemas.microsoft.com/office/drawing/2014/main" id="{E4EF00F1-3D0E-53AE-9730-2B18F6C395DC}"/>
              </a:ext>
            </a:extLst>
          </p:cNvPr>
          <p:cNvSpPr>
            <a:spLocks noGrp="1"/>
          </p:cNvSpPr>
          <p:nvPr>
            <p:ph idx="4294967295"/>
          </p:nvPr>
        </p:nvSpPr>
        <p:spPr>
          <a:xfrm>
            <a:off x="0" y="1101725"/>
            <a:ext cx="10806113" cy="4364038"/>
          </a:xfrm>
        </p:spPr>
        <p:txBody>
          <a:bodyPr>
            <a:normAutofit/>
          </a:bodyPr>
          <a:lstStyle/>
          <a:p>
            <a:pPr algn="just"/>
            <a:r>
              <a:rPr lang="en-US" sz="1800"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endParaRPr lang="en-US" sz="1800" dirty="0">
              <a:latin typeface="Times New Roman" panose="02020603050405020304" pitchFamily="18" charset="0"/>
              <a:cs typeface="Times New Roman" panose="02020603050405020304" pitchFamily="18" charset="0"/>
            </a:endParaRPr>
          </a:p>
          <a:p>
            <a:pPr algn="just"/>
            <a:r>
              <a:rPr lang="en-US" sz="1800"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endParaRPr lang="en-US" sz="1800" dirty="0">
              <a:latin typeface="Times New Roman" panose="02020603050405020304" pitchFamily="18" charset="0"/>
              <a:cs typeface="Times New Roman" panose="02020603050405020304" pitchFamily="18" charset="0"/>
            </a:endParaRPr>
          </a:p>
          <a:p>
            <a:pPr algn="just"/>
            <a:r>
              <a:rPr lang="en-US" sz="1800"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sz="1800" dirty="0">
              <a:latin typeface="Times New Roman" panose="02020603050405020304" pitchFamily="18" charset="0"/>
              <a:cs typeface="Times New Roman" panose="02020603050405020304" pitchFamily="18" charset="0"/>
            </a:endParaRPr>
          </a:p>
          <a:p>
            <a:endParaRPr lang="en-IN" sz="1800" dirty="0"/>
          </a:p>
        </p:txBody>
      </p:sp>
    </p:spTree>
    <p:extLst>
      <p:ext uri="{BB962C8B-B14F-4D97-AF65-F5344CB8AC3E}">
        <p14:creationId xmlns:p14="http://schemas.microsoft.com/office/powerpoint/2010/main" val="30113899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ED9FA0D5-70DF-C0B5-0A78-ACDA23EC19B8}"/>
              </a:ext>
            </a:extLst>
          </p:cNvPr>
          <p:cNvSpPr>
            <a:spLocks noGrp="1"/>
          </p:cNvSpPr>
          <p:nvPr>
            <p:ph type="title" idx="4294967295"/>
          </p:nvPr>
        </p:nvSpPr>
        <p:spPr>
          <a:xfrm>
            <a:off x="0" y="331788"/>
            <a:ext cx="10826750" cy="1522412"/>
          </a:xfrm>
        </p:spPr>
        <p:txBody>
          <a:bodyPr>
            <a:normAutofit/>
          </a:bodyPr>
          <a:lstStyle/>
          <a:p>
            <a:r>
              <a:rPr lang="en-IN" dirty="0"/>
              <a:t>Software requirements:</a:t>
            </a:r>
          </a:p>
        </p:txBody>
      </p:sp>
      <p:sp>
        <p:nvSpPr>
          <p:cNvPr id="8" name="Content Placeholder 7">
            <a:extLst>
              <a:ext uri="{FF2B5EF4-FFF2-40B4-BE49-F238E27FC236}">
                <a16:creationId xmlns:a16="http://schemas.microsoft.com/office/drawing/2014/main" id="{6443AE6F-1891-397D-BC15-CFAEC1D7CBCB}"/>
              </a:ext>
            </a:extLst>
          </p:cNvPr>
          <p:cNvSpPr>
            <a:spLocks noGrp="1"/>
          </p:cNvSpPr>
          <p:nvPr>
            <p:ph idx="4294967295"/>
          </p:nvPr>
        </p:nvSpPr>
        <p:spPr>
          <a:xfrm>
            <a:off x="0" y="1225550"/>
            <a:ext cx="10826750" cy="4240213"/>
          </a:xfrm>
        </p:spPr>
        <p:txBody>
          <a:bodyPr/>
          <a:lstStyle/>
          <a:p>
            <a:pPr lvl="0" algn="just">
              <a:lnSpc>
                <a:spcPct val="150000"/>
              </a:lnSpc>
            </a:pPr>
            <a:r>
              <a:rPr lang="en-US" sz="2000" dirty="0">
                <a:latin typeface="Times New Roman" pitchFamily="18" charset="0"/>
                <a:cs typeface="Times New Roman" pitchFamily="18" charset="0"/>
              </a:rPr>
              <a:t>Operating System	: Windows 10</a:t>
            </a:r>
          </a:p>
          <a:p>
            <a:pPr lvl="0" algn="just">
              <a:lnSpc>
                <a:spcPct val="150000"/>
              </a:lnSpc>
            </a:pPr>
            <a:r>
              <a:rPr lang="en-US" sz="2000" dirty="0">
                <a:latin typeface="Times New Roman" pitchFamily="18" charset="0"/>
                <a:cs typeface="Times New Roman" pitchFamily="18" charset="0"/>
              </a:rPr>
              <a:t>Language	               :PYTHON Google </a:t>
            </a:r>
            <a:r>
              <a:rPr lang="en-US" sz="2000" dirty="0" err="1">
                <a:latin typeface="Times New Roman" pitchFamily="18" charset="0"/>
                <a:cs typeface="Times New Roman" pitchFamily="18" charset="0"/>
              </a:rPr>
              <a:t>Colab</a:t>
            </a:r>
            <a:endParaRPr lang="en-US" sz="20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22524909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B6D4D0-FB82-7570-0678-52510034356F}"/>
              </a:ext>
            </a:extLst>
          </p:cNvPr>
          <p:cNvSpPr>
            <a:spLocks noGrp="1"/>
          </p:cNvSpPr>
          <p:nvPr>
            <p:ph type="title" idx="4294967295"/>
          </p:nvPr>
        </p:nvSpPr>
        <p:spPr>
          <a:xfrm>
            <a:off x="0" y="290513"/>
            <a:ext cx="10950575" cy="1250950"/>
          </a:xfrm>
        </p:spPr>
        <p:txBody>
          <a:bodyPr/>
          <a:lstStyle/>
          <a:p>
            <a:r>
              <a:rPr lang="en-IN" cap="none" dirty="0"/>
              <a:t>Hardware requirement: </a:t>
            </a:r>
          </a:p>
        </p:txBody>
      </p:sp>
      <p:sp>
        <p:nvSpPr>
          <p:cNvPr id="3" name="Content Placeholder 2">
            <a:extLst>
              <a:ext uri="{FF2B5EF4-FFF2-40B4-BE49-F238E27FC236}">
                <a16:creationId xmlns:a16="http://schemas.microsoft.com/office/drawing/2014/main" id="{F5470673-50AF-E6D8-D704-DB1EECEDCF31}"/>
              </a:ext>
            </a:extLst>
          </p:cNvPr>
          <p:cNvSpPr>
            <a:spLocks noGrp="1"/>
          </p:cNvSpPr>
          <p:nvPr>
            <p:ph idx="4294967295"/>
          </p:nvPr>
        </p:nvSpPr>
        <p:spPr>
          <a:xfrm>
            <a:off x="218498" y="1278371"/>
            <a:ext cx="9604375" cy="3449638"/>
          </a:xfrm>
        </p:spPr>
        <p:txBody>
          <a:bodyPr/>
          <a:lstStyle/>
          <a:p>
            <a:pPr algn="just">
              <a:lnSpc>
                <a:spcPct val="150000"/>
              </a:lnSpc>
            </a:pPr>
            <a:r>
              <a:rPr lang="en-US" sz="2000" dirty="0">
                <a:latin typeface="Times New Roman" pitchFamily="18" charset="0"/>
                <a:cs typeface="Times New Roman" pitchFamily="18" charset="0"/>
              </a:rPr>
              <a:t>Keyboard</a:t>
            </a:r>
          </a:p>
          <a:p>
            <a:pPr algn="just">
              <a:lnSpc>
                <a:spcPct val="150000"/>
              </a:lnSpc>
            </a:pPr>
            <a:r>
              <a:rPr lang="en-US" sz="2000" dirty="0">
                <a:latin typeface="Times New Roman" pitchFamily="18" charset="0"/>
                <a:cs typeface="Times New Roman" pitchFamily="18" charset="0"/>
              </a:rPr>
              <a:t>Mouse </a:t>
            </a:r>
          </a:p>
          <a:p>
            <a:pPr algn="just">
              <a:lnSpc>
                <a:spcPct val="150000"/>
              </a:lnSpc>
            </a:pPr>
            <a:r>
              <a:rPr lang="en-US" sz="2000" dirty="0" err="1">
                <a:latin typeface="Times New Roman" pitchFamily="18" charset="0"/>
                <a:cs typeface="Times New Roman" pitchFamily="18" charset="0"/>
              </a:rPr>
              <a:t>Harddisk</a:t>
            </a:r>
            <a:r>
              <a:rPr lang="en-US" sz="2000" dirty="0">
                <a:latin typeface="Times New Roman" pitchFamily="18" charset="0"/>
                <a:cs typeface="Times New Roman" pitchFamily="18" charset="0"/>
              </a:rPr>
              <a:t>	</a:t>
            </a:r>
          </a:p>
          <a:p>
            <a:pPr algn="just">
              <a:lnSpc>
                <a:spcPct val="150000"/>
              </a:lnSpc>
            </a:pPr>
            <a:r>
              <a:rPr lang="en-US" sz="2000" dirty="0">
                <a:latin typeface="Times New Roman" pitchFamily="18" charset="0"/>
                <a:cs typeface="Times New Roman" pitchFamily="18" charset="0"/>
              </a:rPr>
              <a:t>Ram</a:t>
            </a:r>
            <a:endParaRPr lang="en-IN" dirty="0"/>
          </a:p>
        </p:txBody>
      </p:sp>
    </p:spTree>
    <p:extLst>
      <p:ext uri="{BB962C8B-B14F-4D97-AF65-F5344CB8AC3E}">
        <p14:creationId xmlns:p14="http://schemas.microsoft.com/office/powerpoint/2010/main" val="30667781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11B147B-E817-9C04-D131-7CBF5B173312}"/>
              </a:ext>
            </a:extLst>
          </p:cNvPr>
          <p:cNvSpPr txBox="1"/>
          <p:nvPr/>
        </p:nvSpPr>
        <p:spPr>
          <a:xfrm>
            <a:off x="155864" y="1205345"/>
            <a:ext cx="9001125" cy="4197559"/>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In conclusion, the outcomes of this study support the use of innovative technologies in assessment, while underscoring the need for the developers of e-authentication systems and pedagogical teams to </a:t>
            </a:r>
            <a:r>
              <a:rPr lang="en-US" dirty="0" err="1">
                <a:latin typeface="Times New Roman" panose="02020603050405020304" pitchFamily="18" charset="0"/>
                <a:cs typeface="Times New Roman" panose="02020603050405020304" pitchFamily="18" charset="0"/>
              </a:rPr>
              <a:t>recognise</a:t>
            </a:r>
            <a:r>
              <a:rPr lang="en-US" dirty="0">
                <a:latin typeface="Times New Roman" panose="02020603050405020304" pitchFamily="18" charset="0"/>
                <a:cs typeface="Times New Roman" panose="02020603050405020304" pitchFamily="18" charset="0"/>
              </a:rPr>
              <a:t> and respond to the widely differing nature of examinees.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Understanding students’ attitudes and experiences on e-assessment systems will guide back to the problem. To reduce plagiarism and cheating in online assessment, a trust-based system for </a:t>
            </a:r>
            <a:r>
              <a:rPr lang="en-US" dirty="0" err="1">
                <a:latin typeface="Times New Roman" panose="02020603050405020304" pitchFamily="18" charset="0"/>
                <a:cs typeface="Times New Roman" panose="02020603050405020304" pitchFamily="18" charset="0"/>
              </a:rPr>
              <a:t>eauthentication</a:t>
            </a:r>
            <a:r>
              <a:rPr lang="en-US" dirty="0">
                <a:latin typeface="Times New Roman" panose="02020603050405020304" pitchFamily="18" charset="0"/>
                <a:cs typeface="Times New Roman" panose="02020603050405020304" pitchFamily="18" charset="0"/>
              </a:rPr>
              <a:t> which combines various instruments will enable high quality assurance.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perceptions and needs of distinctive users involved in this process through a RRI approach (Von </a:t>
            </a:r>
            <a:r>
              <a:rPr lang="en-US" dirty="0" err="1">
                <a:latin typeface="Times New Roman" panose="02020603050405020304" pitchFamily="18" charset="0"/>
                <a:cs typeface="Times New Roman" panose="02020603050405020304" pitchFamily="18" charset="0"/>
              </a:rPr>
              <a:t>Schomberg</a:t>
            </a:r>
            <a:r>
              <a:rPr lang="en-US" dirty="0">
                <a:latin typeface="Times New Roman" panose="02020603050405020304" pitchFamily="18" charset="0"/>
                <a:cs typeface="Times New Roman" panose="02020603050405020304" pitchFamily="18" charset="0"/>
              </a:rPr>
              <a:t>, 2011) must be taken into account to increase trust of e-authentication systems (</a:t>
            </a:r>
            <a:r>
              <a:rPr lang="en-US" dirty="0" err="1">
                <a:latin typeface="Times New Roman" panose="02020603050405020304" pitchFamily="18" charset="0"/>
                <a:cs typeface="Times New Roman" panose="02020603050405020304" pitchFamily="18" charset="0"/>
              </a:rPr>
              <a:t>Baneres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Baro</a:t>
            </a:r>
            <a:r>
              <a:rPr lang="en-US" dirty="0">
                <a:latin typeface="Times New Roman" panose="02020603050405020304" pitchFamily="18" charset="0"/>
                <a:cs typeface="Times New Roman" panose="02020603050405020304" pitchFamily="18" charset="0"/>
              </a:rPr>
              <a:t>, Guerrero-</a:t>
            </a:r>
            <a:r>
              <a:rPr lang="en-US" dirty="0" err="1">
                <a:latin typeface="Times New Roman" panose="02020603050405020304" pitchFamily="18" charset="0"/>
                <a:cs typeface="Times New Roman" panose="02020603050405020304" pitchFamily="18" charset="0"/>
              </a:rPr>
              <a:t>Rold</a:t>
            </a:r>
            <a:r>
              <a:rPr lang="en-US" dirty="0">
                <a:latin typeface="Times New Roman" panose="02020603050405020304" pitchFamily="18" charset="0"/>
                <a:cs typeface="Times New Roman" panose="02020603050405020304" pitchFamily="18" charset="0"/>
              </a:rPr>
              <a:t> an, &amp; </a:t>
            </a:r>
            <a:r>
              <a:rPr lang="en-US" dirty="0" err="1">
                <a:latin typeface="Times New Roman" panose="02020603050405020304" pitchFamily="18" charset="0"/>
                <a:cs typeface="Times New Roman" panose="02020603050405020304" pitchFamily="18" charset="0"/>
              </a:rPr>
              <a:t>Rodr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ıguez</a:t>
            </a:r>
            <a:r>
              <a:rPr lang="en-US" dirty="0">
                <a:latin typeface="Times New Roman" panose="02020603050405020304" pitchFamily="18" charset="0"/>
                <a:cs typeface="Times New Roman" panose="02020603050405020304" pitchFamily="18" charset="0"/>
              </a:rPr>
              <a:t>, 2016; Okada et al., 2015).</a:t>
            </a:r>
            <a:endParaRPr lang="en-IN" dirty="0">
              <a:latin typeface="Times New Roman" panose="02020603050405020304" pitchFamily="18" charset="0"/>
              <a:cs typeface="Times New Roman" panose="02020603050405020304" pitchFamily="18" charset="0"/>
            </a:endParaRPr>
          </a:p>
        </p:txBody>
      </p:sp>
      <p:sp>
        <p:nvSpPr>
          <p:cNvPr id="4" name="Title 3">
            <a:extLst>
              <a:ext uri="{FF2B5EF4-FFF2-40B4-BE49-F238E27FC236}">
                <a16:creationId xmlns:a16="http://schemas.microsoft.com/office/drawing/2014/main" id="{5EEF111F-5EAF-921C-8354-889D0ECB46DE}"/>
              </a:ext>
            </a:extLst>
          </p:cNvPr>
          <p:cNvSpPr>
            <a:spLocks noGrp="1"/>
          </p:cNvSpPr>
          <p:nvPr>
            <p:ph type="title" idx="4294967295"/>
          </p:nvPr>
        </p:nvSpPr>
        <p:spPr>
          <a:xfrm>
            <a:off x="0" y="477838"/>
            <a:ext cx="10847388" cy="1376362"/>
          </a:xfrm>
        </p:spPr>
        <p:txBody>
          <a:bodyPr/>
          <a:lstStyle/>
          <a:p>
            <a:r>
              <a:rPr lang="en-IN" cap="none" dirty="0"/>
              <a:t>Conclusion</a:t>
            </a:r>
            <a:r>
              <a:rPr lang="en-IN" dirty="0"/>
              <a:t> </a:t>
            </a:r>
          </a:p>
        </p:txBody>
      </p:sp>
    </p:spTree>
    <p:extLst>
      <p:ext uri="{BB962C8B-B14F-4D97-AF65-F5344CB8AC3E}">
        <p14:creationId xmlns:p14="http://schemas.microsoft.com/office/powerpoint/2010/main" val="2533704266"/>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
  <TotalTime>117</TotalTime>
  <Words>2126</Words>
  <Application>Microsoft Office PowerPoint</Application>
  <PresentationFormat>Widescreen</PresentationFormat>
  <Paragraphs>97</Paragraphs>
  <Slides>21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Arial</vt:lpstr>
      <vt:lpstr>Gill Sans MT</vt:lpstr>
      <vt:lpstr>Times New Roman</vt:lpstr>
      <vt:lpstr>Gallery</vt:lpstr>
      <vt:lpstr>                    e-Authentication system in                                                                      cyber security</vt:lpstr>
      <vt:lpstr>Abstract</vt:lpstr>
      <vt:lpstr>Objectives </vt:lpstr>
      <vt:lpstr>Existing system</vt:lpstr>
      <vt:lpstr>Disadvanages</vt:lpstr>
      <vt:lpstr>Proposed system</vt:lpstr>
      <vt:lpstr>Advantages</vt:lpstr>
      <vt:lpstr>Introduction </vt:lpstr>
      <vt:lpstr>PowerPoint Presentation</vt:lpstr>
      <vt:lpstr>Modules</vt:lpstr>
      <vt:lpstr>PowerPoint Presentation</vt:lpstr>
      <vt:lpstr>PowerPoint Presentation</vt:lpstr>
      <vt:lpstr>PowerPoint Presentation</vt:lpstr>
      <vt:lpstr>PowerPoint Presentation</vt:lpstr>
      <vt:lpstr>Software details</vt:lpstr>
      <vt:lpstr>Front end</vt:lpstr>
      <vt:lpstr>Database</vt:lpstr>
      <vt:lpstr>Cloud we server</vt:lpstr>
      <vt:lpstr>Software requirements:</vt:lpstr>
      <vt:lpstr>Hardware requirement: </vt:lpstr>
      <vt:lpstr>Conclusion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3</cp:revision>
  <dcterms:created xsi:type="dcterms:W3CDTF">2024-07-20T13:39:19Z</dcterms:created>
  <dcterms:modified xsi:type="dcterms:W3CDTF">2024-07-20T15:37:04Z</dcterms:modified>
</cp:coreProperties>
</file>