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85B89BE-F2E2-4BA4-83C6-B4DAEFA8BDCA}"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61557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4197720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85B89BE-F2E2-4BA4-83C6-B4DAEFA8BDCA}"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74377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4027847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821728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4233160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133950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A5108FD-3595-44E1-A368-12B61C57BD66}" type="datetimeFigureOut">
              <a:rPr lang="en-IN" smtClean="0"/>
              <a:pPr/>
              <a:t>22-07-2024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288487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3254511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3889102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5108FD-3595-44E1-A368-12B61C57BD66}" type="datetimeFigureOut">
              <a:rPr lang="en-IN" smtClean="0"/>
              <a:pPr/>
              <a:t>22-07-2024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85B89BE-F2E2-4BA4-83C6-B4DAEFA8BDCA}" type="slidenum">
              <a:rPr lang="en-IN" smtClean="0"/>
              <a:pPr/>
              <a:t>‹#›</a:t>
            </a:fld>
            <a:endParaRPr lang="en-IN"/>
          </a:p>
        </p:txBody>
      </p:sp>
    </p:spTree>
    <p:extLst>
      <p:ext uri="{BB962C8B-B14F-4D97-AF65-F5344CB8AC3E}">
        <p14:creationId xmlns:p14="http://schemas.microsoft.com/office/powerpoint/2010/main" xmlns="" val="117318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A5108FD-3595-44E1-A368-12B61C57BD66}" type="datetimeFigureOut">
              <a:rPr lang="en-IN" smtClean="0"/>
              <a:pPr/>
              <a:t>22-07-2024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85B89BE-F2E2-4BA4-83C6-B4DAEFA8BDCA}" type="slidenum">
              <a:rPr lang="en-IN" smtClean="0"/>
              <a:pPr/>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5661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13AED3A1-E364-4859-6758-491DF63A965B}"/>
              </a:ext>
            </a:extLst>
          </p:cNvPr>
          <p:cNvSpPr txBox="1"/>
          <p:nvPr/>
        </p:nvSpPr>
        <p:spPr>
          <a:xfrm>
            <a:off x="3857625" y="3244334"/>
            <a:ext cx="6094268" cy="523220"/>
          </a:xfrm>
          <a:prstGeom prst="rect">
            <a:avLst/>
          </a:prstGeom>
          <a:noFill/>
        </p:spPr>
        <p:txBody>
          <a:bodyPr wrap="square">
            <a:spAutoFit/>
          </a:bodyPr>
          <a:lstStyle/>
          <a:p>
            <a:r>
              <a:rPr lang="en-US" sz="2800" dirty="0"/>
              <a:t>Cursor movement on object motion</a:t>
            </a:r>
            <a:endParaRPr lang="en-IN" sz="2800" dirty="0"/>
          </a:p>
        </p:txBody>
      </p:sp>
    </p:spTree>
    <p:extLst>
      <p:ext uri="{BB962C8B-B14F-4D97-AF65-F5344CB8AC3E}">
        <p14:creationId xmlns:p14="http://schemas.microsoft.com/office/powerpoint/2010/main" xmlns="" val="1307043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C5987D-14D3-10E3-B169-04AAC28594BF}"/>
              </a:ext>
            </a:extLst>
          </p:cNvPr>
          <p:cNvSpPr>
            <a:spLocks noGrp="1"/>
          </p:cNvSpPr>
          <p:nvPr>
            <p:ph type="title" idx="4294967295"/>
          </p:nvPr>
        </p:nvSpPr>
        <p:spPr>
          <a:xfrm>
            <a:off x="0" y="-355022"/>
            <a:ext cx="11921836" cy="1167389"/>
          </a:xfrm>
        </p:spPr>
        <p:txBody>
          <a:bodyPr>
            <a:normAutofit/>
          </a:bodyPr>
          <a:lstStyle/>
          <a:p>
            <a:r>
              <a:rPr lang="en-IN" sz="3200" dirty="0">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xmlns="" id="{311B5A66-5034-CA06-331C-033FF42234C0}"/>
              </a:ext>
            </a:extLst>
          </p:cNvPr>
          <p:cNvSpPr>
            <a:spLocks noGrp="1"/>
          </p:cNvSpPr>
          <p:nvPr>
            <p:ph idx="4294967295"/>
          </p:nvPr>
        </p:nvSpPr>
        <p:spPr>
          <a:xfrm>
            <a:off x="145473" y="1025381"/>
            <a:ext cx="10058400" cy="402272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modern technology of human-computer interactions become important in our everyday lives, varieties of mouse of all kinds of shapes and sizes were invented, from a casual office mouse to hard-core gaming mouse.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there are some limitations to this hardware as they are not as environmentally friendly as it seems. For example, the physical mouse requires a flat surface to operate, not to mention that it requires a certain area to fully utilize the functions offered.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Furthermore, some of this hardware is completely useless when it comes to interacting with the computers remotely due to the cable lengths limitations, rendering it inaccessible. In the proposed AI virtual mouse system, the concept of advancing </a:t>
            </a:r>
            <a:r>
              <a:rPr lang="en-US" sz="1800" dirty="0" err="1">
                <a:latin typeface="Times New Roman" panose="02020603050405020304" pitchFamily="18" charset="0"/>
                <a:cs typeface="Times New Roman" panose="02020603050405020304" pitchFamily="18" charset="0"/>
              </a:rPr>
              <a:t>humancomputer</a:t>
            </a:r>
            <a:r>
              <a:rPr lang="en-US" sz="1800" dirty="0">
                <a:latin typeface="Times New Roman" panose="02020603050405020304" pitchFamily="18" charset="0"/>
                <a:cs typeface="Times New Roman" panose="02020603050405020304" pitchFamily="18" charset="0"/>
              </a:rPr>
              <a:t> interaction using computer vision is given.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Cross comparison of the testing of the AI virtual mouse system is difficult because only limited numbers of datasets are available.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51470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59446A-01B7-7336-E93C-243B5C7B89D1}"/>
              </a:ext>
            </a:extLst>
          </p:cNvPr>
          <p:cNvSpPr>
            <a:spLocks noGrp="1"/>
          </p:cNvSpPr>
          <p:nvPr>
            <p:ph type="title" idx="4294967295"/>
          </p:nvPr>
        </p:nvSpPr>
        <p:spPr>
          <a:xfrm>
            <a:off x="0" y="-4619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Objectives </a:t>
            </a:r>
          </a:p>
        </p:txBody>
      </p:sp>
      <p:sp>
        <p:nvSpPr>
          <p:cNvPr id="3" name="Content Placeholder 2">
            <a:extLst>
              <a:ext uri="{FF2B5EF4-FFF2-40B4-BE49-F238E27FC236}">
                <a16:creationId xmlns:a16="http://schemas.microsoft.com/office/drawing/2014/main" xmlns="" id="{6E98AB4F-16AA-E8E6-FC57-741EC18EB1D3}"/>
              </a:ext>
            </a:extLst>
          </p:cNvPr>
          <p:cNvSpPr>
            <a:spLocks noGrp="1"/>
          </p:cNvSpPr>
          <p:nvPr>
            <p:ph idx="4294967295"/>
          </p:nvPr>
        </p:nvSpPr>
        <p:spPr>
          <a:xfrm>
            <a:off x="238991" y="1090468"/>
            <a:ext cx="10979150" cy="44878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paper proposes a new approach for controlling mouse movement using a real-time camera. Most of the existing approaches involve changing mouse parts such as adding more buttons or changing the position of the tracking ball.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Instead, it proposes to change the hardware design. The method uses a camera and computer vision technology, such as image segmentation and gesture recognition, to control mouse tasks (left click and right click, selection, scroll and drag).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Hand gestures are acquired using a Web camera based on </a:t>
            </a:r>
            <a:r>
              <a:rPr lang="en-US" sz="1800" dirty="0" err="1">
                <a:latin typeface="Times New Roman" panose="02020603050405020304" pitchFamily="18" charset="0"/>
                <a:cs typeface="Times New Roman" panose="02020603050405020304" pitchFamily="18" charset="0"/>
              </a:rPr>
              <a:t>colour</a:t>
            </a:r>
            <a:r>
              <a:rPr lang="en-US" sz="1800" dirty="0">
                <a:latin typeface="Times New Roman" panose="02020603050405020304" pitchFamily="18" charset="0"/>
                <a:cs typeface="Times New Roman" panose="02020603050405020304" pitchFamily="18" charset="0"/>
              </a:rPr>
              <a:t> detection. In this research work, three </a:t>
            </a:r>
            <a:r>
              <a:rPr lang="en-US" sz="1800" dirty="0" err="1">
                <a:latin typeface="Times New Roman" panose="02020603050405020304" pitchFamily="18" charset="0"/>
                <a:cs typeface="Times New Roman" panose="02020603050405020304" pitchFamily="18" charset="0"/>
              </a:rPr>
              <a:t>colour</a:t>
            </a:r>
            <a:r>
              <a:rPr lang="en-US" sz="1800" dirty="0">
                <a:latin typeface="Times New Roman" panose="02020603050405020304" pitchFamily="18" charset="0"/>
                <a:cs typeface="Times New Roman" panose="02020603050405020304" pitchFamily="18" charset="0"/>
              </a:rPr>
              <a:t> tapes are used on fingers. The tapes will be used for clicking events of the mouse. Through a Web camera, the real-time video is captured.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Image processing is performed on each frame of that video to detect the </a:t>
            </a:r>
            <a:r>
              <a:rPr lang="en-US" sz="1800" dirty="0" err="1">
                <a:latin typeface="Times New Roman" panose="02020603050405020304" pitchFamily="18" charset="0"/>
                <a:cs typeface="Times New Roman" panose="02020603050405020304" pitchFamily="18" charset="0"/>
              </a:rPr>
              <a:t>colour</a:t>
            </a:r>
            <a:r>
              <a:rPr lang="en-US" sz="1800" dirty="0">
                <a:latin typeface="Times New Roman" panose="02020603050405020304" pitchFamily="18" charset="0"/>
                <a:cs typeface="Times New Roman" panose="02020603050405020304" pitchFamily="18" charset="0"/>
              </a:rPr>
              <a:t> and mouse tasks are performed.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546718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06463D-7F04-E0BC-4B57-9FE07F81077B}"/>
              </a:ext>
            </a:extLst>
          </p:cNvPr>
          <p:cNvSpPr>
            <a:spLocks noGrp="1"/>
          </p:cNvSpPr>
          <p:nvPr>
            <p:ph type="title" idx="4294967295"/>
          </p:nvPr>
        </p:nvSpPr>
        <p:spPr>
          <a:xfrm>
            <a:off x="0" y="-4619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Existing system </a:t>
            </a:r>
          </a:p>
        </p:txBody>
      </p:sp>
      <p:sp>
        <p:nvSpPr>
          <p:cNvPr id="3" name="Content Placeholder 2">
            <a:extLst>
              <a:ext uri="{FF2B5EF4-FFF2-40B4-BE49-F238E27FC236}">
                <a16:creationId xmlns:a16="http://schemas.microsoft.com/office/drawing/2014/main" xmlns="" id="{1D04B045-28E1-BAA8-2D78-BC59466DCEF5}"/>
              </a:ext>
            </a:extLst>
          </p:cNvPr>
          <p:cNvSpPr>
            <a:spLocks noGrp="1"/>
          </p:cNvSpPr>
          <p:nvPr>
            <p:ph idx="4294967295"/>
          </p:nvPr>
        </p:nvSpPr>
        <p:spPr>
          <a:xfrm>
            <a:off x="228600" y="1211263"/>
            <a:ext cx="10058400" cy="402431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virtual mouse is software that allows users to give mouse inputs to a system without using an actual mouse. To the extreme it can also be called as hardware because it uses an ordinary web camera.</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 virtual mouse can usually be operated with multiple input devices, which may include an actual mouse or a computer keyboard. Virtual mouse which uses web camera works with the help of different image processing techniques.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the hand movements of a user are mapped into mouse inputs. A web camera is set to take images continuously. Most laptops today are equipped with webcams, which have recently been used insecurity applications utilizing face recognition.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order to harness the full potential of a webcam, it can be used for vision-based CC, which would effectively eliminate the need for a computer mouse or mouse pad. The usefulness of a webcam can also be greatly extended to other HCI application such as a sign language database or motion controller. </a:t>
            </a:r>
          </a:p>
        </p:txBody>
      </p:sp>
    </p:spTree>
    <p:extLst>
      <p:ext uri="{BB962C8B-B14F-4D97-AF65-F5344CB8AC3E}">
        <p14:creationId xmlns:p14="http://schemas.microsoft.com/office/powerpoint/2010/main" xmlns="" val="2516581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076A93-0784-F3A0-50CC-E05AA59D5230}"/>
              </a:ext>
            </a:extLst>
          </p:cNvPr>
          <p:cNvSpPr>
            <a:spLocks noGrp="1"/>
          </p:cNvSpPr>
          <p:nvPr>
            <p:ph type="title" idx="4294967295"/>
          </p:nvPr>
        </p:nvSpPr>
        <p:spPr>
          <a:xfrm>
            <a:off x="0" y="-4619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Disadvantages </a:t>
            </a:r>
          </a:p>
        </p:txBody>
      </p:sp>
      <p:sp>
        <p:nvSpPr>
          <p:cNvPr id="3" name="Content Placeholder 2">
            <a:extLst>
              <a:ext uri="{FF2B5EF4-FFF2-40B4-BE49-F238E27FC236}">
                <a16:creationId xmlns:a16="http://schemas.microsoft.com/office/drawing/2014/main" xmlns="" id="{1BD60E8C-19D8-D8DC-B7CC-34338D2F2B23}"/>
              </a:ext>
            </a:extLst>
          </p:cNvPr>
          <p:cNvSpPr>
            <a:spLocks noGrp="1"/>
          </p:cNvSpPr>
          <p:nvPr>
            <p:ph idx="4294967295"/>
          </p:nvPr>
        </p:nvSpPr>
        <p:spPr>
          <a:xfrm>
            <a:off x="258184" y="1254629"/>
            <a:ext cx="10058400" cy="4024312"/>
          </a:xfrm>
        </p:spPr>
        <p:txBody>
          <a:bodyPr>
            <a:normAutofit fontScale="92500" lnSpcReduction="10000"/>
          </a:bodyPr>
          <a:lstStyle/>
          <a:p>
            <a:pPr algn="just">
              <a:lnSpc>
                <a:spcPct val="11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Precision and Control: </a:t>
            </a:r>
            <a:r>
              <a:rPr lang="en-US" sz="1900" dirty="0">
                <a:latin typeface="Times New Roman" panose="02020603050405020304" pitchFamily="18" charset="0"/>
                <a:cs typeface="Times New Roman" panose="02020603050405020304" pitchFamily="18" charset="0"/>
              </a:rPr>
              <a:t>Cursor movement might not always align perfectly with the intended motion of the object. This can lead to issues where the user struggles to precisely position the cursor over the object they wish to interact with, especially in cases of small or fast-moving objects.</a:t>
            </a:r>
          </a:p>
          <a:p>
            <a:pPr algn="just">
              <a:lnSpc>
                <a:spcPct val="11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Tracking:</a:t>
            </a:r>
            <a:r>
              <a:rPr lang="en-US" sz="1900" dirty="0">
                <a:latin typeface="Times New Roman" panose="02020603050405020304" pitchFamily="18" charset="0"/>
                <a:cs typeface="Times New Roman" panose="02020603050405020304" pitchFamily="18" charset="0"/>
              </a:rPr>
              <a:t> If objects move quickly or unpredictably, it can be difficult for the user to track and follow them with the cursor. This can result in frustration and a sense of loss of control, particularly in dynamic environments or games where objects move rapidly.</a:t>
            </a:r>
          </a:p>
          <a:p>
            <a:pPr algn="just">
              <a:lnSpc>
                <a:spcPct val="11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User Fatigue: </a:t>
            </a:r>
            <a:r>
              <a:rPr lang="en-US" sz="1900" dirty="0">
                <a:latin typeface="Times New Roman" panose="02020603050405020304" pitchFamily="18" charset="0"/>
                <a:cs typeface="Times New Roman" panose="02020603050405020304" pitchFamily="18" charset="0"/>
              </a:rPr>
              <a:t>Constantly adjusting and readjusting the cursor to follow moving objects can lead to user fatigue or strain, especially if the movements require fine motor control or prolonged periods of attention.</a:t>
            </a:r>
          </a:p>
          <a:p>
            <a:pPr algn="just">
              <a:lnSpc>
                <a:spcPct val="11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Complexity of Interaction: </a:t>
            </a:r>
            <a:r>
              <a:rPr lang="en-US" sz="1900" dirty="0">
                <a:latin typeface="Times New Roman" panose="02020603050405020304" pitchFamily="18" charset="0"/>
                <a:cs typeface="Times New Roman" panose="02020603050405020304" pitchFamily="18" charset="0"/>
              </a:rPr>
              <a:t>The interaction between the cursor and moving objects can introduce complexity, especially in scenarios where multiple objects are moving simultaneously or in conflicting directions. This can increase the cognitive load on the user, making tasks more difficult to execute effectively.</a:t>
            </a:r>
          </a:p>
          <a:p>
            <a:pPr>
              <a:buFont typeface="Arial" panose="020B0604020202020204" pitchFamily="34" charset="0"/>
              <a:buChar char="•"/>
            </a:pPr>
            <a:endParaRPr lang="en-IN" dirty="0"/>
          </a:p>
        </p:txBody>
      </p:sp>
    </p:spTree>
    <p:extLst>
      <p:ext uri="{BB962C8B-B14F-4D97-AF65-F5344CB8AC3E}">
        <p14:creationId xmlns:p14="http://schemas.microsoft.com/office/powerpoint/2010/main" xmlns="" val="3349583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8905B6-B60E-CB9C-05D7-E4C2D525B83E}"/>
              </a:ext>
            </a:extLst>
          </p:cNvPr>
          <p:cNvSpPr>
            <a:spLocks noGrp="1"/>
          </p:cNvSpPr>
          <p:nvPr>
            <p:ph type="title" idx="4294967295"/>
          </p:nvPr>
        </p:nvSpPr>
        <p:spPr>
          <a:xfrm>
            <a:off x="0" y="-4619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Proposed system</a:t>
            </a:r>
          </a:p>
        </p:txBody>
      </p:sp>
      <p:sp>
        <p:nvSpPr>
          <p:cNvPr id="3" name="Content Placeholder 2">
            <a:extLst>
              <a:ext uri="{FF2B5EF4-FFF2-40B4-BE49-F238E27FC236}">
                <a16:creationId xmlns:a16="http://schemas.microsoft.com/office/drawing/2014/main" xmlns="" id="{F1E903DD-A3AC-DED1-3EA6-74FB86F4D29C}"/>
              </a:ext>
            </a:extLst>
          </p:cNvPr>
          <p:cNvSpPr>
            <a:spLocks noGrp="1"/>
          </p:cNvSpPr>
          <p:nvPr>
            <p:ph idx="4294967295"/>
          </p:nvPr>
        </p:nvSpPr>
        <p:spPr>
          <a:xfrm>
            <a:off x="290945" y="1191636"/>
            <a:ext cx="10058400" cy="4022725"/>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Over the past decades there have been significant advancements in HCI technologies for gaming purposes, such as the Microsoft Kinect and Nintendo Wii. These gaming technologies provide a more natural and interactive means of playing videogames.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Motion controls is the future of gaming and it have tremendously boosted the sales of video games, such as the Nintendo Wii which sold over 50 million consoles within a year of its release. HCI using hand gestures is very intuitive and effective for one-to-one interaction with computers and it provides a Natural User Interface (NUI).</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 has been extensive research towards novel devices and techniques for cursor control using hand gestures. Besides HCI, hand gesture recognition is also used in sign language recognition, which makes hand gesture recognition even more significant.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88076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C5EA82-23A3-C213-8011-AF7459FD6B7E}"/>
              </a:ext>
            </a:extLst>
          </p:cNvPr>
          <p:cNvSpPr>
            <a:spLocks noGrp="1"/>
          </p:cNvSpPr>
          <p:nvPr>
            <p:ph type="title" idx="4294967295"/>
          </p:nvPr>
        </p:nvSpPr>
        <p:spPr>
          <a:xfrm>
            <a:off x="0" y="-534988"/>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Advantages </a:t>
            </a:r>
          </a:p>
        </p:txBody>
      </p:sp>
      <p:sp>
        <p:nvSpPr>
          <p:cNvPr id="3" name="Content Placeholder 2">
            <a:extLst>
              <a:ext uri="{FF2B5EF4-FFF2-40B4-BE49-F238E27FC236}">
                <a16:creationId xmlns:a16="http://schemas.microsoft.com/office/drawing/2014/main" xmlns="" id="{AB2789E2-09B0-0BA3-03C4-BE7FE48A2AA9}"/>
              </a:ext>
            </a:extLst>
          </p:cNvPr>
          <p:cNvSpPr>
            <a:spLocks noGrp="1"/>
          </p:cNvSpPr>
          <p:nvPr>
            <p:ph idx="4294967295"/>
          </p:nvPr>
        </p:nvSpPr>
        <p:spPr>
          <a:xfrm>
            <a:off x="322118" y="1169988"/>
            <a:ext cx="10058400" cy="4024312"/>
          </a:xfrm>
        </p:spPr>
        <p:txBody>
          <a:bodyPr/>
          <a:lstStyle/>
          <a:p>
            <a:pPr algn="just">
              <a:lnSpc>
                <a:spcPct val="150000"/>
              </a:lnSpc>
              <a:buFont typeface="Arial" panose="020B0604020202020204" pitchFamily="34" charset="0"/>
              <a:buChar char="•"/>
            </a:pPr>
            <a:r>
              <a:rPr lang="en-US" b="1" dirty="0"/>
              <a:t> </a:t>
            </a:r>
            <a:r>
              <a:rPr lang="en-US" sz="1800" b="1" dirty="0">
                <a:latin typeface="Times New Roman" panose="02020603050405020304" pitchFamily="18" charset="0"/>
                <a:cs typeface="Times New Roman" panose="02020603050405020304" pitchFamily="18" charset="0"/>
              </a:rPr>
              <a:t>Precise Interaction: </a:t>
            </a:r>
            <a:r>
              <a:rPr lang="en-US" sz="1800" dirty="0">
                <a:latin typeface="Times New Roman" panose="02020603050405020304" pitchFamily="18" charset="0"/>
                <a:cs typeface="Times New Roman" panose="02020603050405020304" pitchFamily="18" charset="0"/>
              </a:rPr>
              <a:t>With a cursor, users can precisely interact with specific elements or objects on the screen, allowing for accurate selection, manipulation, or control.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Visual Feedback: </a:t>
            </a:r>
            <a:r>
              <a:rPr lang="en-US" sz="1800" dirty="0">
                <a:latin typeface="Times New Roman" panose="02020603050405020304" pitchFamily="18" charset="0"/>
                <a:cs typeface="Times New Roman" panose="02020603050405020304" pitchFamily="18" charset="0"/>
              </a:rPr>
              <a:t>The cursor provides visual feedback on the position and state of the object it interacts with, enhancing user understanding and control.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Versatility:</a:t>
            </a:r>
            <a:r>
              <a:rPr lang="en-US" sz="1800" dirty="0">
                <a:latin typeface="Times New Roman" panose="02020603050405020304" pitchFamily="18" charset="0"/>
                <a:cs typeface="Times New Roman" panose="02020603050405020304" pitchFamily="18" charset="0"/>
              </a:rPr>
              <a:t> Cursors can be used across various applications and environments, providing a standardized method for interaction that users are familiar with.</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Fine Control: </a:t>
            </a:r>
            <a:r>
              <a:rPr lang="en-US" sz="1800" dirty="0">
                <a:latin typeface="Times New Roman" panose="02020603050405020304" pitchFamily="18" charset="0"/>
                <a:cs typeface="Times New Roman" panose="02020603050405020304" pitchFamily="18" charset="0"/>
              </a:rPr>
              <a:t>Cursors allow for fine-grained control over object motion or manipulation, which is especially useful in design tools, simulations, and games where precision is crucial.</a:t>
            </a:r>
          </a:p>
          <a:p>
            <a:endParaRPr lang="en-IN" dirty="0"/>
          </a:p>
        </p:txBody>
      </p:sp>
    </p:spTree>
    <p:extLst>
      <p:ext uri="{BB962C8B-B14F-4D97-AF65-F5344CB8AC3E}">
        <p14:creationId xmlns:p14="http://schemas.microsoft.com/office/powerpoint/2010/main" xmlns="" val="35589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1257FB-85D2-A8AE-2934-F4113C49812A}"/>
              </a:ext>
            </a:extLst>
          </p:cNvPr>
          <p:cNvSpPr>
            <a:spLocks noGrp="1"/>
          </p:cNvSpPr>
          <p:nvPr>
            <p:ph type="title" idx="4294967295"/>
          </p:nvPr>
        </p:nvSpPr>
        <p:spPr>
          <a:xfrm>
            <a:off x="0" y="-565150"/>
            <a:ext cx="10058400" cy="1450975"/>
          </a:xfrm>
        </p:spPr>
        <p:txBody>
          <a:bodyPr>
            <a:normAutofit/>
          </a:bodyPr>
          <a:lstStyle/>
          <a:p>
            <a:r>
              <a:rPr lang="en-IN" sz="3200"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xmlns="" id="{EBD91AA8-BAF0-AA5D-C14F-555F3FF27763}"/>
              </a:ext>
            </a:extLst>
          </p:cNvPr>
          <p:cNvSpPr>
            <a:spLocks noGrp="1"/>
          </p:cNvSpPr>
          <p:nvPr>
            <p:ph idx="4294967295"/>
          </p:nvPr>
        </p:nvSpPr>
        <p:spPr>
          <a:xfrm>
            <a:off x="270164" y="1107209"/>
            <a:ext cx="10058400" cy="4024313"/>
          </a:xfrm>
        </p:spPr>
        <p:txBody>
          <a:bodyPr>
            <a:normAutofit fontScale="25000" lnSpcReduction="20000"/>
          </a:bodyPr>
          <a:lstStyle/>
          <a:p>
            <a:pPr algn="just">
              <a:lnSpc>
                <a:spcPct val="150000"/>
              </a:lnSpc>
              <a:buFont typeface="Arial" panose="020B0604020202020204" pitchFamily="34" charset="0"/>
              <a:buChar char="•"/>
            </a:pPr>
            <a:r>
              <a:rPr lang="en-US" sz="7200" dirty="0">
                <a:latin typeface="Times New Roman" panose="02020603050405020304" pitchFamily="18" charset="0"/>
                <a:cs typeface="Times New Roman" panose="02020603050405020304" pitchFamily="18" charset="0"/>
              </a:rPr>
              <a:t>Human Computer Interaction, mainly deals with natural interfaces. The Graphical User Interface (GUI) on Personal Computers (PCs) is developed, providing an efficient interface for a user to interact with the computer and access the various applications effortlessly. </a:t>
            </a:r>
          </a:p>
          <a:p>
            <a:pPr algn="just">
              <a:lnSpc>
                <a:spcPct val="150000"/>
              </a:lnSpc>
              <a:buFont typeface="Arial" panose="020B0604020202020204" pitchFamily="34" charset="0"/>
              <a:buChar char="•"/>
            </a:pPr>
            <a:r>
              <a:rPr lang="en-US" sz="7200" dirty="0">
                <a:latin typeface="Times New Roman" panose="02020603050405020304" pitchFamily="18" charset="0"/>
                <a:cs typeface="Times New Roman" panose="02020603050405020304" pitchFamily="18" charset="0"/>
              </a:rPr>
              <a:t>Today, the technology used for interaction by mobile phone is mainly touch screen. But this technology is still not that cheap to be used in laptops and desktops. The aim is to create a virtual mouse system having a user-friendly interface and an alternative to a touch screen.</a:t>
            </a:r>
          </a:p>
          <a:p>
            <a:pPr algn="just">
              <a:lnSpc>
                <a:spcPct val="150000"/>
              </a:lnSpc>
              <a:buFont typeface="Arial" panose="020B0604020202020204" pitchFamily="34" charset="0"/>
              <a:buChar char="•"/>
            </a:pPr>
            <a:r>
              <a:rPr lang="en-US" sz="7200" dirty="0">
                <a:latin typeface="Times New Roman" panose="02020603050405020304" pitchFamily="18" charset="0"/>
                <a:cs typeface="Times New Roman" panose="02020603050405020304" pitchFamily="18" charset="0"/>
              </a:rPr>
              <a:t>naturally is becoming even more important in many fields of Human Computer Interaction. The idea which the paper proposes uses gesture to operate the cursor. Gestures are a major form of human communication. </a:t>
            </a:r>
          </a:p>
          <a:p>
            <a:pPr algn="just">
              <a:lnSpc>
                <a:spcPct val="150000"/>
              </a:lnSpc>
              <a:buFont typeface="Arial" panose="020B0604020202020204" pitchFamily="34" charset="0"/>
              <a:buChar char="•"/>
            </a:pPr>
            <a:r>
              <a:rPr lang="en-US" sz="7200" dirty="0">
                <a:latin typeface="Times New Roman" panose="02020603050405020304" pitchFamily="18" charset="0"/>
                <a:cs typeface="Times New Roman" panose="02020603050405020304" pitchFamily="18" charset="0"/>
              </a:rPr>
              <a:t> Human Computer Interaction is not just limited to keyboard and mouse interaction. The interaction between human beings comes from different sensory modes like gesture, speech, facial and body expressions.</a:t>
            </a:r>
          </a:p>
          <a:p>
            <a:pPr marL="0" indent="0">
              <a:buNone/>
            </a:pPr>
            <a:endParaRPr lang="en-IN" dirty="0"/>
          </a:p>
        </p:txBody>
      </p:sp>
    </p:spTree>
    <p:extLst>
      <p:ext uri="{BB962C8B-B14F-4D97-AF65-F5344CB8AC3E}">
        <p14:creationId xmlns:p14="http://schemas.microsoft.com/office/powerpoint/2010/main" xmlns="" val="406361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FCC4320-DA53-127D-8678-BB5F03BD0738}"/>
              </a:ext>
            </a:extLst>
          </p:cNvPr>
          <p:cNvSpPr txBox="1"/>
          <p:nvPr/>
        </p:nvSpPr>
        <p:spPr>
          <a:xfrm>
            <a:off x="415636" y="480628"/>
            <a:ext cx="10444622" cy="32778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primary goal of gesture recognition is to create a system that can identify specific human gesture and use them to correctly identify a corresponding action for controlling the device.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user can control a computer by making a specific gesture in front of a video camera which is linked to the computer. This paper is based on human computer interaction.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aim is to create a virtual mouse system that is a </a:t>
            </a:r>
            <a:r>
              <a:rPr lang="en-US" dirty="0" err="1">
                <a:latin typeface="Times New Roman" panose="02020603050405020304" pitchFamily="18" charset="0"/>
                <a:cs typeface="Times New Roman" panose="02020603050405020304" pitchFamily="18" charset="0"/>
              </a:rPr>
              <a:t>userfriendly</a:t>
            </a:r>
            <a:r>
              <a:rPr lang="en-US" dirty="0">
                <a:latin typeface="Times New Roman" panose="02020603050405020304" pitchFamily="18" charset="0"/>
                <a:cs typeface="Times New Roman" panose="02020603050405020304" pitchFamily="18" charset="0"/>
              </a:rPr>
              <a:t> device and an alternative to a touch screen. By applying computer vision technology and controlling the mouse by natural hand gestures, one can reduce the workspace required.</a:t>
            </a:r>
            <a:endParaRPr lang="en-IN"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22775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2D23E7-BC6A-A8E5-BC0F-B4F3BBA04550}"/>
              </a:ext>
            </a:extLst>
          </p:cNvPr>
          <p:cNvSpPr>
            <a:spLocks noGrp="1"/>
          </p:cNvSpPr>
          <p:nvPr>
            <p:ph type="title" idx="4294967295"/>
          </p:nvPr>
        </p:nvSpPr>
        <p:spPr>
          <a:xfrm>
            <a:off x="0" y="-461963"/>
            <a:ext cx="10058400" cy="1450976"/>
          </a:xfrm>
        </p:spPr>
        <p:txBody>
          <a:bodyPr/>
          <a:lstStyle/>
          <a:p>
            <a:r>
              <a:rPr lang="en-IN" sz="3200" dirty="0">
                <a:latin typeface="Times New Roman" panose="02020603050405020304" pitchFamily="18" charset="0"/>
                <a:cs typeface="Times New Roman" panose="02020603050405020304" pitchFamily="18" charset="0"/>
              </a:rPr>
              <a:t>Modules</a:t>
            </a:r>
            <a:r>
              <a:rPr lang="en-IN" dirty="0"/>
              <a:t> </a:t>
            </a:r>
          </a:p>
        </p:txBody>
      </p:sp>
      <p:sp>
        <p:nvSpPr>
          <p:cNvPr id="3" name="Content Placeholder 2">
            <a:extLst>
              <a:ext uri="{FF2B5EF4-FFF2-40B4-BE49-F238E27FC236}">
                <a16:creationId xmlns:a16="http://schemas.microsoft.com/office/drawing/2014/main" xmlns="" id="{82C10F62-BE04-2C49-00F0-BF05167DB841}"/>
              </a:ext>
            </a:extLst>
          </p:cNvPr>
          <p:cNvSpPr>
            <a:spLocks noGrp="1"/>
          </p:cNvSpPr>
          <p:nvPr>
            <p:ph idx="4294967295"/>
          </p:nvPr>
        </p:nvSpPr>
        <p:spPr>
          <a:xfrm>
            <a:off x="0" y="1254125"/>
            <a:ext cx="10058400" cy="4022725"/>
          </a:xfrm>
        </p:spPr>
        <p:txBody>
          <a:bodyPr/>
          <a:lstStyle/>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Cursor Tracking</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Object Motion Tracking</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Collision Detection</a:t>
            </a:r>
          </a:p>
          <a:p>
            <a:pPr>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 Input Handling</a:t>
            </a:r>
          </a:p>
          <a:p>
            <a:pPr>
              <a:buFont typeface="Arial" panose="020B0604020202020204" pitchFamily="34" charset="0"/>
              <a:buChar char="•"/>
            </a:pPr>
            <a:endParaRPr lang="en-IN" dirty="0"/>
          </a:p>
        </p:txBody>
      </p:sp>
    </p:spTree>
    <p:extLst>
      <p:ext uri="{BB962C8B-B14F-4D97-AF65-F5344CB8AC3E}">
        <p14:creationId xmlns:p14="http://schemas.microsoft.com/office/powerpoint/2010/main" xmlns="" val="1124943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5D041FF-1102-D5C7-636E-B98DB9585460}"/>
              </a:ext>
            </a:extLst>
          </p:cNvPr>
          <p:cNvSpPr txBox="1"/>
          <p:nvPr/>
        </p:nvSpPr>
        <p:spPr>
          <a:xfrm>
            <a:off x="322118" y="550718"/>
            <a:ext cx="8819284" cy="523220"/>
          </a:xfrm>
          <a:prstGeom prst="rect">
            <a:avLst/>
          </a:prstGeom>
          <a:noFill/>
        </p:spPr>
        <p:txBody>
          <a:bodyPr wrap="square">
            <a:spAutoFit/>
          </a:bodyPr>
          <a:lstStyle/>
          <a:p>
            <a:r>
              <a:rPr lang="en-IN" sz="2800" b="1" dirty="0">
                <a:latin typeface="Times New Roman" panose="02020603050405020304" pitchFamily="18" charset="0"/>
                <a:cs typeface="Times New Roman" panose="02020603050405020304" pitchFamily="18" charset="0"/>
              </a:rPr>
              <a:t>Cursor Tracking :</a:t>
            </a:r>
            <a:endParaRPr lang="en-IN" dirty="0"/>
          </a:p>
        </p:txBody>
      </p:sp>
      <p:sp>
        <p:nvSpPr>
          <p:cNvPr id="7" name="TextBox 6">
            <a:extLst>
              <a:ext uri="{FF2B5EF4-FFF2-40B4-BE49-F238E27FC236}">
                <a16:creationId xmlns:a16="http://schemas.microsoft.com/office/drawing/2014/main" xmlns="" id="{85452D91-0E8A-0E81-AE30-35AEFA0087D9}"/>
              </a:ext>
            </a:extLst>
          </p:cNvPr>
          <p:cNvSpPr txBox="1"/>
          <p:nvPr/>
        </p:nvSpPr>
        <p:spPr>
          <a:xfrm>
            <a:off x="802698" y="1322154"/>
            <a:ext cx="6094268" cy="1711366"/>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t>This module involves tracking the position and movement of the cursor across the screen.</a:t>
            </a:r>
          </a:p>
          <a:p>
            <a:pPr marL="285750" indent="-285750" algn="just">
              <a:lnSpc>
                <a:spcPct val="150000"/>
              </a:lnSpc>
              <a:buFont typeface="Arial" panose="020B0604020202020204" pitchFamily="34" charset="0"/>
              <a:buChar char="•"/>
            </a:pPr>
            <a:r>
              <a:rPr lang="en-US" dirty="0"/>
              <a:t> It ensures that the cursor accurately reflects the user's input and interacts seamlessly with objects as they move.</a:t>
            </a:r>
            <a:endParaRPr lang="en-IN" dirty="0"/>
          </a:p>
        </p:txBody>
      </p:sp>
    </p:spTree>
    <p:extLst>
      <p:ext uri="{BB962C8B-B14F-4D97-AF65-F5344CB8AC3E}">
        <p14:creationId xmlns:p14="http://schemas.microsoft.com/office/powerpoint/2010/main" xmlns="" val="3557538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5C77C149-953F-6B8E-EEDE-C165E2E55801}"/>
              </a:ext>
            </a:extLst>
          </p:cNvPr>
          <p:cNvSpPr txBox="1"/>
          <p:nvPr/>
        </p:nvSpPr>
        <p:spPr>
          <a:xfrm>
            <a:off x="449407" y="511525"/>
            <a:ext cx="6094268" cy="523220"/>
          </a:xfrm>
          <a:prstGeom prst="rect">
            <a:avLst/>
          </a:prstGeom>
          <a:noFill/>
        </p:spPr>
        <p:txBody>
          <a:bodyPr wrap="square">
            <a:spAutoFit/>
          </a:bodyPr>
          <a:lstStyle/>
          <a:p>
            <a:r>
              <a:rPr lang="en-IN" sz="2800" b="1" dirty="0">
                <a:latin typeface="Times New Roman" panose="02020603050405020304" pitchFamily="18" charset="0"/>
                <a:cs typeface="Times New Roman" panose="02020603050405020304" pitchFamily="18" charset="0"/>
              </a:rPr>
              <a:t>Object Motion Tracking:</a:t>
            </a:r>
          </a:p>
        </p:txBody>
      </p:sp>
      <p:sp>
        <p:nvSpPr>
          <p:cNvPr id="9" name="TextBox 8">
            <a:extLst>
              <a:ext uri="{FF2B5EF4-FFF2-40B4-BE49-F238E27FC236}">
                <a16:creationId xmlns:a16="http://schemas.microsoft.com/office/drawing/2014/main" xmlns="" id="{E2CD4DB7-B604-D505-B2FD-4F1344EC9BB0}"/>
              </a:ext>
            </a:extLst>
          </p:cNvPr>
          <p:cNvSpPr txBox="1"/>
          <p:nvPr/>
        </p:nvSpPr>
        <p:spPr>
          <a:xfrm>
            <a:off x="771525" y="1412254"/>
            <a:ext cx="6094268"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This module focuses on tracking the movement of objects within the graphical environment.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calculates and updates the positions, velocities, and other parameters of objects as they move, ensuring that the cursor can interact with them effectively</a:t>
            </a:r>
            <a:r>
              <a:rPr lang="en-US" dirty="0"/>
              <a:t>.</a:t>
            </a:r>
            <a:endParaRPr lang="en-IN" dirty="0"/>
          </a:p>
        </p:txBody>
      </p:sp>
    </p:spTree>
    <p:extLst>
      <p:ext uri="{BB962C8B-B14F-4D97-AF65-F5344CB8AC3E}">
        <p14:creationId xmlns:p14="http://schemas.microsoft.com/office/powerpoint/2010/main" xmlns="" val="650917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A69A7035-9FE8-BB39-3408-CC1526ED3BA1}"/>
              </a:ext>
            </a:extLst>
          </p:cNvPr>
          <p:cNvSpPr txBox="1"/>
          <p:nvPr/>
        </p:nvSpPr>
        <p:spPr>
          <a:xfrm>
            <a:off x="480579" y="428398"/>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Collision Detection: </a:t>
            </a:r>
          </a:p>
        </p:txBody>
      </p:sp>
      <p:sp>
        <p:nvSpPr>
          <p:cNvPr id="7" name="TextBox 6">
            <a:extLst>
              <a:ext uri="{FF2B5EF4-FFF2-40B4-BE49-F238E27FC236}">
                <a16:creationId xmlns:a16="http://schemas.microsoft.com/office/drawing/2014/main" xmlns="" id="{8E71F4EE-3452-B490-F797-1F8ECEECE93F}"/>
              </a:ext>
            </a:extLst>
          </p:cNvPr>
          <p:cNvSpPr txBox="1"/>
          <p:nvPr/>
        </p:nvSpPr>
        <p:spPr>
          <a:xfrm>
            <a:off x="916998" y="1225218"/>
            <a:ext cx="6094268"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applications involving cursor interaction with moving objects, collision detection modules are crucial.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They detect and handle interactions when the cursor intersects with or comes close to objects, triggering appropriate actions or responses.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15707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1CB97883-E0B9-50E9-CCC4-C753613DC478}"/>
              </a:ext>
            </a:extLst>
          </p:cNvPr>
          <p:cNvSpPr txBox="1"/>
          <p:nvPr/>
        </p:nvSpPr>
        <p:spPr>
          <a:xfrm>
            <a:off x="376671" y="428398"/>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Input Handling: </a:t>
            </a:r>
          </a:p>
        </p:txBody>
      </p:sp>
      <p:sp>
        <p:nvSpPr>
          <p:cNvPr id="9" name="TextBox 8">
            <a:extLst>
              <a:ext uri="{FF2B5EF4-FFF2-40B4-BE49-F238E27FC236}">
                <a16:creationId xmlns:a16="http://schemas.microsoft.com/office/drawing/2014/main" xmlns="" id="{987854B2-AE42-7A48-8AC2-1CC391FBAD5F}"/>
              </a:ext>
            </a:extLst>
          </p:cNvPr>
          <p:cNvSpPr txBox="1"/>
          <p:nvPr/>
        </p:nvSpPr>
        <p:spPr>
          <a:xfrm>
            <a:off x="937778" y="1228636"/>
            <a:ext cx="10203833" cy="133882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modules manage user inputs from input devices such as mice, touchscreens, or styluses.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They interpret user actions (e.g., clicks, drags) and translate them into commands that affect cursor movement and object interactions</a:t>
            </a:r>
            <a:r>
              <a:rPr lang="en-US" dirty="0"/>
              <a:t>.</a:t>
            </a:r>
            <a:endParaRPr lang="en-IN" dirty="0"/>
          </a:p>
        </p:txBody>
      </p:sp>
    </p:spTree>
    <p:extLst>
      <p:ext uri="{BB962C8B-B14F-4D97-AF65-F5344CB8AC3E}">
        <p14:creationId xmlns:p14="http://schemas.microsoft.com/office/powerpoint/2010/main" xmlns="" val="4074650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A4F435-28C2-22CB-9F39-F767E60684D4}"/>
              </a:ext>
            </a:extLst>
          </p:cNvPr>
          <p:cNvSpPr>
            <a:spLocks noGrp="1"/>
          </p:cNvSpPr>
          <p:nvPr>
            <p:ph type="title" idx="4294967295"/>
          </p:nvPr>
        </p:nvSpPr>
        <p:spPr>
          <a:xfrm>
            <a:off x="0" y="-441325"/>
            <a:ext cx="10058400" cy="1450975"/>
          </a:xfrm>
        </p:spPr>
        <p:txBody>
          <a:bodyPr>
            <a:normAutofit/>
          </a:bodyPr>
          <a:lstStyle/>
          <a:p>
            <a:r>
              <a:rPr lang="en-IN" sz="2800" b="1" dirty="0">
                <a:latin typeface="Times New Roman" panose="02020603050405020304" pitchFamily="18" charset="0"/>
                <a:cs typeface="Times New Roman" panose="02020603050405020304" pitchFamily="18" charset="0"/>
              </a:rPr>
              <a:t>Software Details</a:t>
            </a:r>
          </a:p>
        </p:txBody>
      </p:sp>
      <p:sp>
        <p:nvSpPr>
          <p:cNvPr id="4" name="TextBox 3">
            <a:extLst>
              <a:ext uri="{FF2B5EF4-FFF2-40B4-BE49-F238E27FC236}">
                <a16:creationId xmlns:a16="http://schemas.microsoft.com/office/drawing/2014/main" xmlns="" id="{669FAB3F-2F90-4760-F86B-74D86D8134FD}"/>
              </a:ext>
            </a:extLst>
          </p:cNvPr>
          <p:cNvSpPr txBox="1"/>
          <p:nvPr/>
        </p:nvSpPr>
        <p:spPr>
          <a:xfrm>
            <a:off x="626053" y="1149341"/>
            <a:ext cx="6156612" cy="50353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778422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9DAAE6-8D89-B352-05FF-CB3E195C13D6}"/>
              </a:ext>
            </a:extLst>
          </p:cNvPr>
          <p:cNvSpPr>
            <a:spLocks noGrp="1"/>
          </p:cNvSpPr>
          <p:nvPr>
            <p:ph type="title" idx="4294967295"/>
          </p:nvPr>
        </p:nvSpPr>
        <p:spPr>
          <a:xfrm>
            <a:off x="0" y="-544513"/>
            <a:ext cx="10058400" cy="1450976"/>
          </a:xfrm>
        </p:spPr>
        <p:txBody>
          <a:bodyPr>
            <a:normAutofit/>
          </a:bodyPr>
          <a:lstStyle/>
          <a:p>
            <a:r>
              <a:rPr lang="en-IN" sz="2800" dirty="0">
                <a:latin typeface="Times New Roman" panose="02020603050405020304" pitchFamily="18" charset="0"/>
                <a:cs typeface="Times New Roman" panose="02020603050405020304" pitchFamily="18" charset="0"/>
              </a:rPr>
              <a:t>Front End </a:t>
            </a:r>
          </a:p>
        </p:txBody>
      </p:sp>
      <p:sp>
        <p:nvSpPr>
          <p:cNvPr id="3" name="Content Placeholder 2">
            <a:extLst>
              <a:ext uri="{FF2B5EF4-FFF2-40B4-BE49-F238E27FC236}">
                <a16:creationId xmlns:a16="http://schemas.microsoft.com/office/drawing/2014/main" xmlns="" id="{864D1A38-4F42-C3A8-D82A-57ECEA7D40B3}"/>
              </a:ext>
            </a:extLst>
          </p:cNvPr>
          <p:cNvSpPr>
            <a:spLocks noGrp="1"/>
          </p:cNvSpPr>
          <p:nvPr>
            <p:ph idx="4294967295"/>
          </p:nvPr>
        </p:nvSpPr>
        <p:spPr>
          <a:xfrm>
            <a:off x="571500" y="1045153"/>
            <a:ext cx="10058400" cy="4024313"/>
          </a:xfrm>
        </p:spPr>
        <p:txBody>
          <a:bodyPr>
            <a:normAutofit fontScale="92500" lnSpcReduction="10000"/>
          </a:bodyPr>
          <a:lstStyle/>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sz="19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613457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32BFAE-ECFA-CBB6-0F21-BFCBE82BA770}"/>
              </a:ext>
            </a:extLst>
          </p:cNvPr>
          <p:cNvSpPr>
            <a:spLocks noGrp="1"/>
          </p:cNvSpPr>
          <p:nvPr>
            <p:ph type="title" idx="4294967295"/>
          </p:nvPr>
        </p:nvSpPr>
        <p:spPr>
          <a:xfrm>
            <a:off x="166255" y="-534122"/>
            <a:ext cx="10058400" cy="1450976"/>
          </a:xfrm>
        </p:spPr>
        <p:txBody>
          <a:bodyPr>
            <a:normAutofit/>
          </a:bodyPr>
          <a:lstStyle/>
          <a:p>
            <a:r>
              <a:rPr lang="en-IN" sz="2800" dirty="0" err="1">
                <a:latin typeface="Times New Roman" panose="02020603050405020304" pitchFamily="18" charset="0"/>
                <a:cs typeface="Times New Roman" panose="02020603050405020304" pitchFamily="18" charset="0"/>
              </a:rPr>
              <a:t>Datebase</a:t>
            </a:r>
            <a:endParaRPr lang="en-IN"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ED5CE04-1DAC-2215-E9BD-7175DCF8807D}"/>
              </a:ext>
            </a:extLst>
          </p:cNvPr>
          <p:cNvSpPr txBox="1"/>
          <p:nvPr/>
        </p:nvSpPr>
        <p:spPr>
          <a:xfrm>
            <a:off x="1072860" y="1173677"/>
            <a:ext cx="9787397" cy="2862322"/>
          </a:xfrm>
          <a:prstGeom prst="rect">
            <a:avLst/>
          </a:prstGeom>
          <a:noFill/>
        </p:spPr>
        <p:txBody>
          <a:bodyPr wrap="square">
            <a:spAutoFit/>
          </a:bodyPr>
          <a:lstStyle/>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endParaRPr lang="en-IN" sz="1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endParaRPr lang="en-US" sz="1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50072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29CC08-82AD-A125-FDB0-18C70A7A4EBA}"/>
              </a:ext>
            </a:extLst>
          </p:cNvPr>
          <p:cNvSpPr>
            <a:spLocks noGrp="1"/>
          </p:cNvSpPr>
          <p:nvPr>
            <p:ph type="title" idx="4294967295"/>
          </p:nvPr>
        </p:nvSpPr>
        <p:spPr>
          <a:xfrm>
            <a:off x="0" y="-523875"/>
            <a:ext cx="10058400" cy="1450975"/>
          </a:xfrm>
        </p:spPr>
        <p:txBody>
          <a:bodyPr>
            <a:normAutofit/>
          </a:bodyPr>
          <a:lstStyle/>
          <a:p>
            <a:r>
              <a:rPr lang="en-IN" sz="2800" dirty="0">
                <a:latin typeface="Times New Roman" panose="02020603050405020304" pitchFamily="18" charset="0"/>
                <a:cs typeface="Times New Roman" panose="02020603050405020304" pitchFamily="18" charset="0"/>
              </a:rPr>
              <a:t>Cloud Web Server </a:t>
            </a:r>
          </a:p>
        </p:txBody>
      </p:sp>
      <p:sp>
        <p:nvSpPr>
          <p:cNvPr id="4" name="TextBox 3">
            <a:extLst>
              <a:ext uri="{FF2B5EF4-FFF2-40B4-BE49-F238E27FC236}">
                <a16:creationId xmlns:a16="http://schemas.microsoft.com/office/drawing/2014/main" xmlns="" id="{8D8C1C93-9610-0BD5-A949-61BBCB083F57}"/>
              </a:ext>
            </a:extLst>
          </p:cNvPr>
          <p:cNvSpPr txBox="1"/>
          <p:nvPr/>
        </p:nvSpPr>
        <p:spPr>
          <a:xfrm>
            <a:off x="1717097" y="1094106"/>
            <a:ext cx="10015357" cy="3139321"/>
          </a:xfrm>
          <a:prstGeom prst="rect">
            <a:avLst/>
          </a:prstGeom>
          <a:noFill/>
        </p:spPr>
        <p:txBody>
          <a:bodyPr wrap="square">
            <a:spAutoFit/>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1488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4CD55D-A4B2-3DDA-C7D6-57869252ACC3}"/>
              </a:ext>
            </a:extLst>
          </p:cNvPr>
          <p:cNvSpPr>
            <a:spLocks noGrp="1"/>
          </p:cNvSpPr>
          <p:nvPr>
            <p:ph type="title" idx="4294967295"/>
          </p:nvPr>
        </p:nvSpPr>
        <p:spPr>
          <a:xfrm>
            <a:off x="0" y="-3476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Software requirement : </a:t>
            </a:r>
          </a:p>
        </p:txBody>
      </p:sp>
      <p:sp>
        <p:nvSpPr>
          <p:cNvPr id="3" name="Content Placeholder 2">
            <a:extLst>
              <a:ext uri="{FF2B5EF4-FFF2-40B4-BE49-F238E27FC236}">
                <a16:creationId xmlns:a16="http://schemas.microsoft.com/office/drawing/2014/main" xmlns="" id="{2B3441C9-4259-9241-329B-C626892DB1C7}"/>
              </a:ext>
            </a:extLst>
          </p:cNvPr>
          <p:cNvSpPr>
            <a:spLocks noGrp="1"/>
          </p:cNvSpPr>
          <p:nvPr>
            <p:ph idx="4294967295"/>
          </p:nvPr>
        </p:nvSpPr>
        <p:spPr>
          <a:xfrm>
            <a:off x="353291" y="1595582"/>
            <a:ext cx="10058400" cy="4024313"/>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pPr>
              <a:buFont typeface="Arial" panose="020B0604020202020204" pitchFamily="34" charset="0"/>
              <a:buChar char="•"/>
            </a:pPr>
            <a:endParaRPr lang="en-IN" dirty="0"/>
          </a:p>
        </p:txBody>
      </p:sp>
    </p:spTree>
    <p:extLst>
      <p:ext uri="{BB962C8B-B14F-4D97-AF65-F5344CB8AC3E}">
        <p14:creationId xmlns:p14="http://schemas.microsoft.com/office/powerpoint/2010/main" xmlns="" val="2859091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EDF338-024D-64EC-0751-58F6BDC22D1D}"/>
              </a:ext>
            </a:extLst>
          </p:cNvPr>
          <p:cNvSpPr>
            <a:spLocks noGrp="1"/>
          </p:cNvSpPr>
          <p:nvPr>
            <p:ph type="title" idx="4294967295"/>
          </p:nvPr>
        </p:nvSpPr>
        <p:spPr>
          <a:xfrm>
            <a:off x="0" y="-388938"/>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Hardware requirement :</a:t>
            </a:r>
          </a:p>
        </p:txBody>
      </p:sp>
      <p:sp>
        <p:nvSpPr>
          <p:cNvPr id="3" name="Content Placeholder 2">
            <a:extLst>
              <a:ext uri="{FF2B5EF4-FFF2-40B4-BE49-F238E27FC236}">
                <a16:creationId xmlns:a16="http://schemas.microsoft.com/office/drawing/2014/main" xmlns="" id="{B9D96842-1A76-1E78-4DB9-2C40AE3B8BA0}"/>
              </a:ext>
            </a:extLst>
          </p:cNvPr>
          <p:cNvSpPr>
            <a:spLocks noGrp="1"/>
          </p:cNvSpPr>
          <p:nvPr>
            <p:ph idx="4294967295"/>
          </p:nvPr>
        </p:nvSpPr>
        <p:spPr>
          <a:xfrm>
            <a:off x="554182" y="150336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pPr>
              <a:buFont typeface="Arial" panose="020B0604020202020204" pitchFamily="34" charset="0"/>
              <a:buChar char="•"/>
            </a:pPr>
            <a:endParaRPr lang="en-IN" dirty="0"/>
          </a:p>
        </p:txBody>
      </p:sp>
    </p:spTree>
    <p:extLst>
      <p:ext uri="{BB962C8B-B14F-4D97-AF65-F5344CB8AC3E}">
        <p14:creationId xmlns:p14="http://schemas.microsoft.com/office/powerpoint/2010/main" xmlns="" val="1340978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3E0649-D9FA-33D1-F24A-9B96B971F95A}"/>
              </a:ext>
            </a:extLst>
          </p:cNvPr>
          <p:cNvSpPr>
            <a:spLocks noGrp="1"/>
          </p:cNvSpPr>
          <p:nvPr>
            <p:ph type="title" idx="4294967295"/>
          </p:nvPr>
        </p:nvSpPr>
        <p:spPr>
          <a:xfrm>
            <a:off x="0" y="-347663"/>
            <a:ext cx="10058400" cy="1450976"/>
          </a:xfrm>
        </p:spPr>
        <p:txBody>
          <a:bodyPr>
            <a:normAutofit/>
          </a:bodyPr>
          <a:lstStyle/>
          <a:p>
            <a:r>
              <a:rPr lang="en-IN" sz="3200"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xmlns="" id="{ECB13DCB-2E23-3676-6630-5A43E75527C0}"/>
              </a:ext>
            </a:extLst>
          </p:cNvPr>
          <p:cNvSpPr>
            <a:spLocks noGrp="1"/>
          </p:cNvSpPr>
          <p:nvPr>
            <p:ph idx="4294967295"/>
          </p:nvPr>
        </p:nvSpPr>
        <p:spPr>
          <a:xfrm>
            <a:off x="606137" y="1534535"/>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system implemented will simulate mouse movement using hand gestures and a real-time camera. All the mouse tasks such as left clicking, right clicking, and scrolling are implemented.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windows, closing the window, etc. will be implemented. This method is created under a standardized operating system. Various application programs can be developed exclusively from this technology to create a wide range of applications with the minimum requirements of resources.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future, additional features such as enlarging and shrinking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2713125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663</TotalTime>
  <Words>2001</Words>
  <Application>Microsoft Office PowerPoint</Application>
  <PresentationFormat>Custom</PresentationFormat>
  <Paragraphs>87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Slide 1</vt:lpstr>
      <vt:lpstr>Abstract</vt:lpstr>
      <vt:lpstr>Objectives </vt:lpstr>
      <vt:lpstr>Existing system </vt:lpstr>
      <vt:lpstr>Disadvantages </vt:lpstr>
      <vt:lpstr>Proposed system</vt:lpstr>
      <vt:lpstr>Advantages </vt:lpstr>
      <vt:lpstr>Introduction</vt:lpstr>
      <vt:lpstr>Slide 9</vt:lpstr>
      <vt:lpstr>Modules </vt:lpstr>
      <vt:lpstr>Slide 11</vt:lpstr>
      <vt:lpstr>Slide 12</vt:lpstr>
      <vt:lpstr>Slide 13</vt:lpstr>
      <vt:lpstr>Slide 14</vt:lpstr>
      <vt:lpstr>Software Details</vt:lpstr>
      <vt:lpstr>Front End </vt:lpstr>
      <vt:lpstr>Datebase</vt:lpstr>
      <vt:lpstr>Cloud Web Server </vt:lpstr>
      <vt:lpstr>Software requirement : </vt:lpstr>
      <vt:lpstr>Hardware requirement :</vt:lpstr>
      <vt:lpstr>Conclusion</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vishalrameshv13@gmail.com</dc:creator>
  <cp:lastModifiedBy>KING</cp:lastModifiedBy>
  <cp:revision>4</cp:revision>
  <dcterms:created xsi:type="dcterms:W3CDTF">2024-07-20T16:27:06Z</dcterms:created>
  <dcterms:modified xsi:type="dcterms:W3CDTF">2024-07-22T06:12:33Z</dcterms:modified>
</cp:coreProperties>
</file>