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256" r:id="rId2"/>
    <p:sldId id="257" r:id="rId3"/>
    <p:sldId id="258" r:id="rId4"/>
    <p:sldId id="259" r:id="rId5"/>
    <p:sldId id="260" r:id="rId6"/>
    <p:sldId id="262" r:id="rId7"/>
    <p:sldId id="261"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p:cViewPr varScale="1">
        <p:scale>
          <a:sx n="68" d="100"/>
          <a:sy n="68" d="100"/>
        </p:scale>
        <p:origin x="-798" y="-9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5A3D1F-5AC5-4ED7-AC2F-81687BD76E64}" type="datetimeFigureOut">
              <a:rPr lang="en-IN" smtClean="0"/>
              <a:pPr/>
              <a:t>22-07-2024</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67A4070-0332-4E68-A0B5-0E96A8E926D9}" type="slidenum">
              <a:rPr lang="en-IN" smtClean="0"/>
              <a:pPr/>
              <a:t>‹#›</a:t>
            </a:fld>
            <a:endParaRPr lang="en-IN"/>
          </a:p>
        </p:txBody>
      </p:sp>
    </p:spTree>
    <p:extLst>
      <p:ext uri="{BB962C8B-B14F-4D97-AF65-F5344CB8AC3E}">
        <p14:creationId xmlns:p14="http://schemas.microsoft.com/office/powerpoint/2010/main" xmlns="" val="12068970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067A4070-0332-4E68-A0B5-0E96A8E926D9}" type="slidenum">
              <a:rPr lang="en-IN" smtClean="0"/>
              <a:pPr/>
              <a:t>2</a:t>
            </a:fld>
            <a:endParaRPr lang="en-IN"/>
          </a:p>
        </p:txBody>
      </p:sp>
    </p:spTree>
    <p:extLst>
      <p:ext uri="{BB962C8B-B14F-4D97-AF65-F5344CB8AC3E}">
        <p14:creationId xmlns:p14="http://schemas.microsoft.com/office/powerpoint/2010/main" xmlns="" val="32821237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221BDCD-CC66-4C86-B7C2-86E93B044D20}" type="datetimeFigureOut">
              <a:rPr lang="en-IN" smtClean="0"/>
              <a:pPr/>
              <a:t>22-07-2024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5BA0368-3EB2-490C-9941-8B7B3FF4435D}" type="slidenum">
              <a:rPr lang="en-IN" smtClean="0"/>
              <a:pPr/>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33150507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221BDCD-CC66-4C86-B7C2-86E93B044D20}" type="datetimeFigureOut">
              <a:rPr lang="en-IN" smtClean="0"/>
              <a:pPr/>
              <a:t>22-07-2024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5BA0368-3EB2-490C-9941-8B7B3FF4435D}" type="slidenum">
              <a:rPr lang="en-IN" smtClean="0"/>
              <a:pPr/>
              <a:t>‹#›</a:t>
            </a:fld>
            <a:endParaRPr lang="en-IN"/>
          </a:p>
        </p:txBody>
      </p:sp>
    </p:spTree>
    <p:extLst>
      <p:ext uri="{BB962C8B-B14F-4D97-AF65-F5344CB8AC3E}">
        <p14:creationId xmlns:p14="http://schemas.microsoft.com/office/powerpoint/2010/main" xmlns="" val="26073305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221BDCD-CC66-4C86-B7C2-86E93B044D20}" type="datetimeFigureOut">
              <a:rPr lang="en-IN" smtClean="0"/>
              <a:pPr/>
              <a:t>22-07-2024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5BA0368-3EB2-490C-9941-8B7B3FF4435D}" type="slidenum">
              <a:rPr lang="en-IN" smtClean="0"/>
              <a:pPr/>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630980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221BDCD-CC66-4C86-B7C2-86E93B044D20}" type="datetimeFigureOut">
              <a:rPr lang="en-IN" smtClean="0"/>
              <a:pPr/>
              <a:t>22-07-2024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5BA0368-3EB2-490C-9941-8B7B3FF4435D}" type="slidenum">
              <a:rPr lang="en-IN" smtClean="0"/>
              <a:pPr/>
              <a:t>‹#›</a:t>
            </a:fld>
            <a:endParaRPr lang="en-IN"/>
          </a:p>
        </p:txBody>
      </p:sp>
    </p:spTree>
    <p:extLst>
      <p:ext uri="{BB962C8B-B14F-4D97-AF65-F5344CB8AC3E}">
        <p14:creationId xmlns:p14="http://schemas.microsoft.com/office/powerpoint/2010/main" xmlns="" val="38006876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221BDCD-CC66-4C86-B7C2-86E93B044D20}" type="datetimeFigureOut">
              <a:rPr lang="en-IN" smtClean="0"/>
              <a:pPr/>
              <a:t>22-07-2024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95BA0368-3EB2-490C-9941-8B7B3FF4435D}" type="slidenum">
              <a:rPr lang="en-IN" smtClean="0"/>
              <a:pPr/>
              <a:t>‹#›</a:t>
            </a:fld>
            <a:endParaRPr lang="en-IN"/>
          </a:p>
        </p:txBody>
      </p:sp>
    </p:spTree>
    <p:extLst>
      <p:ext uri="{BB962C8B-B14F-4D97-AF65-F5344CB8AC3E}">
        <p14:creationId xmlns:p14="http://schemas.microsoft.com/office/powerpoint/2010/main" xmlns="" val="29425222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221BDCD-CC66-4C86-B7C2-86E93B044D20}" type="datetimeFigureOut">
              <a:rPr lang="en-IN" smtClean="0"/>
              <a:pPr/>
              <a:t>22-07-2024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95BA0368-3EB2-490C-9941-8B7B3FF4435D}" type="slidenum">
              <a:rPr lang="en-IN" smtClean="0"/>
              <a:pPr/>
              <a:t>‹#›</a:t>
            </a:fld>
            <a:endParaRPr lang="en-IN"/>
          </a:p>
        </p:txBody>
      </p:sp>
    </p:spTree>
    <p:extLst>
      <p:ext uri="{BB962C8B-B14F-4D97-AF65-F5344CB8AC3E}">
        <p14:creationId xmlns:p14="http://schemas.microsoft.com/office/powerpoint/2010/main" xmlns="" val="40015663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7221BDCD-CC66-4C86-B7C2-86E93B044D20}" type="datetimeFigureOut">
              <a:rPr lang="en-IN" smtClean="0"/>
              <a:pPr/>
              <a:t>22-07-2024</a:t>
            </a:fld>
            <a:endParaRPr lang="en-IN"/>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IN"/>
          </a:p>
        </p:txBody>
      </p:sp>
      <p:sp>
        <p:nvSpPr>
          <p:cNvPr id="9" name="Slide Number Placeholder 8"/>
          <p:cNvSpPr>
            <a:spLocks noGrp="1"/>
          </p:cNvSpPr>
          <p:nvPr>
            <p:ph type="sldNum" sz="quarter" idx="12"/>
          </p:nvPr>
        </p:nvSpPr>
        <p:spPr/>
        <p:txBody>
          <a:bodyPr/>
          <a:lstStyle/>
          <a:p>
            <a:fld id="{95BA0368-3EB2-490C-9941-8B7B3FF4435D}" type="slidenum">
              <a:rPr lang="en-IN" smtClean="0"/>
              <a:pPr/>
              <a:t>‹#›</a:t>
            </a:fld>
            <a:endParaRPr lang="en-IN"/>
          </a:p>
        </p:txBody>
      </p:sp>
    </p:spTree>
    <p:extLst>
      <p:ext uri="{BB962C8B-B14F-4D97-AF65-F5344CB8AC3E}">
        <p14:creationId xmlns:p14="http://schemas.microsoft.com/office/powerpoint/2010/main" xmlns="" val="24228151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7221BDCD-CC66-4C86-B7C2-86E93B044D20}" type="datetimeFigureOut">
              <a:rPr lang="en-IN" smtClean="0"/>
              <a:pPr/>
              <a:t>22-07-2024</a:t>
            </a:fld>
            <a:endParaRPr lang="en-IN"/>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95BA0368-3EB2-490C-9941-8B7B3FF4435D}" type="slidenum">
              <a:rPr lang="en-IN" smtClean="0"/>
              <a:pPr/>
              <a:t>‹#›</a:t>
            </a:fld>
            <a:endParaRPr lang="en-IN"/>
          </a:p>
        </p:txBody>
      </p:sp>
    </p:spTree>
    <p:extLst>
      <p:ext uri="{BB962C8B-B14F-4D97-AF65-F5344CB8AC3E}">
        <p14:creationId xmlns:p14="http://schemas.microsoft.com/office/powerpoint/2010/main" xmlns="" val="36880673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221BDCD-CC66-4C86-B7C2-86E93B044D20}" type="datetimeFigureOut">
              <a:rPr lang="en-IN" smtClean="0"/>
              <a:pPr/>
              <a:t>22-07-2024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5BA0368-3EB2-490C-9941-8B7B3FF4435D}" type="slidenum">
              <a:rPr lang="en-IN" smtClean="0"/>
              <a:pPr/>
              <a:t>‹#›</a:t>
            </a:fld>
            <a:endParaRPr lang="en-IN"/>
          </a:p>
        </p:txBody>
      </p:sp>
    </p:spTree>
    <p:extLst>
      <p:ext uri="{BB962C8B-B14F-4D97-AF65-F5344CB8AC3E}">
        <p14:creationId xmlns:p14="http://schemas.microsoft.com/office/powerpoint/2010/main" xmlns="" val="40183942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221BDCD-CC66-4C86-B7C2-86E93B044D20}" type="datetimeFigureOut">
              <a:rPr lang="en-IN" smtClean="0"/>
              <a:pPr/>
              <a:t>22-07-2024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5BA0368-3EB2-490C-9941-8B7B3FF4435D}" type="slidenum">
              <a:rPr lang="en-IN" smtClean="0"/>
              <a:pPr/>
              <a:t>‹#›</a:t>
            </a:fld>
            <a:endParaRPr lang="en-IN"/>
          </a:p>
        </p:txBody>
      </p:sp>
    </p:spTree>
    <p:extLst>
      <p:ext uri="{BB962C8B-B14F-4D97-AF65-F5344CB8AC3E}">
        <p14:creationId xmlns:p14="http://schemas.microsoft.com/office/powerpoint/2010/main" xmlns="" val="35092333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221BDCD-CC66-4C86-B7C2-86E93B044D20}" type="datetimeFigureOut">
              <a:rPr lang="en-IN" smtClean="0"/>
              <a:pPr/>
              <a:t>22-07-2024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5BA0368-3EB2-490C-9941-8B7B3FF4435D}" type="slidenum">
              <a:rPr lang="en-IN" smtClean="0"/>
              <a:pPr/>
              <a:t>‹#›</a:t>
            </a:fld>
            <a:endParaRPr lang="en-IN"/>
          </a:p>
        </p:txBody>
      </p:sp>
    </p:spTree>
    <p:extLst>
      <p:ext uri="{BB962C8B-B14F-4D97-AF65-F5344CB8AC3E}">
        <p14:creationId xmlns:p14="http://schemas.microsoft.com/office/powerpoint/2010/main" xmlns="" val="7386159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7221BDCD-CC66-4C86-B7C2-86E93B044D20}" type="datetimeFigureOut">
              <a:rPr lang="en-IN" smtClean="0"/>
              <a:pPr/>
              <a:t>22-07-2024</a:t>
            </a:fld>
            <a:endParaRPr lang="en-IN"/>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IN"/>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95BA0368-3EB2-490C-9941-8B7B3FF4435D}" type="slidenum">
              <a:rPr lang="en-IN" smtClean="0"/>
              <a:pPr/>
              <a:t>‹#›</a:t>
            </a:fld>
            <a:endParaRPr lang="en-IN"/>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3935884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xmlns="" id="{A2C0F66F-6239-21F6-B1DF-267B1425944D}"/>
              </a:ext>
            </a:extLst>
          </p:cNvPr>
          <p:cNvSpPr>
            <a:spLocks noGrp="1"/>
          </p:cNvSpPr>
          <p:nvPr>
            <p:ph type="title" idx="4294967295"/>
          </p:nvPr>
        </p:nvSpPr>
        <p:spPr>
          <a:xfrm>
            <a:off x="1666009" y="1731530"/>
            <a:ext cx="10058400" cy="1449388"/>
          </a:xfrm>
        </p:spPr>
        <p:txBody>
          <a:bodyPr>
            <a:normAutofit/>
          </a:bodyPr>
          <a:lstStyle/>
          <a:p>
            <a:r>
              <a:rPr lang="en-US" sz="3600" dirty="0">
                <a:latin typeface="Times New Roman" panose="02020603050405020304" pitchFamily="18" charset="0"/>
                <a:cs typeface="Times New Roman" panose="02020603050405020304" pitchFamily="18" charset="0"/>
              </a:rPr>
              <a:t>Crime rate prediction using machine learning</a:t>
            </a:r>
            <a:endParaRPr lang="en-IN"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4232840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6F33CDE-D6AB-7E29-CB08-273502D42A1C}"/>
              </a:ext>
            </a:extLst>
          </p:cNvPr>
          <p:cNvSpPr>
            <a:spLocks noGrp="1"/>
          </p:cNvSpPr>
          <p:nvPr>
            <p:ph type="title" idx="4294967295"/>
          </p:nvPr>
        </p:nvSpPr>
        <p:spPr>
          <a:xfrm>
            <a:off x="0" y="-461963"/>
            <a:ext cx="10058400" cy="1450976"/>
          </a:xfrm>
        </p:spPr>
        <p:txBody>
          <a:bodyPr>
            <a:normAutofit/>
          </a:bodyPr>
          <a:lstStyle/>
          <a:p>
            <a:r>
              <a:rPr lang="en-IN" sz="3200" dirty="0">
                <a:latin typeface="Times New Roman" panose="02020603050405020304" pitchFamily="18" charset="0"/>
                <a:cs typeface="Times New Roman" panose="02020603050405020304" pitchFamily="18" charset="0"/>
              </a:rPr>
              <a:t>Abstract</a:t>
            </a:r>
          </a:p>
        </p:txBody>
      </p:sp>
      <p:sp>
        <p:nvSpPr>
          <p:cNvPr id="5" name="TextBox 4">
            <a:extLst>
              <a:ext uri="{FF2B5EF4-FFF2-40B4-BE49-F238E27FC236}">
                <a16:creationId xmlns:a16="http://schemas.microsoft.com/office/drawing/2014/main" xmlns="" id="{5A6ED299-242B-1BD3-A040-B9EE3C6B1366}"/>
              </a:ext>
            </a:extLst>
          </p:cNvPr>
          <p:cNvSpPr txBox="1"/>
          <p:nvPr/>
        </p:nvSpPr>
        <p:spPr>
          <a:xfrm>
            <a:off x="469322" y="1184563"/>
            <a:ext cx="11253355" cy="461305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In India, there are continuously more criminal cases filed, which results in an increase in the number of cases still outstanding. These ongoing increases in criminal cases make them challenging to </a:t>
            </a:r>
            <a:r>
              <a:rPr lang="en-US" dirty="0" err="1">
                <a:latin typeface="Times New Roman" panose="02020603050405020304" pitchFamily="18" charset="0"/>
                <a:cs typeface="Times New Roman" panose="02020603050405020304" pitchFamily="18" charset="0"/>
              </a:rPr>
              <a:t>categorise</a:t>
            </a:r>
            <a:r>
              <a:rPr lang="en-US" dirty="0">
                <a:latin typeface="Times New Roman" panose="02020603050405020304" pitchFamily="18" charset="0"/>
                <a:cs typeface="Times New Roman" panose="02020603050405020304" pitchFamily="18" charset="0"/>
              </a:rPr>
              <a:t> and resolve.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Therefore, it's crucial to identify a location's patterns of criminal activity in order to stop it from happening in order to lessen crime. If crime-solving </a:t>
            </a:r>
            <a:r>
              <a:rPr lang="en-US" dirty="0" err="1">
                <a:latin typeface="Times New Roman" panose="02020603050405020304" pitchFamily="18" charset="0"/>
                <a:cs typeface="Times New Roman" panose="02020603050405020304" pitchFamily="18" charset="0"/>
              </a:rPr>
              <a:t>organisations</a:t>
            </a:r>
            <a:r>
              <a:rPr lang="en-US" dirty="0">
                <a:latin typeface="Times New Roman" panose="02020603050405020304" pitchFamily="18" charset="0"/>
                <a:cs typeface="Times New Roman" panose="02020603050405020304" pitchFamily="18" charset="0"/>
              </a:rPr>
              <a:t> have a clear understanding of the trends in criminal activity in a certain area, they will be able to perform their function more effectively.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These can be carried out </a:t>
            </a:r>
            <a:r>
              <a:rPr lang="en-US" dirty="0" err="1">
                <a:latin typeface="Times New Roman" panose="02020603050405020304" pitchFamily="18" charset="0"/>
                <a:cs typeface="Times New Roman" panose="02020603050405020304" pitchFamily="18" charset="0"/>
              </a:rPr>
              <a:t>utilising</a:t>
            </a:r>
            <a:r>
              <a:rPr lang="en-US" dirty="0">
                <a:latin typeface="Times New Roman" panose="02020603050405020304" pitchFamily="18" charset="0"/>
                <a:cs typeface="Times New Roman" panose="02020603050405020304" pitchFamily="18" charset="0"/>
              </a:rPr>
              <a:t> machine learning and a variety of methods. Here we are using Random forest classifier algorithm to find the patterns of the criminal activities in a particular area.</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This project uses data set and predicts the type of crime in a particular area which helps in speeding up the classification of criminal cases and proceed </a:t>
            </a:r>
            <a:r>
              <a:rPr lang="en-US" dirty="0" err="1">
                <a:latin typeface="Times New Roman" panose="02020603050405020304" pitchFamily="18" charset="0"/>
                <a:cs typeface="Times New Roman" panose="02020603050405020304" pitchFamily="18" charset="0"/>
              </a:rPr>
              <a:t>accordingly.Data</a:t>
            </a:r>
            <a:r>
              <a:rPr lang="en-US" dirty="0">
                <a:latin typeface="Times New Roman" panose="02020603050405020304" pitchFamily="18" charset="0"/>
                <a:cs typeface="Times New Roman" panose="02020603050405020304" pitchFamily="18" charset="0"/>
              </a:rPr>
              <a:t> preprocessing is as important as final </a:t>
            </a:r>
            <a:r>
              <a:rPr lang="en-US" dirty="0" err="1">
                <a:latin typeface="Times New Roman" panose="02020603050405020304" pitchFamily="18" charset="0"/>
                <a:cs typeface="Times New Roman" panose="02020603050405020304" pitchFamily="18" charset="0"/>
              </a:rPr>
              <a:t>prediction,this</a:t>
            </a:r>
            <a:r>
              <a:rPr lang="en-US" dirty="0">
                <a:latin typeface="Times New Roman" panose="02020603050405020304" pitchFamily="18" charset="0"/>
                <a:cs typeface="Times New Roman" panose="02020603050405020304" pitchFamily="18" charset="0"/>
              </a:rPr>
              <a:t> project used feature </a:t>
            </a:r>
            <a:r>
              <a:rPr lang="en-US" dirty="0" err="1">
                <a:latin typeface="Times New Roman" panose="02020603050405020304" pitchFamily="18" charset="0"/>
                <a:cs typeface="Times New Roman" panose="02020603050405020304" pitchFamily="18" charset="0"/>
              </a:rPr>
              <a:t>selectionn,removing</a:t>
            </a:r>
            <a:r>
              <a:rPr lang="en-US" dirty="0">
                <a:latin typeface="Times New Roman" panose="02020603050405020304" pitchFamily="18" charset="0"/>
                <a:cs typeface="Times New Roman" panose="02020603050405020304" pitchFamily="18" charset="0"/>
              </a:rPr>
              <a:t> null values and label encoding to clean and nourish the data.</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This research gives an efficient machine learning model for predicting the next criminal case.</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6477726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AA39747-0ED6-C22C-3503-B3A5E53498EF}"/>
              </a:ext>
            </a:extLst>
          </p:cNvPr>
          <p:cNvSpPr>
            <a:spLocks noGrp="1"/>
          </p:cNvSpPr>
          <p:nvPr>
            <p:ph type="title" idx="4294967295"/>
          </p:nvPr>
        </p:nvSpPr>
        <p:spPr>
          <a:xfrm>
            <a:off x="148936" y="-605303"/>
            <a:ext cx="10058400" cy="1449387"/>
          </a:xfrm>
        </p:spPr>
        <p:txBody>
          <a:bodyPr>
            <a:normAutofit/>
          </a:bodyPr>
          <a:lstStyle/>
          <a:p>
            <a:r>
              <a:rPr lang="en-IN" sz="3200" dirty="0">
                <a:latin typeface="Times New Roman" panose="02020603050405020304" pitchFamily="18" charset="0"/>
                <a:cs typeface="Times New Roman" panose="02020603050405020304" pitchFamily="18" charset="0"/>
              </a:rPr>
              <a:t>Objectives</a:t>
            </a:r>
          </a:p>
        </p:txBody>
      </p:sp>
      <p:sp>
        <p:nvSpPr>
          <p:cNvPr id="5" name="TextBox 4">
            <a:extLst>
              <a:ext uri="{FF2B5EF4-FFF2-40B4-BE49-F238E27FC236}">
                <a16:creationId xmlns:a16="http://schemas.microsoft.com/office/drawing/2014/main" xmlns="" id="{070F7D00-8F49-4F98-D6EA-FFF45A4DE473}"/>
              </a:ext>
            </a:extLst>
          </p:cNvPr>
          <p:cNvSpPr txBox="1"/>
          <p:nvPr/>
        </p:nvSpPr>
        <p:spPr>
          <a:xfrm>
            <a:off x="511750" y="967798"/>
            <a:ext cx="10876685" cy="5770811"/>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An in-depth investigation and analysis should be carried out within to resolve a case based on specific facts. The analysis and decision-making of these offenders has never been simpler because to the volume of crime data currently available in India.</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cases are too difficult for the officials to handle. This program which focuses on finding a solution for crime decision-making, identifies this as a significant problem. This research's main objective is to forecast criminal activity using a pre-organized data set in order to reduce crime rates.</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fundamental problem is that when populations increase, crime rates increase as well, making it hard for authorities to predict crime rates with any degree of accuracy. Because they are concentrating on so many different issues, the authorities might not be able to predict upcoming crimes.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government and police personnel cannot promise a 100% reduction in crime, despite their best efforts. They may find it difficult to forecast the level of crime in the future. Numerous studies have been conducted in connection with </a:t>
            </a:r>
            <a:r>
              <a:rPr lang="en-US" dirty="0" err="1">
                <a:latin typeface="Times New Roman" panose="02020603050405020304" pitchFamily="18" charset="0"/>
                <a:cs typeface="Times New Roman" panose="02020603050405020304" pitchFamily="18" charset="0"/>
              </a:rPr>
              <a:t>crimes.Large</a:t>
            </a:r>
            <a:r>
              <a:rPr lang="en-US" dirty="0">
                <a:latin typeface="Times New Roman" panose="02020603050405020304" pitchFamily="18" charset="0"/>
                <a:cs typeface="Times New Roman" panose="02020603050405020304" pitchFamily="18" charset="0"/>
              </a:rPr>
              <a:t> datasets have been </a:t>
            </a:r>
            <a:r>
              <a:rPr lang="en-US" dirty="0" err="1">
                <a:latin typeface="Times New Roman" panose="02020603050405020304" pitchFamily="18" charset="0"/>
                <a:cs typeface="Times New Roman" panose="02020603050405020304" pitchFamily="18" charset="0"/>
              </a:rPr>
              <a:t>analysed</a:t>
            </a:r>
            <a:r>
              <a:rPr lang="en-US" dirty="0">
                <a:latin typeface="Times New Roman" panose="02020603050405020304" pitchFamily="18" charset="0"/>
                <a:cs typeface="Times New Roman" panose="02020603050405020304" pitchFamily="18" charset="0"/>
              </a:rPr>
              <a:t>, and data like location and crime type has been extracted to help follow police enforcement. </a:t>
            </a:r>
          </a:p>
          <a:p>
            <a:pPr algn="just"/>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8570471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AF9995C-49AA-36C1-C9E6-C22790065624}"/>
              </a:ext>
            </a:extLst>
          </p:cNvPr>
          <p:cNvSpPr>
            <a:spLocks noGrp="1"/>
          </p:cNvSpPr>
          <p:nvPr>
            <p:ph type="title" idx="4294967295"/>
          </p:nvPr>
        </p:nvSpPr>
        <p:spPr>
          <a:xfrm>
            <a:off x="169718" y="-325726"/>
            <a:ext cx="10058400" cy="1449387"/>
          </a:xfrm>
        </p:spPr>
        <p:txBody>
          <a:bodyPr>
            <a:normAutofit/>
          </a:bodyPr>
          <a:lstStyle/>
          <a:p>
            <a:r>
              <a:rPr lang="en-IN" sz="3200" dirty="0">
                <a:latin typeface="Times New Roman" panose="02020603050405020304" pitchFamily="18" charset="0"/>
                <a:cs typeface="Times New Roman" panose="02020603050405020304" pitchFamily="18" charset="0"/>
              </a:rPr>
              <a:t>Existing System</a:t>
            </a:r>
          </a:p>
        </p:txBody>
      </p:sp>
      <p:sp>
        <p:nvSpPr>
          <p:cNvPr id="5" name="TextBox 4">
            <a:extLst>
              <a:ext uri="{FF2B5EF4-FFF2-40B4-BE49-F238E27FC236}">
                <a16:creationId xmlns:a16="http://schemas.microsoft.com/office/drawing/2014/main" xmlns="" id="{5752CA1B-CCB9-1BE6-FFDA-DD19740EBF48}"/>
              </a:ext>
            </a:extLst>
          </p:cNvPr>
          <p:cNvSpPr txBox="1"/>
          <p:nvPr/>
        </p:nvSpPr>
        <p:spPr>
          <a:xfrm>
            <a:off x="542924" y="1226127"/>
            <a:ext cx="10772775" cy="4197559"/>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Day by day crime data rate is increasing because the modern technologies and </a:t>
            </a:r>
            <a:r>
              <a:rPr lang="en-US" dirty="0" err="1">
                <a:latin typeface="Times New Roman" panose="02020603050405020304" pitchFamily="18" charset="0"/>
                <a:cs typeface="Times New Roman" panose="02020603050405020304" pitchFamily="18" charset="0"/>
              </a:rPr>
              <a:t>hitech</a:t>
            </a:r>
            <a:r>
              <a:rPr lang="en-US" dirty="0">
                <a:latin typeface="Times New Roman" panose="02020603050405020304" pitchFamily="18" charset="0"/>
                <a:cs typeface="Times New Roman" panose="02020603050405020304" pitchFamily="18" charset="0"/>
              </a:rPr>
              <a:t> methods are helps the criminals to achieving the illegal activities .according to Crime Record Bureau crimes like burglary, arson </a:t>
            </a:r>
            <a:r>
              <a:rPr lang="en-US" dirty="0" err="1">
                <a:latin typeface="Times New Roman" panose="02020603050405020304" pitchFamily="18" charset="0"/>
                <a:cs typeface="Times New Roman" panose="02020603050405020304" pitchFamily="18" charset="0"/>
              </a:rPr>
              <a:t>etc</a:t>
            </a:r>
            <a:r>
              <a:rPr lang="en-US" dirty="0">
                <a:latin typeface="Times New Roman" panose="02020603050405020304" pitchFamily="18" charset="0"/>
                <a:cs typeface="Times New Roman" panose="02020603050405020304" pitchFamily="18" charset="0"/>
              </a:rPr>
              <a:t> have been increased while crimes like murder, sex, abuse, gang rap </a:t>
            </a:r>
            <a:r>
              <a:rPr lang="en-US" dirty="0" err="1">
                <a:latin typeface="Times New Roman" panose="02020603050405020304" pitchFamily="18" charset="0"/>
                <a:cs typeface="Times New Roman" panose="02020603050405020304" pitchFamily="18" charset="0"/>
              </a:rPr>
              <a:t>etc</a:t>
            </a:r>
            <a:r>
              <a:rPr lang="en-US" dirty="0">
                <a:latin typeface="Times New Roman" panose="02020603050405020304" pitchFamily="18" charset="0"/>
                <a:cs typeface="Times New Roman" panose="02020603050405020304" pitchFamily="18" charset="0"/>
              </a:rPr>
              <a:t> have been increased.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Crime data will be collected from various blogs, news and websites. The huge data is used as a record for creating a crime report database. The knowledge which is acquired from the data mining techniques will help in reducing crimes as it helps in finding the culprits faster and also the areas that are most affected by crime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Data mining helps in solving the crimes faster and this technique gives good results when applied on crime dataset, the information obtained from the data mining techniques can help the police department.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 particular approach has been found to be useful by the police, which is the identification of crime ‘hot spots ‘which indicates areas with a high concentration of crime.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3358852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3E8356-BB0D-CDF0-FB55-3BC8FCDC5588}"/>
              </a:ext>
            </a:extLst>
          </p:cNvPr>
          <p:cNvSpPr>
            <a:spLocks noGrp="1"/>
          </p:cNvSpPr>
          <p:nvPr>
            <p:ph type="title" idx="4294967295"/>
          </p:nvPr>
        </p:nvSpPr>
        <p:spPr>
          <a:xfrm>
            <a:off x="133158" y="-849265"/>
            <a:ext cx="10058400" cy="1449387"/>
          </a:xfrm>
        </p:spPr>
        <p:txBody>
          <a:bodyPr>
            <a:normAutofit/>
          </a:bodyPr>
          <a:lstStyle/>
          <a:p>
            <a:r>
              <a:rPr lang="en-IN" sz="3200" dirty="0">
                <a:latin typeface="Times New Roman" panose="02020603050405020304" pitchFamily="18" charset="0"/>
                <a:cs typeface="Times New Roman" panose="02020603050405020304" pitchFamily="18" charset="0"/>
              </a:rPr>
              <a:t>Disadvantages</a:t>
            </a:r>
          </a:p>
        </p:txBody>
      </p:sp>
      <p:sp>
        <p:nvSpPr>
          <p:cNvPr id="6" name="TextBox 5">
            <a:extLst>
              <a:ext uri="{FF2B5EF4-FFF2-40B4-BE49-F238E27FC236}">
                <a16:creationId xmlns:a16="http://schemas.microsoft.com/office/drawing/2014/main" xmlns="" id="{C44A6E1E-85F6-3D6D-E229-F6875E34986E}"/>
              </a:ext>
            </a:extLst>
          </p:cNvPr>
          <p:cNvSpPr txBox="1"/>
          <p:nvPr/>
        </p:nvSpPr>
        <p:spPr>
          <a:xfrm>
            <a:off x="288347" y="600122"/>
            <a:ext cx="10164907" cy="585955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b="1" dirty="0" smtClean="0">
                <a:latin typeface="Times New Roman" panose="02020603050405020304" pitchFamily="18" charset="0"/>
                <a:cs typeface="Times New Roman" panose="02020603050405020304" pitchFamily="18" charset="0"/>
              </a:rPr>
              <a:t>Data Quality and Availability</a:t>
            </a:r>
            <a:r>
              <a:rPr lang="en-US" dirty="0" smtClean="0">
                <a:latin typeface="Times New Roman" panose="02020603050405020304" pitchFamily="18" charset="0"/>
                <a:cs typeface="Times New Roman" panose="02020603050405020304" pitchFamily="18" charset="0"/>
              </a:rPr>
              <a:t>: Crime data can be inconsistent, incomplete, or biased. Factors such as underreporting, changes in reporting practices over time, and varying definitions of crime can affect the reliability of the data. ML models heavily rely on data quality, and poor-quality data can lead to inaccurate predictions.</a:t>
            </a:r>
            <a:r>
              <a:rPr lang="en-US" b="1" dirty="0" smtClean="0">
                <a:latin typeface="Times New Roman" panose="02020603050405020304" pitchFamily="18" charset="0"/>
                <a:cs typeface="Times New Roman" panose="02020603050405020304" pitchFamily="18" charset="0"/>
              </a:rPr>
              <a:t> </a:t>
            </a:r>
          </a:p>
          <a:p>
            <a:pPr marL="285750" indent="-285750" algn="just">
              <a:lnSpc>
                <a:spcPct val="150000"/>
              </a:lnSpc>
              <a:buFont typeface="Arial" panose="020B0604020202020204" pitchFamily="34" charset="0"/>
              <a:buChar char="•"/>
            </a:pPr>
            <a:r>
              <a:rPr lang="en-US" b="1" dirty="0" smtClean="0">
                <a:latin typeface="Times New Roman" panose="02020603050405020304" pitchFamily="18" charset="0"/>
                <a:cs typeface="Times New Roman" panose="02020603050405020304" pitchFamily="18" charset="0"/>
              </a:rPr>
              <a:t>Complexity of Crime Patterns</a:t>
            </a:r>
            <a:r>
              <a:rPr lang="en-US" dirty="0" smtClean="0">
                <a:latin typeface="Times New Roman" panose="02020603050405020304" pitchFamily="18" charset="0"/>
                <a:cs typeface="Times New Roman" panose="02020603050405020304" pitchFamily="18" charset="0"/>
              </a:rPr>
              <a:t>: Crime is influenced by a wide range of socio-economic, demographic, and environmental factors, making it a complex phenomenon to model accurately. ML models might struggle to capture the nuanced relationships between these factors and crime rates</a:t>
            </a:r>
          </a:p>
          <a:p>
            <a:pPr marL="285750" indent="-285750" algn="just">
              <a:lnSpc>
                <a:spcPct val="150000"/>
              </a:lnSpc>
              <a:buFont typeface="Arial" panose="020B0604020202020204" pitchFamily="34" charset="0"/>
              <a:buChar char="•"/>
            </a:pPr>
            <a:r>
              <a:rPr lang="en-US" b="1" dirty="0" smtClean="0">
                <a:latin typeface="Times New Roman" panose="02020603050405020304" pitchFamily="18" charset="0"/>
                <a:cs typeface="Times New Roman" panose="02020603050405020304" pitchFamily="18" charset="0"/>
              </a:rPr>
              <a:t>Imbalance in Data</a:t>
            </a:r>
            <a:r>
              <a:rPr lang="en-US" dirty="0" smtClean="0">
                <a:latin typeface="Times New Roman" panose="02020603050405020304" pitchFamily="18" charset="0"/>
                <a:cs typeface="Times New Roman" panose="02020603050405020304" pitchFamily="18" charset="0"/>
              </a:rPr>
              <a:t>: Crime data often exhibit class imbalance, where certain types of crimes are much more frequent than others. This can lead to biased models that perform well on predicting common crimes but poorly on predicting less frequent crimes</a:t>
            </a:r>
          </a:p>
          <a:p>
            <a:pPr marL="285750" indent="-285750" algn="just">
              <a:lnSpc>
                <a:spcPct val="150000"/>
              </a:lnSpc>
              <a:buFont typeface="Arial" panose="020B0604020202020204" pitchFamily="34" charset="0"/>
              <a:buChar char="•"/>
            </a:pPr>
            <a:r>
              <a:rPr lang="en-US" b="1" dirty="0" smtClean="0">
                <a:latin typeface="Times New Roman" panose="02020603050405020304" pitchFamily="18" charset="0"/>
                <a:cs typeface="Times New Roman" panose="02020603050405020304" pitchFamily="18" charset="0"/>
              </a:rPr>
              <a:t>Ethical and Privacy Concerns</a:t>
            </a:r>
            <a:r>
              <a:rPr lang="en-US" dirty="0" smtClean="0">
                <a:latin typeface="Times New Roman" panose="02020603050405020304" pitchFamily="18" charset="0"/>
                <a:cs typeface="Times New Roman" panose="02020603050405020304" pitchFamily="18" charset="0"/>
              </a:rPr>
              <a:t>: Using historical crime data for predictions raises ethical concerns, especially regarding biases inherent in the data. ML models trained on biased data can perpetuate and even exacerbate existing biases, leading to unfair predictions that disproportionately impact certain communities.</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7392772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694C487-69FA-3693-50C0-6F5689DD00B0}"/>
              </a:ext>
            </a:extLst>
          </p:cNvPr>
          <p:cNvSpPr>
            <a:spLocks noGrp="1"/>
          </p:cNvSpPr>
          <p:nvPr>
            <p:ph type="title" idx="4294967295"/>
          </p:nvPr>
        </p:nvSpPr>
        <p:spPr>
          <a:xfrm>
            <a:off x="86591" y="-575108"/>
            <a:ext cx="10058400" cy="1449387"/>
          </a:xfrm>
        </p:spPr>
        <p:txBody>
          <a:bodyPr>
            <a:normAutofit/>
          </a:bodyPr>
          <a:lstStyle/>
          <a:p>
            <a:r>
              <a:rPr lang="en-IN" sz="3200" dirty="0">
                <a:latin typeface="Times New Roman" panose="02020603050405020304" pitchFamily="18" charset="0"/>
                <a:cs typeface="Times New Roman" panose="02020603050405020304" pitchFamily="18" charset="0"/>
              </a:rPr>
              <a:t>Proposed System</a:t>
            </a:r>
          </a:p>
        </p:txBody>
      </p:sp>
      <p:sp>
        <p:nvSpPr>
          <p:cNvPr id="5" name="TextBox 4">
            <a:extLst>
              <a:ext uri="{FF2B5EF4-FFF2-40B4-BE49-F238E27FC236}">
                <a16:creationId xmlns:a16="http://schemas.microsoft.com/office/drawing/2014/main" xmlns="" id="{3677DE57-504B-829E-8AA2-BA8ECB69A409}"/>
              </a:ext>
            </a:extLst>
          </p:cNvPr>
          <p:cNvSpPr txBox="1"/>
          <p:nvPr/>
        </p:nvSpPr>
        <p:spPr>
          <a:xfrm>
            <a:off x="488372" y="966356"/>
            <a:ext cx="10525991"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Users have access to a wide variety of machine learning techniques that can be used with datasets. However, supervised learning and unsupervised learning algorithms are the two main categories of learning algorithms.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"correct answer" is inferred by supervised learning algorithms using labelled training data. A specific attribute or group of qualities is provided to the algorithms to forecast. Methods for removing null values and infinite values that could impair the system's accuracy are part of the data preparation process.</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Formatting, cleaning, and sampling are the primary procedures. There may be incomplete data that has to be fixed or removed using the cleaning process. Here we are using Random Forest Classifier </a:t>
            </a:r>
            <a:r>
              <a:rPr lang="en-US" dirty="0" err="1">
                <a:latin typeface="Times New Roman" panose="02020603050405020304" pitchFamily="18" charset="0"/>
                <a:cs typeface="Times New Roman" panose="02020603050405020304" pitchFamily="18" charset="0"/>
              </a:rPr>
              <a:t>algorithmTo</a:t>
            </a:r>
            <a:r>
              <a:rPr lang="en-US" dirty="0">
                <a:latin typeface="Times New Roman" panose="02020603050405020304" pitchFamily="18" charset="0"/>
                <a:cs typeface="Times New Roman" panose="02020603050405020304" pitchFamily="18" charset="0"/>
              </a:rPr>
              <a:t> predict the crime rate of illegal activities, we are </a:t>
            </a:r>
            <a:r>
              <a:rPr lang="en-US" dirty="0" err="1">
                <a:latin typeface="Times New Roman" panose="02020603050405020304" pitchFamily="18" charset="0"/>
                <a:cs typeface="Times New Roman" panose="02020603050405020304" pitchFamily="18" charset="0"/>
              </a:rPr>
              <a:t>utilising</a:t>
            </a:r>
            <a:r>
              <a:rPr lang="en-US" dirty="0">
                <a:latin typeface="Times New Roman" panose="02020603050405020304" pitchFamily="18" charset="0"/>
                <a:cs typeface="Times New Roman" panose="02020603050405020304" pitchFamily="18" charset="0"/>
              </a:rPr>
              <a:t> the random forest classifier method in the suggested system.</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Here, we are using real-time data that we have gathered from the nearby police station to </a:t>
            </a:r>
            <a:r>
              <a:rPr lang="en-US" dirty="0" err="1">
                <a:latin typeface="Times New Roman" panose="02020603050405020304" pitchFamily="18" charset="0"/>
                <a:cs typeface="Times New Roman" panose="02020603050405020304" pitchFamily="18" charset="0"/>
              </a:rPr>
              <a:t>analyse</a:t>
            </a:r>
            <a:r>
              <a:rPr lang="en-US" dirty="0">
                <a:latin typeface="Times New Roman" panose="02020603050405020304" pitchFamily="18" charset="0"/>
                <a:cs typeface="Times New Roman" panose="02020603050405020304" pitchFamily="18" charset="0"/>
              </a:rPr>
              <a:t> the pre-processing data in an effort to lower crime rates. The research that was conducted by looking through many such documentations served as the foundation </a:t>
            </a:r>
            <a:r>
              <a:rPr lang="en-US" dirty="0" err="1">
                <a:latin typeface="Times New Roman" panose="02020603050405020304" pitchFamily="18" charset="0"/>
                <a:cs typeface="Times New Roman" panose="02020603050405020304" pitchFamily="18" charset="0"/>
              </a:rPr>
              <a:t>forthe</a:t>
            </a:r>
            <a:r>
              <a:rPr lang="en-US" dirty="0">
                <a:latin typeface="Times New Roman" panose="02020603050405020304" pitchFamily="18" charset="0"/>
                <a:cs typeface="Times New Roman" panose="02020603050405020304" pitchFamily="18" charset="0"/>
              </a:rPr>
              <a:t> suggested system.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4730335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F0A4367-9F5C-A2A2-FE95-02F4806384C8}"/>
              </a:ext>
            </a:extLst>
          </p:cNvPr>
          <p:cNvSpPr>
            <a:spLocks noGrp="1"/>
          </p:cNvSpPr>
          <p:nvPr>
            <p:ph type="title" idx="4294967295"/>
          </p:nvPr>
        </p:nvSpPr>
        <p:spPr>
          <a:xfrm>
            <a:off x="0" y="-627062"/>
            <a:ext cx="10058400" cy="1449387"/>
          </a:xfrm>
        </p:spPr>
        <p:txBody>
          <a:bodyPr>
            <a:normAutofit/>
          </a:bodyPr>
          <a:lstStyle/>
          <a:p>
            <a:r>
              <a:rPr lang="en-IN" sz="3200" dirty="0">
                <a:latin typeface="Times New Roman" panose="02020603050405020304" pitchFamily="18" charset="0"/>
                <a:cs typeface="Times New Roman" panose="02020603050405020304" pitchFamily="18" charset="0"/>
              </a:rPr>
              <a:t>Advantages</a:t>
            </a:r>
          </a:p>
        </p:txBody>
      </p:sp>
      <p:sp>
        <p:nvSpPr>
          <p:cNvPr id="5" name="TextBox 4">
            <a:extLst>
              <a:ext uri="{FF2B5EF4-FFF2-40B4-BE49-F238E27FC236}">
                <a16:creationId xmlns:a16="http://schemas.microsoft.com/office/drawing/2014/main" xmlns="" id="{8B8A0BAC-8627-BC40-1EA2-D1AF9B03EFDF}"/>
              </a:ext>
            </a:extLst>
          </p:cNvPr>
          <p:cNvSpPr txBox="1"/>
          <p:nvPr/>
        </p:nvSpPr>
        <p:spPr>
          <a:xfrm>
            <a:off x="446808" y="934272"/>
            <a:ext cx="10546774" cy="5770811"/>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Early Intervention and Prevention</a:t>
            </a:r>
            <a:r>
              <a:rPr lang="en-US" dirty="0">
                <a:latin typeface="Times New Roman" panose="02020603050405020304" pitchFamily="18" charset="0"/>
                <a:cs typeface="Times New Roman" panose="02020603050405020304" pitchFamily="18" charset="0"/>
              </a:rPr>
              <a:t>: ML models can analyze historical crime data and identify patterns that precede criminal activities. This enables law enforcement agencies to intervene early in potential hotspots, thereby preventing crimes before they occur.</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Resource Allocation</a:t>
            </a:r>
            <a:r>
              <a:rPr lang="en-US" dirty="0">
                <a:latin typeface="Times New Roman" panose="02020603050405020304" pitchFamily="18" charset="0"/>
                <a:cs typeface="Times New Roman" panose="02020603050405020304" pitchFamily="18" charset="0"/>
              </a:rPr>
              <a:t>: By predicting crime hotspots, ML algorithms can help allocate law enforcement resources more efficiently. Police patrols, surveillance, and other resources can be directed to areas where they are most needed, improving response times and effectiveness.</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Pattern Recognition</a:t>
            </a:r>
            <a:r>
              <a:rPr lang="en-US" dirty="0">
                <a:latin typeface="Times New Roman" panose="02020603050405020304" pitchFamily="18" charset="0"/>
                <a:cs typeface="Times New Roman" panose="02020603050405020304" pitchFamily="18" charset="0"/>
              </a:rPr>
              <a:t>: ML algorithms can detect complex patterns in crime data that may not be obvious to human analysts. This includes correlations between different types of crimes, seasonal variations, and socio-economic factors that influence crime rates.</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Real-time Analysis</a:t>
            </a:r>
            <a:r>
              <a:rPr lang="en-US" dirty="0">
                <a:latin typeface="Times New Roman" panose="02020603050405020304" pitchFamily="18" charset="0"/>
                <a:cs typeface="Times New Roman" panose="02020603050405020304" pitchFamily="18" charset="0"/>
              </a:rPr>
              <a:t>: Some ML models can perform real-time analysis of incoming data, such as CCTV footage or social media feeds, to detect anomalies or suspicious activities. This capability enhances situational awareness and response capabilities.</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en-IN" dirty="0"/>
          </a:p>
        </p:txBody>
      </p:sp>
    </p:spTree>
    <p:extLst>
      <p:ext uri="{BB962C8B-B14F-4D97-AF65-F5344CB8AC3E}">
        <p14:creationId xmlns:p14="http://schemas.microsoft.com/office/powerpoint/2010/main" xmlns="" val="20097294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CB442F4-C09E-4A7C-96F7-F9E84038DCFD}"/>
              </a:ext>
            </a:extLst>
          </p:cNvPr>
          <p:cNvSpPr>
            <a:spLocks noGrp="1"/>
          </p:cNvSpPr>
          <p:nvPr>
            <p:ph type="title" idx="4294967295"/>
          </p:nvPr>
        </p:nvSpPr>
        <p:spPr>
          <a:xfrm>
            <a:off x="0" y="-725488"/>
            <a:ext cx="10058400" cy="1450976"/>
          </a:xfrm>
        </p:spPr>
        <p:txBody>
          <a:bodyPr>
            <a:normAutofit/>
          </a:bodyPr>
          <a:lstStyle/>
          <a:p>
            <a:r>
              <a:rPr lang="en-IN" sz="3200" dirty="0">
                <a:latin typeface="Times New Roman" panose="02020603050405020304" pitchFamily="18" charset="0"/>
                <a:cs typeface="Times New Roman" panose="02020603050405020304" pitchFamily="18" charset="0"/>
              </a:rPr>
              <a:t>Introduction</a:t>
            </a:r>
          </a:p>
        </p:txBody>
      </p:sp>
      <p:sp>
        <p:nvSpPr>
          <p:cNvPr id="5" name="TextBox 4">
            <a:extLst>
              <a:ext uri="{FF2B5EF4-FFF2-40B4-BE49-F238E27FC236}">
                <a16:creationId xmlns:a16="http://schemas.microsoft.com/office/drawing/2014/main" xmlns="" id="{D1625DF6-AF93-922F-D812-40C9E05DFFB2}"/>
              </a:ext>
            </a:extLst>
          </p:cNvPr>
          <p:cNvSpPr txBox="1"/>
          <p:nvPr/>
        </p:nvSpPr>
        <p:spPr>
          <a:xfrm>
            <a:off x="488371" y="777443"/>
            <a:ext cx="11024756" cy="535531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An in-depth investigation and analysis should be carried out within to resolve a case based on specific facts. The analysis and decision-making of these offenders has never been simpler because to the volume of crime data currently available in India.</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cases are too difficult for the officials to handle. This program which focuses on finding a solution for crime decision-making, identifies this as a significant problem. This research's main objective is to forecast criminal activity using a pre-organized data set in order to reduce crime rates.</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fundamental problem is that when populations increase, crime rates increase as well, making it hard for authorities to predict crime rates with any degree of accuracy. Because they are concentrating on so many different issues, the authorities might not be able to predict upcoming crimes.</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The government and police personnel cannot promise a 100% reduction in crime, despite their best efforts. They may find it difficult to forecast the level of crime in the future. Numerous studies have been conducted in connection with crimes.</a:t>
            </a:r>
          </a:p>
          <a:p>
            <a:endParaRPr lang="en-IN" dirty="0"/>
          </a:p>
        </p:txBody>
      </p:sp>
    </p:spTree>
    <p:extLst>
      <p:ext uri="{BB962C8B-B14F-4D97-AF65-F5344CB8AC3E}">
        <p14:creationId xmlns:p14="http://schemas.microsoft.com/office/powerpoint/2010/main" xmlns="" val="2276465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A5229410-090E-B710-A33E-AFA9E4EB58DF}"/>
              </a:ext>
            </a:extLst>
          </p:cNvPr>
          <p:cNvSpPr txBox="1"/>
          <p:nvPr/>
        </p:nvSpPr>
        <p:spPr>
          <a:xfrm>
            <a:off x="366280" y="613064"/>
            <a:ext cx="10513002" cy="4197559"/>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Crime analysis is exploring, inter relating and detecting relationship between the various crimes and characteristics f the crime. This analysis helps in preparing statistics, queries and maps on demand.</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It also helps to see if a crime in a certain known pattern or a new pattern necessary. Crimes can be predicted as the criminal are active and operate in their comfort zones. Once successful they try to replicate the crime under similar circumstances. </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occurrences of crime depended on several factors such as intelligence of criminals, security of a location, </a:t>
            </a:r>
            <a:r>
              <a:rPr lang="en-US" dirty="0" err="1">
                <a:latin typeface="Times New Roman" panose="02020603050405020304" pitchFamily="18" charset="0"/>
                <a:cs typeface="Times New Roman" panose="02020603050405020304" pitchFamily="18" charset="0"/>
              </a:rPr>
              <a:t>etc</a:t>
            </a:r>
            <a:r>
              <a:rPr lang="en-US" dirty="0">
                <a:latin typeface="Times New Roman" panose="02020603050405020304" pitchFamily="18" charset="0"/>
                <a:cs typeface="Times New Roman" panose="02020603050405020304" pitchFamily="18" charset="0"/>
              </a:rPr>
              <a:t> The work has followed the steps that used in data analysis, in which the important phases are Data collection, data classification, pattern identification, prediction and visualization.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9236549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BE46614-411A-02BC-AA8D-9F374B0D3512}"/>
              </a:ext>
            </a:extLst>
          </p:cNvPr>
          <p:cNvSpPr>
            <a:spLocks noGrp="1"/>
          </p:cNvSpPr>
          <p:nvPr>
            <p:ph type="title" idx="4294967295"/>
          </p:nvPr>
        </p:nvSpPr>
        <p:spPr>
          <a:xfrm>
            <a:off x="0" y="-460807"/>
            <a:ext cx="10209213" cy="1449387"/>
          </a:xfrm>
        </p:spPr>
        <p:txBody>
          <a:bodyPr>
            <a:normAutofit/>
          </a:bodyPr>
          <a:lstStyle/>
          <a:p>
            <a:r>
              <a:rPr lang="en-IN" sz="3200" dirty="0">
                <a:latin typeface="Times New Roman" panose="02020603050405020304" pitchFamily="18" charset="0"/>
                <a:cs typeface="Times New Roman" panose="02020603050405020304" pitchFamily="18" charset="0"/>
              </a:rPr>
              <a:t>Modules</a:t>
            </a:r>
          </a:p>
        </p:txBody>
      </p:sp>
      <p:sp>
        <p:nvSpPr>
          <p:cNvPr id="5" name="TextBox 4">
            <a:extLst>
              <a:ext uri="{FF2B5EF4-FFF2-40B4-BE49-F238E27FC236}">
                <a16:creationId xmlns:a16="http://schemas.microsoft.com/office/drawing/2014/main" xmlns="" id="{E0E97BD2-8FFF-855E-B4BA-56A725407FDA}"/>
              </a:ext>
            </a:extLst>
          </p:cNvPr>
          <p:cNvSpPr txBox="1"/>
          <p:nvPr/>
        </p:nvSpPr>
        <p:spPr>
          <a:xfrm>
            <a:off x="405245" y="1186934"/>
            <a:ext cx="6172200" cy="461665"/>
          </a:xfrm>
          <a:prstGeom prst="rect">
            <a:avLst/>
          </a:prstGeom>
          <a:noFill/>
        </p:spPr>
        <p:txBody>
          <a:bodyPr wrap="square">
            <a:spAutoFit/>
          </a:bodyPr>
          <a:lstStyle/>
          <a:p>
            <a:pPr marL="285750" indent="-285750">
              <a:buFont typeface="Arial" panose="020B0604020202020204" pitchFamily="34" charset="0"/>
              <a:buChar char="•"/>
            </a:pPr>
            <a:r>
              <a:rPr lang="en-IN" sz="2400" b="1" dirty="0">
                <a:latin typeface="Times New Roman" panose="02020603050405020304" pitchFamily="18" charset="0"/>
                <a:cs typeface="Times New Roman" panose="02020603050405020304" pitchFamily="18" charset="0"/>
              </a:rPr>
              <a:t>Data Collection and Preprocessing</a:t>
            </a:r>
            <a:endParaRPr lang="en-IN" sz="2400" dirty="0">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xmlns="" id="{C4C59560-B875-DF0A-E251-E4FD4A4EBAC7}"/>
              </a:ext>
            </a:extLst>
          </p:cNvPr>
          <p:cNvSpPr txBox="1"/>
          <p:nvPr/>
        </p:nvSpPr>
        <p:spPr>
          <a:xfrm>
            <a:off x="405245" y="1754620"/>
            <a:ext cx="6172200" cy="1938992"/>
          </a:xfrm>
          <a:prstGeom prst="rect">
            <a:avLst/>
          </a:prstGeom>
          <a:noFill/>
        </p:spPr>
        <p:txBody>
          <a:bodyPr wrap="square">
            <a:spAutoFit/>
          </a:bodyPr>
          <a:lstStyle/>
          <a:p>
            <a:pPr marL="285750" indent="-285750">
              <a:buFont typeface="Arial" panose="020B0604020202020204" pitchFamily="34" charset="0"/>
              <a:buChar char="•"/>
            </a:pPr>
            <a:r>
              <a:rPr lang="en-IN" sz="2400" b="1" dirty="0">
                <a:latin typeface="Times New Roman" panose="02020603050405020304" pitchFamily="18" charset="0"/>
                <a:cs typeface="Times New Roman" panose="02020603050405020304" pitchFamily="18" charset="0"/>
              </a:rPr>
              <a:t>Exploratory Data Analysis (EDA)</a:t>
            </a:r>
          </a:p>
          <a:p>
            <a:pPr marL="285750" indent="-285750">
              <a:buFont typeface="Arial" panose="020B0604020202020204" pitchFamily="34" charset="0"/>
              <a:buChar char="•"/>
            </a:pPr>
            <a:endParaRPr lang="en-IN" sz="2400" b="1"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IN" sz="2400" b="1" dirty="0">
                <a:latin typeface="Times New Roman" panose="02020603050405020304" pitchFamily="18" charset="0"/>
                <a:cs typeface="Times New Roman" panose="02020603050405020304" pitchFamily="18" charset="0"/>
              </a:rPr>
              <a:t>Feature Selection and Transformation</a:t>
            </a:r>
          </a:p>
          <a:p>
            <a:pPr marL="285750" indent="-285750">
              <a:buFont typeface="Arial" panose="020B0604020202020204" pitchFamily="34" charset="0"/>
              <a:buChar char="•"/>
            </a:pPr>
            <a:endParaRPr lang="en-IN" sz="2400" b="1"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IN" sz="2400" b="1" dirty="0">
                <a:latin typeface="Times New Roman" panose="02020603050405020304" pitchFamily="18" charset="0"/>
                <a:cs typeface="Times New Roman" panose="02020603050405020304" pitchFamily="18" charset="0"/>
              </a:rPr>
              <a:t>Model Selection and Training</a:t>
            </a:r>
          </a:p>
        </p:txBody>
      </p:sp>
    </p:spTree>
    <p:extLst>
      <p:ext uri="{BB962C8B-B14F-4D97-AF65-F5344CB8AC3E}">
        <p14:creationId xmlns:p14="http://schemas.microsoft.com/office/powerpoint/2010/main" xmlns="" val="9567732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66364D79-3592-DD99-A019-1B9FB1EBF4B0}"/>
              </a:ext>
            </a:extLst>
          </p:cNvPr>
          <p:cNvSpPr txBox="1"/>
          <p:nvPr/>
        </p:nvSpPr>
        <p:spPr>
          <a:xfrm>
            <a:off x="374073" y="581891"/>
            <a:ext cx="11231773" cy="3293209"/>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Data Collection and Preprocessing</a:t>
            </a:r>
            <a:r>
              <a:rPr lang="en-US" dirty="0"/>
              <a:t>:</a:t>
            </a:r>
          </a:p>
          <a:p>
            <a:pPr algn="just">
              <a:lnSpc>
                <a:spcPct val="200000"/>
              </a:lnSpc>
              <a:buFont typeface="Arial" panose="020B0604020202020204" pitchFamily="34" charset="0"/>
              <a:buChar char="•"/>
            </a:pPr>
            <a:r>
              <a:rPr lang="en-US" b="1" dirty="0"/>
              <a:t>Data Collection</a:t>
            </a:r>
            <a:r>
              <a:rPr lang="en-US" dirty="0"/>
              <a:t>: Gathering relevant datasets such as crime incident reports, demographic information, socio-economic indicators, weather data, and possibly even social media feeds.</a:t>
            </a:r>
          </a:p>
          <a:p>
            <a:pPr algn="just">
              <a:lnSpc>
                <a:spcPct val="200000"/>
              </a:lnSpc>
              <a:buFont typeface="Arial" panose="020B0604020202020204" pitchFamily="34" charset="0"/>
              <a:buChar char="•"/>
            </a:pPr>
            <a:r>
              <a:rPr lang="en-US" b="1" dirty="0"/>
              <a:t>Data Cleaning</a:t>
            </a:r>
            <a:r>
              <a:rPr lang="en-US" dirty="0"/>
              <a:t>: Removing inconsistencies, handling missing values, and ensuring data quality.</a:t>
            </a:r>
          </a:p>
          <a:p>
            <a:pPr algn="just">
              <a:lnSpc>
                <a:spcPct val="200000"/>
              </a:lnSpc>
              <a:buFont typeface="Arial" panose="020B0604020202020204" pitchFamily="34" charset="0"/>
              <a:buChar char="•"/>
            </a:pPr>
            <a:r>
              <a:rPr lang="en-US" b="1" dirty="0"/>
              <a:t>Feature Engineering</a:t>
            </a:r>
            <a:r>
              <a:rPr lang="en-US" dirty="0"/>
              <a:t>: Creating new features or transforming existing ones to better represent patterns in the data (e.g., time of day, day of the week, proximity to certain locations).</a:t>
            </a:r>
          </a:p>
        </p:txBody>
      </p:sp>
    </p:spTree>
    <p:extLst>
      <p:ext uri="{BB962C8B-B14F-4D97-AF65-F5344CB8AC3E}">
        <p14:creationId xmlns:p14="http://schemas.microsoft.com/office/powerpoint/2010/main" xmlns="" val="35983969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AB1632DE-7D4A-ABF7-3827-ECEEAD178DC2}"/>
              </a:ext>
            </a:extLst>
          </p:cNvPr>
          <p:cNvSpPr txBox="1"/>
          <p:nvPr/>
        </p:nvSpPr>
        <p:spPr>
          <a:xfrm>
            <a:off x="571499" y="1194955"/>
            <a:ext cx="8694593" cy="1704569"/>
          </a:xfrm>
          <a:prstGeom prst="rect">
            <a:avLst/>
          </a:prstGeom>
          <a:noFill/>
        </p:spPr>
        <p:txBody>
          <a:bodyPr wrap="square">
            <a:spAutoFit/>
          </a:bodyPr>
          <a:lstStyle/>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Visualization</a:t>
            </a:r>
            <a:r>
              <a:rPr lang="en-US" dirty="0">
                <a:latin typeface="Times New Roman" panose="02020603050405020304" pitchFamily="18" charset="0"/>
                <a:cs typeface="Times New Roman" panose="02020603050405020304" pitchFamily="18" charset="0"/>
              </a:rPr>
              <a:t>: Understanding data distributions, correlations, and identifying potential outliers or anomalies.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Statistical Analysis</a:t>
            </a:r>
            <a:r>
              <a:rPr lang="en-US" dirty="0">
                <a:latin typeface="Times New Roman" panose="02020603050405020304" pitchFamily="18" charset="0"/>
                <a:cs typeface="Times New Roman" panose="02020603050405020304" pitchFamily="18" charset="0"/>
              </a:rPr>
              <a:t>: Examining relationships between different variables and understanding their significance in predicting crime rates</a:t>
            </a:r>
          </a:p>
        </p:txBody>
      </p:sp>
      <p:sp>
        <p:nvSpPr>
          <p:cNvPr id="5" name="TextBox 4">
            <a:extLst>
              <a:ext uri="{FF2B5EF4-FFF2-40B4-BE49-F238E27FC236}">
                <a16:creationId xmlns:a16="http://schemas.microsoft.com/office/drawing/2014/main" xmlns="" id="{A83ED5A6-970F-A62C-68A4-36A8B224D78B}"/>
              </a:ext>
            </a:extLst>
          </p:cNvPr>
          <p:cNvSpPr txBox="1"/>
          <p:nvPr/>
        </p:nvSpPr>
        <p:spPr>
          <a:xfrm>
            <a:off x="571499" y="511526"/>
            <a:ext cx="6094268" cy="461665"/>
          </a:xfrm>
          <a:prstGeom prst="rect">
            <a:avLst/>
          </a:prstGeom>
          <a:noFill/>
        </p:spPr>
        <p:txBody>
          <a:bodyPr wrap="square">
            <a:spAutoFit/>
          </a:bodyPr>
          <a:lstStyle/>
          <a:p>
            <a:r>
              <a:rPr lang="en-IN" sz="2400" b="1" dirty="0">
                <a:latin typeface="Times New Roman" panose="02020603050405020304" pitchFamily="18" charset="0"/>
                <a:cs typeface="Times New Roman" panose="02020603050405020304" pitchFamily="18" charset="0"/>
              </a:rPr>
              <a:t>Exploratory Data Analysis (EDA)</a:t>
            </a:r>
            <a:r>
              <a:rPr lang="en-IN" sz="24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xmlns="" val="13318491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AF946191-F54E-2848-692F-9ED41674D5E1}"/>
              </a:ext>
            </a:extLst>
          </p:cNvPr>
          <p:cNvSpPr txBox="1"/>
          <p:nvPr/>
        </p:nvSpPr>
        <p:spPr>
          <a:xfrm>
            <a:off x="366280" y="418007"/>
            <a:ext cx="6094268" cy="461665"/>
          </a:xfrm>
          <a:prstGeom prst="rect">
            <a:avLst/>
          </a:prstGeom>
          <a:noFill/>
        </p:spPr>
        <p:txBody>
          <a:bodyPr wrap="square">
            <a:spAutoFit/>
          </a:bodyPr>
          <a:lstStyle/>
          <a:p>
            <a:r>
              <a:rPr lang="en-IN" sz="2400" b="1" dirty="0">
                <a:latin typeface="Times New Roman" panose="02020603050405020304" pitchFamily="18" charset="0"/>
                <a:cs typeface="Times New Roman" panose="02020603050405020304" pitchFamily="18" charset="0"/>
              </a:rPr>
              <a:t>Feature Selection and Transformation</a:t>
            </a:r>
            <a:r>
              <a:rPr lang="en-IN" sz="2400" dirty="0">
                <a:latin typeface="Times New Roman" panose="02020603050405020304" pitchFamily="18" charset="0"/>
                <a:cs typeface="Times New Roman" panose="02020603050405020304" pitchFamily="18" charset="0"/>
              </a:rPr>
              <a:t>:</a:t>
            </a:r>
          </a:p>
        </p:txBody>
      </p:sp>
      <p:sp>
        <p:nvSpPr>
          <p:cNvPr id="6" name="TextBox 5">
            <a:extLst>
              <a:ext uri="{FF2B5EF4-FFF2-40B4-BE49-F238E27FC236}">
                <a16:creationId xmlns:a16="http://schemas.microsoft.com/office/drawing/2014/main" xmlns="" id="{A83BF311-045E-E532-051A-965CF048409E}"/>
              </a:ext>
            </a:extLst>
          </p:cNvPr>
          <p:cNvSpPr txBox="1"/>
          <p:nvPr/>
        </p:nvSpPr>
        <p:spPr>
          <a:xfrm>
            <a:off x="750743" y="1228636"/>
            <a:ext cx="8538730" cy="253556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Feature Selection</a:t>
            </a:r>
            <a:r>
              <a:rPr lang="en-US" dirty="0">
                <a:latin typeface="Times New Roman" panose="02020603050405020304" pitchFamily="18" charset="0"/>
                <a:cs typeface="Times New Roman" panose="02020603050405020304" pitchFamily="18" charset="0"/>
              </a:rPr>
              <a:t>: Identifying the most relevant features that contribute to predicting crime rates. Techniques like correlation analysis, feature importance from models, or domain knowledge-based selection can be used.</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Feature Scaling and Transformation</a:t>
            </a:r>
            <a:r>
              <a:rPr lang="en-US" dirty="0">
                <a:latin typeface="Times New Roman" panose="02020603050405020304" pitchFamily="18" charset="0"/>
                <a:cs typeface="Times New Roman" panose="02020603050405020304" pitchFamily="18" charset="0"/>
              </a:rPr>
              <a:t>: Normalizing or standardizing features to ensure they have a consistent scale and distribution, which can improve the performance of certain ML algorithms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9306083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4A5E5E19-C729-6CC4-F622-E5E65F27D325}"/>
              </a:ext>
            </a:extLst>
          </p:cNvPr>
          <p:cNvSpPr txBox="1"/>
          <p:nvPr/>
        </p:nvSpPr>
        <p:spPr>
          <a:xfrm>
            <a:off x="236668" y="505609"/>
            <a:ext cx="8904642" cy="461665"/>
          </a:xfrm>
          <a:prstGeom prst="rect">
            <a:avLst/>
          </a:prstGeom>
          <a:noFill/>
        </p:spPr>
        <p:txBody>
          <a:bodyPr wrap="square">
            <a:spAutoFit/>
          </a:bodyPr>
          <a:lstStyle/>
          <a:p>
            <a:r>
              <a:rPr lang="en-IN" sz="2400" b="1" dirty="0">
                <a:latin typeface="Times New Roman" panose="02020603050405020304" pitchFamily="18" charset="0"/>
                <a:cs typeface="Times New Roman" panose="02020603050405020304" pitchFamily="18" charset="0"/>
              </a:rPr>
              <a:t>Model Selection and Training</a:t>
            </a:r>
            <a:r>
              <a:rPr lang="en-IN" sz="2400" dirty="0">
                <a:latin typeface="Times New Roman" panose="02020603050405020304" pitchFamily="18" charset="0"/>
                <a:cs typeface="Times New Roman" panose="02020603050405020304" pitchFamily="18" charset="0"/>
              </a:rPr>
              <a:t>:</a:t>
            </a:r>
          </a:p>
        </p:txBody>
      </p:sp>
      <p:sp>
        <p:nvSpPr>
          <p:cNvPr id="7" name="TextBox 6">
            <a:extLst>
              <a:ext uri="{FF2B5EF4-FFF2-40B4-BE49-F238E27FC236}">
                <a16:creationId xmlns:a16="http://schemas.microsoft.com/office/drawing/2014/main" xmlns="" id="{5F8F8467-1C24-0A59-78D8-4FB84D3E3E8E}"/>
              </a:ext>
            </a:extLst>
          </p:cNvPr>
          <p:cNvSpPr txBox="1"/>
          <p:nvPr/>
        </p:nvSpPr>
        <p:spPr>
          <a:xfrm>
            <a:off x="669663" y="1302588"/>
            <a:ext cx="8065545" cy="254236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b="1" dirty="0"/>
              <a:t>Algorithm Selection</a:t>
            </a:r>
            <a:r>
              <a:rPr lang="en-US" dirty="0"/>
              <a:t>: Choosing appropriate ML algorithms based on the problem (e.g., regression for continuous prediction, classification for categorical prediction).</a:t>
            </a:r>
          </a:p>
          <a:p>
            <a:pPr marL="285750" indent="-285750" algn="just">
              <a:lnSpc>
                <a:spcPct val="150000"/>
              </a:lnSpc>
              <a:buFont typeface="Arial" panose="020B0604020202020204" pitchFamily="34" charset="0"/>
              <a:buChar char="•"/>
            </a:pPr>
            <a:r>
              <a:rPr lang="en-US" b="1" dirty="0"/>
              <a:t>Model Training</a:t>
            </a:r>
            <a:r>
              <a:rPr lang="en-US" dirty="0"/>
              <a:t>: Fitting the selected algorithms to the training data, using techniques like cross-validation to optimize hyperparameters and prevent overfitting.</a:t>
            </a:r>
            <a:endParaRPr lang="en-IN" dirty="0"/>
          </a:p>
        </p:txBody>
      </p:sp>
    </p:spTree>
    <p:extLst>
      <p:ext uri="{BB962C8B-B14F-4D97-AF65-F5344CB8AC3E}">
        <p14:creationId xmlns:p14="http://schemas.microsoft.com/office/powerpoint/2010/main" xmlns="" val="36034948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337B938-DE5D-9A73-F807-0D1E0D874D44}"/>
              </a:ext>
            </a:extLst>
          </p:cNvPr>
          <p:cNvSpPr>
            <a:spLocks noGrp="1"/>
          </p:cNvSpPr>
          <p:nvPr>
            <p:ph type="title" idx="4294967295"/>
          </p:nvPr>
        </p:nvSpPr>
        <p:spPr>
          <a:xfrm>
            <a:off x="0" y="-503238"/>
            <a:ext cx="10058400" cy="1450976"/>
          </a:xfrm>
        </p:spPr>
        <p:txBody>
          <a:bodyPr>
            <a:normAutofit/>
          </a:bodyPr>
          <a:lstStyle/>
          <a:p>
            <a:r>
              <a:rPr lang="en-IN" sz="2800" dirty="0">
                <a:latin typeface="Times New Roman" panose="02020603050405020304" pitchFamily="18" charset="0"/>
                <a:cs typeface="Times New Roman" panose="02020603050405020304" pitchFamily="18" charset="0"/>
              </a:rPr>
              <a:t>Software Details</a:t>
            </a:r>
          </a:p>
        </p:txBody>
      </p:sp>
      <p:sp>
        <p:nvSpPr>
          <p:cNvPr id="4" name="TextBox 3">
            <a:extLst>
              <a:ext uri="{FF2B5EF4-FFF2-40B4-BE49-F238E27FC236}">
                <a16:creationId xmlns:a16="http://schemas.microsoft.com/office/drawing/2014/main" xmlns="" id="{F2D09EDA-F347-AC29-2FEF-E4F3E805E49C}"/>
              </a:ext>
            </a:extLst>
          </p:cNvPr>
          <p:cNvSpPr txBox="1"/>
          <p:nvPr/>
        </p:nvSpPr>
        <p:spPr>
          <a:xfrm>
            <a:off x="865043" y="1107775"/>
            <a:ext cx="8881629" cy="336656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329027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FD737E98-D3D3-0B9D-9691-C77DEB4A4FC1}"/>
              </a:ext>
            </a:extLst>
          </p:cNvPr>
          <p:cNvSpPr txBox="1"/>
          <p:nvPr/>
        </p:nvSpPr>
        <p:spPr>
          <a:xfrm>
            <a:off x="470189" y="314097"/>
            <a:ext cx="6094268" cy="523220"/>
          </a:xfrm>
          <a:prstGeom prst="rect">
            <a:avLst/>
          </a:prstGeom>
          <a:noFill/>
        </p:spPr>
        <p:txBody>
          <a:bodyPr wrap="square">
            <a:spAutoFit/>
          </a:bodyPr>
          <a:lstStyle/>
          <a:p>
            <a:r>
              <a:rPr lang="en-IN" sz="2800" dirty="0">
                <a:latin typeface="Times New Roman" panose="02020603050405020304" pitchFamily="18" charset="0"/>
                <a:cs typeface="Times New Roman" panose="02020603050405020304" pitchFamily="18" charset="0"/>
              </a:rPr>
              <a:t>Front End</a:t>
            </a:r>
          </a:p>
        </p:txBody>
      </p:sp>
      <p:sp>
        <p:nvSpPr>
          <p:cNvPr id="7" name="TextBox 6">
            <a:extLst>
              <a:ext uri="{FF2B5EF4-FFF2-40B4-BE49-F238E27FC236}">
                <a16:creationId xmlns:a16="http://schemas.microsoft.com/office/drawing/2014/main" xmlns="" id="{019C4D0E-1099-97AA-9985-AF4FC80A1144}"/>
              </a:ext>
            </a:extLst>
          </p:cNvPr>
          <p:cNvSpPr txBox="1"/>
          <p:nvPr/>
        </p:nvSpPr>
        <p:spPr>
          <a:xfrm>
            <a:off x="908338" y="1048985"/>
            <a:ext cx="10556831" cy="383181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9874560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D74307C9-DD03-1B2F-87C8-52748C8E3A37}"/>
              </a:ext>
            </a:extLst>
          </p:cNvPr>
          <p:cNvSpPr txBox="1"/>
          <p:nvPr/>
        </p:nvSpPr>
        <p:spPr>
          <a:xfrm>
            <a:off x="262371" y="334879"/>
            <a:ext cx="6094268" cy="523220"/>
          </a:xfrm>
          <a:prstGeom prst="rect">
            <a:avLst/>
          </a:prstGeom>
          <a:noFill/>
        </p:spPr>
        <p:txBody>
          <a:bodyPr wrap="square">
            <a:spAutoFit/>
          </a:bodyPr>
          <a:lstStyle/>
          <a:p>
            <a:r>
              <a:rPr lang="en-IN" sz="2800">
                <a:latin typeface="Times New Roman" panose="02020603050405020304" pitchFamily="18" charset="0"/>
                <a:cs typeface="Times New Roman" panose="02020603050405020304" pitchFamily="18" charset="0"/>
              </a:rPr>
              <a:t>Database</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C378076F-91A8-9B85-2771-FEDA01595B73}"/>
              </a:ext>
            </a:extLst>
          </p:cNvPr>
          <p:cNvSpPr txBox="1"/>
          <p:nvPr/>
        </p:nvSpPr>
        <p:spPr>
          <a:xfrm>
            <a:off x="1041688" y="965858"/>
            <a:ext cx="10887715" cy="383181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pPr>
            <a:endParaRPr lang="en-IN" sz="18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endParaRPr lang="en-US" sz="18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4351106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98B1F088-C826-D8AB-E199-F936E8C28BE4}"/>
              </a:ext>
            </a:extLst>
          </p:cNvPr>
          <p:cNvSpPr txBox="1"/>
          <p:nvPr/>
        </p:nvSpPr>
        <p:spPr>
          <a:xfrm>
            <a:off x="449407" y="449179"/>
            <a:ext cx="6094268" cy="523220"/>
          </a:xfrm>
          <a:prstGeom prst="rect">
            <a:avLst/>
          </a:prstGeom>
          <a:noFill/>
        </p:spPr>
        <p:txBody>
          <a:bodyPr wrap="square">
            <a:spAutoFit/>
          </a:bodyPr>
          <a:lstStyle/>
          <a:p>
            <a:r>
              <a:rPr lang="en-IN" sz="2800" dirty="0">
                <a:latin typeface="Times New Roman" panose="02020603050405020304" pitchFamily="18" charset="0"/>
                <a:cs typeface="Times New Roman" panose="02020603050405020304" pitchFamily="18" charset="0"/>
              </a:rPr>
              <a:t>Cloud Web Server</a:t>
            </a:r>
          </a:p>
        </p:txBody>
      </p:sp>
      <p:sp>
        <p:nvSpPr>
          <p:cNvPr id="5" name="TextBox 4">
            <a:extLst>
              <a:ext uri="{FF2B5EF4-FFF2-40B4-BE49-F238E27FC236}">
                <a16:creationId xmlns:a16="http://schemas.microsoft.com/office/drawing/2014/main" xmlns="" id="{B901290C-EAD5-097F-A5DA-D4E1AD343534}"/>
              </a:ext>
            </a:extLst>
          </p:cNvPr>
          <p:cNvSpPr txBox="1"/>
          <p:nvPr/>
        </p:nvSpPr>
        <p:spPr>
          <a:xfrm>
            <a:off x="1249506" y="1166842"/>
            <a:ext cx="10257865" cy="424731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5566190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7ED53969-CF08-1F30-5202-C2C829626375}"/>
              </a:ext>
            </a:extLst>
          </p:cNvPr>
          <p:cNvSpPr txBox="1"/>
          <p:nvPr/>
        </p:nvSpPr>
        <p:spPr>
          <a:xfrm>
            <a:off x="594879" y="521916"/>
            <a:ext cx="609426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SOFTWARE REQUIREMENTS:</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A6378420-C316-88D1-5A82-27C3DEBF39FF}"/>
              </a:ext>
            </a:extLst>
          </p:cNvPr>
          <p:cNvSpPr txBox="1"/>
          <p:nvPr/>
        </p:nvSpPr>
        <p:spPr>
          <a:xfrm>
            <a:off x="1334366" y="1516704"/>
            <a:ext cx="6094268" cy="960328"/>
          </a:xfrm>
          <a:prstGeom prst="rect">
            <a:avLst/>
          </a:prstGeom>
          <a:noFill/>
        </p:spPr>
        <p:txBody>
          <a:bodyPr wrap="square">
            <a:spAutoFit/>
          </a:bodyPr>
          <a:lstStyle/>
          <a:p>
            <a:pPr marL="285750" lvl="0" indent="-28575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marL="285750" lvl="0" indent="-28575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p:txBody>
      </p:sp>
    </p:spTree>
    <p:extLst>
      <p:ext uri="{BB962C8B-B14F-4D97-AF65-F5344CB8AC3E}">
        <p14:creationId xmlns:p14="http://schemas.microsoft.com/office/powerpoint/2010/main" xmlns="" val="40250653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FFB7503-C602-6A50-8B74-5D000F81E678}"/>
              </a:ext>
            </a:extLst>
          </p:cNvPr>
          <p:cNvSpPr txBox="1"/>
          <p:nvPr/>
        </p:nvSpPr>
        <p:spPr>
          <a:xfrm>
            <a:off x="771525" y="677779"/>
            <a:ext cx="6094268" cy="523220"/>
          </a:xfrm>
          <a:prstGeom prst="rect">
            <a:avLst/>
          </a:prstGeom>
          <a:noFill/>
        </p:spPr>
        <p:txBody>
          <a:bodyPr wrap="square">
            <a:spAutoFit/>
          </a:bodyPr>
          <a:lstStyle/>
          <a:p>
            <a:r>
              <a:rPr lang="en-US" sz="2800" b="1">
                <a:latin typeface="Times New Roman" panose="02020603050405020304" pitchFamily="18" charset="0"/>
                <a:cs typeface="Times New Roman" panose="02020603050405020304" pitchFamily="18" charset="0"/>
              </a:rPr>
              <a:t>HARDWARE REQUIREMENTS:</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C9D3A267-2463-72A4-F757-D48526AEC077}"/>
              </a:ext>
            </a:extLst>
          </p:cNvPr>
          <p:cNvSpPr txBox="1"/>
          <p:nvPr/>
        </p:nvSpPr>
        <p:spPr>
          <a:xfrm>
            <a:off x="1436543" y="1568798"/>
            <a:ext cx="6094268" cy="2241960"/>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2400" dirty="0">
                <a:latin typeface="Times New Roman" pitchFamily="18" charset="0"/>
                <a:cs typeface="Times New Roman" pitchFamily="18" charset="0"/>
              </a:rPr>
              <a:t>Keyboard</a:t>
            </a:r>
          </a:p>
          <a:p>
            <a:pPr marL="285750" indent="-285750" algn="just">
              <a:lnSpc>
                <a:spcPct val="150000"/>
              </a:lnSpc>
              <a:buFont typeface="Arial" panose="020B0604020202020204" pitchFamily="34" charset="0"/>
              <a:buChar char="•"/>
            </a:pPr>
            <a:r>
              <a:rPr lang="en-US" sz="2400" dirty="0">
                <a:latin typeface="Times New Roman" pitchFamily="18" charset="0"/>
                <a:cs typeface="Times New Roman" pitchFamily="18" charset="0"/>
              </a:rPr>
              <a:t>Mouse </a:t>
            </a:r>
          </a:p>
          <a:p>
            <a:pPr marL="285750" indent="-285750" algn="just">
              <a:lnSpc>
                <a:spcPct val="150000"/>
              </a:lnSpc>
              <a:buFont typeface="Arial" panose="020B0604020202020204" pitchFamily="34" charset="0"/>
              <a:buChar char="•"/>
            </a:pPr>
            <a:r>
              <a:rPr lang="en-US" sz="2400" dirty="0" err="1">
                <a:latin typeface="Times New Roman" pitchFamily="18" charset="0"/>
                <a:cs typeface="Times New Roman" pitchFamily="18" charset="0"/>
              </a:rPr>
              <a:t>Harddisk</a:t>
            </a:r>
            <a:r>
              <a:rPr lang="en-US" sz="2400" dirty="0">
                <a:latin typeface="Times New Roman" pitchFamily="18" charset="0"/>
                <a:cs typeface="Times New Roman" pitchFamily="18" charset="0"/>
              </a:rPr>
              <a:t>	</a:t>
            </a:r>
          </a:p>
          <a:p>
            <a:pPr marL="285750" indent="-285750" algn="just">
              <a:lnSpc>
                <a:spcPct val="150000"/>
              </a:lnSpc>
              <a:buFont typeface="Arial" panose="020B0604020202020204" pitchFamily="34" charset="0"/>
              <a:buChar char="•"/>
            </a:pPr>
            <a:r>
              <a:rPr lang="en-US" sz="2400" dirty="0">
                <a:latin typeface="Times New Roman" pitchFamily="18" charset="0"/>
                <a:cs typeface="Times New Roman" pitchFamily="18" charset="0"/>
              </a:rPr>
              <a:t>Ram	</a:t>
            </a:r>
          </a:p>
        </p:txBody>
      </p:sp>
    </p:spTree>
    <p:extLst>
      <p:ext uri="{BB962C8B-B14F-4D97-AF65-F5344CB8AC3E}">
        <p14:creationId xmlns:p14="http://schemas.microsoft.com/office/powerpoint/2010/main" xmlns="" val="40686117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9B7E26A9-6E15-1475-E5E9-74CDDF40F37B}"/>
              </a:ext>
            </a:extLst>
          </p:cNvPr>
          <p:cNvSpPr>
            <a:spLocks noGrp="1"/>
          </p:cNvSpPr>
          <p:nvPr>
            <p:ph idx="4294967295"/>
          </p:nvPr>
        </p:nvSpPr>
        <p:spPr>
          <a:xfrm>
            <a:off x="917863" y="1233200"/>
            <a:ext cx="10058400" cy="4022725"/>
          </a:xfrm>
        </p:spPr>
        <p:txBody>
          <a:bodyPr>
            <a:noAutofit/>
          </a:bodyPr>
          <a:lstStyle/>
          <a:p>
            <a:pPr algn="just">
              <a:lnSpc>
                <a:spcPct val="16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Finding relationships and patterns among varied data has become much simpler with the use of machine learning technology. The major task of this research is to determine the type of crime that might occur given the place where it has already happened. </a:t>
            </a:r>
          </a:p>
          <a:p>
            <a:pPr algn="just">
              <a:lnSpc>
                <a:spcPct val="16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Using a training set of data that has undergone data cleansing and data transformation, we have developed a model using the machine learning idea. With an accuracy of 0.789, the model can identify the type of crime. </a:t>
            </a:r>
          </a:p>
          <a:p>
            <a:pPr algn="just">
              <a:lnSpc>
                <a:spcPct val="16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Analyzing a data set is made easier by data </a:t>
            </a:r>
            <a:r>
              <a:rPr lang="en-US" sz="1800" dirty="0" err="1">
                <a:latin typeface="Times New Roman" panose="02020603050405020304" pitchFamily="18" charset="0"/>
                <a:cs typeface="Times New Roman" panose="02020603050405020304" pitchFamily="18" charset="0"/>
              </a:rPr>
              <a:t>visualisation</a:t>
            </a:r>
            <a:r>
              <a:rPr lang="en-US" sz="1800" dirty="0">
                <a:latin typeface="Times New Roman" panose="02020603050405020304" pitchFamily="18" charset="0"/>
                <a:cs typeface="Times New Roman" panose="02020603050405020304" pitchFamily="18" charset="0"/>
              </a:rPr>
              <a:t>. The graphs include bar, pie, line, and scatter diagrams, each with their unique features. We created numerous graphs and discovered intriguing data that assisted in studying crime datasets that can assist in identifying the elements that can help in keeping society clean.</a:t>
            </a:r>
            <a:endParaRPr lang="en-IN" sz="1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175C595D-59AD-FC3D-C30C-3A5BAC5D89E4}"/>
              </a:ext>
            </a:extLst>
          </p:cNvPr>
          <p:cNvSpPr txBox="1"/>
          <p:nvPr/>
        </p:nvSpPr>
        <p:spPr>
          <a:xfrm>
            <a:off x="407843" y="418007"/>
            <a:ext cx="6198176" cy="523220"/>
          </a:xfrm>
          <a:prstGeom prst="rect">
            <a:avLst/>
          </a:prstGeom>
          <a:noFill/>
        </p:spPr>
        <p:txBody>
          <a:bodyPr wrap="square">
            <a:spAutoFit/>
          </a:bodyPr>
          <a:lstStyle/>
          <a:p>
            <a:r>
              <a:rPr lang="en-IN" sz="2800" dirty="0">
                <a:latin typeface="Times New Roman" panose="02020603050405020304" pitchFamily="18" charset="0"/>
                <a:cs typeface="Times New Roman" panose="02020603050405020304" pitchFamily="18" charset="0"/>
              </a:rPr>
              <a:t>CONCLUSION</a:t>
            </a:r>
          </a:p>
        </p:txBody>
      </p:sp>
    </p:spTree>
    <p:extLst>
      <p:ext uri="{BB962C8B-B14F-4D97-AF65-F5344CB8AC3E}">
        <p14:creationId xmlns:p14="http://schemas.microsoft.com/office/powerpoint/2010/main" xmlns="" val="3598128591"/>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xmlns=""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425</TotalTime>
  <Words>2385</Words>
  <Application>Microsoft Office PowerPoint</Application>
  <PresentationFormat>Custom</PresentationFormat>
  <Paragraphs>95</Paragraphs>
  <Slides>21</Slides>
  <Notes>1</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Retrospect</vt:lpstr>
      <vt:lpstr>Crime rate prediction using machine learning</vt:lpstr>
      <vt:lpstr>Abstract</vt:lpstr>
      <vt:lpstr>Objectives</vt:lpstr>
      <vt:lpstr>Existing System</vt:lpstr>
      <vt:lpstr>Disadvantages</vt:lpstr>
      <vt:lpstr>Proposed System</vt:lpstr>
      <vt:lpstr>Advantages</vt:lpstr>
      <vt:lpstr>Introduction</vt:lpstr>
      <vt:lpstr>Slide 9</vt:lpstr>
      <vt:lpstr>Modules</vt:lpstr>
      <vt:lpstr>Slide 11</vt:lpstr>
      <vt:lpstr>Slide 12</vt:lpstr>
      <vt:lpstr>Slide 13</vt:lpstr>
      <vt:lpstr>Slide 14</vt:lpstr>
      <vt:lpstr>Software Details</vt:lpstr>
      <vt:lpstr>Slide 16</vt:lpstr>
      <vt:lpstr>Slide 17</vt:lpstr>
      <vt:lpstr>Slide 18</vt:lpstr>
      <vt:lpstr>Slide 19</vt:lpstr>
      <vt:lpstr>Slide 20</vt:lpstr>
      <vt:lpstr>Slide 21</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Crime rate prediction using machine learning</dc:title>
  <dc:creator>vishalrameshv13@gmail.com</dc:creator>
  <cp:lastModifiedBy>KING</cp:lastModifiedBy>
  <cp:revision>5</cp:revision>
  <dcterms:created xsi:type="dcterms:W3CDTF">2024-07-21T03:38:15Z</dcterms:created>
  <dcterms:modified xsi:type="dcterms:W3CDTF">2024-07-22T06:06:52Z</dcterms:modified>
</cp:coreProperties>
</file>