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86" r:id="rId4"/>
    <p:sldId id="297" r:id="rId5"/>
    <p:sldId id="260" r:id="rId6"/>
    <p:sldId id="262" r:id="rId7"/>
    <p:sldId id="263" r:id="rId8"/>
    <p:sldId id="306" r:id="rId9"/>
    <p:sldId id="294" r:id="rId10"/>
    <p:sldId id="298" r:id="rId11"/>
    <p:sldId id="300" r:id="rId12"/>
    <p:sldId id="301" r:id="rId13"/>
    <p:sldId id="302" r:id="rId14"/>
    <p:sldId id="304" r:id="rId15"/>
    <p:sldId id="305" r:id="rId16"/>
    <p:sldId id="296" r:id="rId17"/>
    <p:sldId id="295"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7/17/2024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7/17/2024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7/17/2024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7/17/2024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7/17/2024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37360" y="2819400"/>
            <a:ext cx="7406640" cy="1472184"/>
          </a:xfrm>
        </p:spPr>
        <p:txBody>
          <a:bodyPr>
            <a:normAutofit fontScale="90000"/>
          </a:bodyPr>
          <a:lstStyle/>
          <a:p>
            <a:r>
              <a:rPr lang="en-US" b="1" smtClean="0"/>
              <a:t>Application of Block Chaining Technology in Finance and Accounting Field</a:t>
            </a:r>
            <a:endParaRPr lang="en-US"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Abstract</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Block chaining technology is a distributed infrastructure and computing paradigm. </a:t>
            </a:r>
          </a:p>
          <a:p>
            <a:endParaRPr lang="en-US" dirty="0" smtClean="0"/>
          </a:p>
          <a:p>
            <a:r>
              <a:rPr lang="en-US" dirty="0" smtClean="0"/>
              <a:t>The latest version is represented by the super account book. The latest version is block chain 3. </a:t>
            </a:r>
          </a:p>
          <a:p>
            <a:endParaRPr lang="en-US" dirty="0" smtClean="0"/>
          </a:p>
          <a:p>
            <a:r>
              <a:rPr lang="en-US" dirty="0" smtClean="0"/>
              <a:t>From the perspective of large data, this paper systematically combs the essence and core technology of block chain technology, and expounds the application status of block chain technology in accounting industry. </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a:bodyPr>
          <a:lstStyle/>
          <a:p>
            <a:r>
              <a:rPr lang="en-US" dirty="0" smtClean="0"/>
              <a:t>This paper focuses on building an irreversible distributed financial system based on large data in the context of large data in order to apply the scenario of "Block Chain Technology + Accounting Services" to the accounting industry, and prospects the application of Block Chain Storage Technology and Intelligent Internet of Things technology based on large data, providing inspiration for future research.</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a:t>
            </a:r>
            <a:endParaRPr lang="en-US" dirty="0"/>
          </a:p>
        </p:txBody>
      </p:sp>
      <p:sp>
        <p:nvSpPr>
          <p:cNvPr id="3" name="Content Placeholder 2"/>
          <p:cNvSpPr>
            <a:spLocks noGrp="1"/>
          </p:cNvSpPr>
          <p:nvPr>
            <p:ph idx="1"/>
          </p:nvPr>
        </p:nvSpPr>
        <p:spPr/>
        <p:txBody>
          <a:bodyPr/>
          <a:lstStyle/>
          <a:p>
            <a:r>
              <a:rPr lang="en-US" dirty="0" smtClean="0"/>
              <a:t>Using Block Chain Technology we Secure Finance and Accounting System of Banking </a:t>
            </a:r>
            <a:r>
              <a:rPr lang="en-US" dirty="0" err="1" smtClean="0"/>
              <a:t>Applocation</a:t>
            </a:r>
            <a:r>
              <a:rPr lang="en-US" dirty="0" smtClean="0"/>
              <a:t>.</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Existing System</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With the further development of the block chain, its application field has  developed from the initial digital currency to a deeper direction. </a:t>
            </a:r>
          </a:p>
          <a:p>
            <a:endParaRPr lang="en-US" dirty="0" smtClean="0"/>
          </a:p>
          <a:p>
            <a:r>
              <a:rPr lang="en-US" dirty="0" smtClean="0"/>
              <a:t>Block Chain as a Service (BCS) transforms the infrastructure of large data and cloud computing, liberating closed data services and cloud   computing infrastructure, allowing the public to operate their own infrastructure and provide rich distributed system features. </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 of Existing System</a:t>
            </a:r>
            <a:endParaRPr lang="en-US" dirty="0"/>
          </a:p>
        </p:txBody>
      </p:sp>
      <p:sp>
        <p:nvSpPr>
          <p:cNvPr id="3" name="Content Placeholder 2"/>
          <p:cNvSpPr>
            <a:spLocks noGrp="1"/>
          </p:cNvSpPr>
          <p:nvPr>
            <p:ph idx="1"/>
          </p:nvPr>
        </p:nvSpPr>
        <p:spPr/>
        <p:txBody>
          <a:bodyPr>
            <a:normAutofit/>
          </a:bodyPr>
          <a:lstStyle/>
          <a:p>
            <a:r>
              <a:rPr lang="en-US" dirty="0" smtClean="0"/>
              <a:t>Mining does not provide network security.</a:t>
            </a:r>
          </a:p>
          <a:p>
            <a:endParaRPr lang="en-US" dirty="0" smtClean="0"/>
          </a:p>
          <a:p>
            <a:r>
              <a:rPr lang="en-US" dirty="0" smtClean="0"/>
              <a:t>Scalability remains </a:t>
            </a:r>
            <a:r>
              <a:rPr lang="en-US" b="1" dirty="0" smtClean="0"/>
              <a:t>block chain's</a:t>
            </a:r>
            <a:r>
              <a:rPr lang="en-US" dirty="0" smtClean="0"/>
              <a:t> weakness.</a:t>
            </a:r>
          </a:p>
          <a:p>
            <a:endParaRPr lang="en-US" dirty="0" smtClean="0"/>
          </a:p>
          <a:p>
            <a:r>
              <a:rPr lang="en-US" dirty="0" smtClean="0"/>
              <a:t>Block chains use excessive energy to retrieve.</a:t>
            </a:r>
          </a:p>
          <a:p>
            <a:endParaRPr lang="en-US" dirty="0" smtClean="0"/>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PROPOSED SYSTEM :</a:t>
            </a:r>
            <a:endParaRPr lang="en-US" dirty="0"/>
          </a:p>
        </p:txBody>
      </p:sp>
      <p:sp>
        <p:nvSpPr>
          <p:cNvPr id="3" name="Content Placeholder 2"/>
          <p:cNvSpPr>
            <a:spLocks noGrp="1"/>
          </p:cNvSpPr>
          <p:nvPr>
            <p:ph idx="1"/>
          </p:nvPr>
        </p:nvSpPr>
        <p:spPr/>
        <p:txBody>
          <a:bodyPr>
            <a:normAutofit fontScale="70000" lnSpcReduction="20000"/>
          </a:bodyPr>
          <a:lstStyle/>
          <a:p>
            <a:endParaRPr lang="en-US" dirty="0" smtClean="0"/>
          </a:p>
          <a:p>
            <a:r>
              <a:rPr lang="en-US" dirty="0" err="1" smtClean="0"/>
              <a:t>Blockchain</a:t>
            </a:r>
            <a:r>
              <a:rPr lang="en-US" dirty="0" smtClean="0"/>
              <a:t> is being recognized as the new technology that would reduce fraud in the financial world where 45% of financial intermediaries like stock exchanges and money transfer services are prone to financial crimes routinely. </a:t>
            </a:r>
          </a:p>
          <a:p>
            <a:endParaRPr lang="en-US" dirty="0" smtClean="0"/>
          </a:p>
          <a:p>
            <a:r>
              <a:rPr lang="en-US" dirty="0" smtClean="0"/>
              <a:t>Most banking systems in the world, built on a centralized database, are more vulnerable to </a:t>
            </a:r>
            <a:r>
              <a:rPr lang="en-US" dirty="0" err="1" smtClean="0"/>
              <a:t>cyberattack</a:t>
            </a:r>
            <a:r>
              <a:rPr lang="en-US" dirty="0" smtClean="0"/>
              <a:t> because once hackers attack the one system they get full access. This technology would get rid of some of the current crimes committed online today against our financial institutions.</a:t>
            </a:r>
          </a:p>
          <a:p>
            <a:endParaRPr lang="en-US" dirty="0" smtClean="0"/>
          </a:p>
          <a:p>
            <a:r>
              <a:rPr lang="en-US" dirty="0" smtClean="0"/>
              <a:t>Block chain is a distributed book  composed of data blocks based on cryptography using SHA Algorithm.</a:t>
            </a:r>
          </a:p>
          <a:p>
            <a:endParaRPr lang="en-US"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92500" lnSpcReduction="20000"/>
          </a:bodyPr>
          <a:lstStyle/>
          <a:p>
            <a:r>
              <a:rPr lang="en-US" dirty="0" smtClean="0"/>
              <a:t>Each block contains a large amount of transaction information to verify the validity of the information. </a:t>
            </a:r>
          </a:p>
          <a:p>
            <a:endParaRPr lang="en-US" dirty="0" smtClean="0"/>
          </a:p>
          <a:p>
            <a:r>
              <a:rPr lang="en-US" dirty="0" smtClean="0"/>
              <a:t> In general, it is encrypted with a public key and a private key, and encrypted with a secret key, it needs to be decrypted with another secret key, for example, encrypted with a public key and decrypted with a private key. Public key generation is irreversible, that is, the private key can not be deduced from the public key, only the </a:t>
            </a:r>
            <a:r>
              <a:rPr lang="en-US" dirty="0" err="1" smtClean="0"/>
              <a:t>decryptor</a:t>
            </a:r>
            <a:r>
              <a:rPr lang="en-US" dirty="0" smtClean="0"/>
              <a:t> can see, thus ensuring a high degree of confidentiality of information.</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ADVANTAGE</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By using asymmetric encryption technology, timestamp, </a:t>
            </a:r>
            <a:r>
              <a:rPr lang="en-US" dirty="0" err="1" smtClean="0"/>
              <a:t>Merkle</a:t>
            </a:r>
            <a:r>
              <a:rPr lang="en-US" dirty="0" smtClean="0"/>
              <a:t> tree, consensus mechanism and incentive mechanism, point-to-point transactions based on decentralized credit are implemented in independent node  distributed networks. </a:t>
            </a:r>
          </a:p>
          <a:p>
            <a:endParaRPr lang="en-US" dirty="0" smtClean="0"/>
          </a:p>
          <a:p>
            <a:r>
              <a:rPr lang="en-US" dirty="0" smtClean="0"/>
              <a:t>High reliability and safety</a:t>
            </a:r>
          </a:p>
          <a:p>
            <a:endParaRPr lang="en-US" dirty="0" smtClean="0"/>
          </a:p>
          <a:p>
            <a:r>
              <a:rPr lang="en-US" dirty="0" smtClean="0"/>
              <a:t>Low cost and high efficiency of decentralization, the problems of centralization are solved. </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Architecture Diagram	</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066800" y="1704974"/>
            <a:ext cx="7627937" cy="4695825"/>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1371600"/>
          </a:xfrm>
        </p:spPr>
        <p:txBody>
          <a:bodyPr>
            <a:normAutofit fontScale="90000"/>
          </a:bodyPr>
          <a:lstStyle/>
          <a:p>
            <a:r>
              <a:rPr lang="en-US" dirty="0" smtClean="0"/>
              <a:t>Literature Review</a:t>
            </a:r>
            <a:br>
              <a:rPr lang="en-US" dirty="0" smtClean="0"/>
            </a:br>
            <a:r>
              <a:rPr lang="en-US" dirty="0" smtClean="0"/>
              <a:t>Paper -I</a:t>
            </a:r>
            <a:endParaRPr lang="en-US" dirty="0"/>
          </a:p>
        </p:txBody>
      </p:sp>
      <p:sp>
        <p:nvSpPr>
          <p:cNvPr id="3" name="Content Placeholder 2"/>
          <p:cNvSpPr>
            <a:spLocks noGrp="1"/>
          </p:cNvSpPr>
          <p:nvPr>
            <p:ph idx="1"/>
          </p:nvPr>
        </p:nvSpPr>
        <p:spPr>
          <a:xfrm>
            <a:off x="1435608" y="1295400"/>
            <a:ext cx="7498080" cy="5334000"/>
          </a:xfrm>
        </p:spPr>
        <p:txBody>
          <a:bodyPr>
            <a:normAutofit fontScale="85000" lnSpcReduction="20000"/>
          </a:bodyPr>
          <a:lstStyle/>
          <a:p>
            <a:pPr marL="596646" indent="-514350">
              <a:buAutoNum type="romanUcPeriod"/>
            </a:pPr>
            <a:r>
              <a:rPr lang="en-US" sz="2400" b="1" dirty="0" err="1" smtClean="0"/>
              <a:t>Blockchain</a:t>
            </a:r>
            <a:r>
              <a:rPr lang="en-US" sz="2400" b="1" dirty="0" smtClean="0"/>
              <a:t> and Its Coming Impact on Financial Services</a:t>
            </a:r>
          </a:p>
          <a:p>
            <a:pPr marL="653796" indent="-571500">
              <a:buAutoNum type="romanUcPeriod"/>
            </a:pPr>
            <a:endParaRPr lang="en-US" sz="2800" b="1" dirty="0" smtClean="0"/>
          </a:p>
          <a:p>
            <a:pPr>
              <a:buNone/>
            </a:pPr>
            <a:r>
              <a:rPr lang="en-US" sz="2800" b="1" dirty="0" smtClean="0"/>
              <a:t>Technology Used:</a:t>
            </a:r>
          </a:p>
          <a:p>
            <a:r>
              <a:rPr lang="en-US" sz="2800" dirty="0" smtClean="0"/>
              <a:t>Block chains</a:t>
            </a:r>
          </a:p>
          <a:p>
            <a:endParaRPr lang="en-US" sz="2800" dirty="0" smtClean="0"/>
          </a:p>
          <a:p>
            <a:pPr>
              <a:buNone/>
            </a:pPr>
            <a:r>
              <a:rPr lang="en-US" sz="2800" b="1" dirty="0" smtClean="0"/>
              <a:t>Methodology:</a:t>
            </a:r>
          </a:p>
          <a:p>
            <a:r>
              <a:rPr lang="en-US" sz="2800" dirty="0" smtClean="0"/>
              <a:t>It is constantly growing as completed blocks are added to previous blocks forming a chain. Importantly, blocks are added to the </a:t>
            </a:r>
            <a:r>
              <a:rPr lang="en-US" sz="2800" dirty="0" err="1" smtClean="0"/>
              <a:t>Blockchain</a:t>
            </a:r>
            <a:r>
              <a:rPr lang="en-US" sz="2800" dirty="0" smtClean="0"/>
              <a:t> in a linear, chronological order. Each miner gets a copy of the </a:t>
            </a:r>
            <a:r>
              <a:rPr lang="en-US" sz="2800" dirty="0" err="1" smtClean="0"/>
              <a:t>Blockchain</a:t>
            </a:r>
            <a:r>
              <a:rPr lang="en-US" sz="2800" dirty="0" smtClean="0"/>
              <a:t> when joining the </a:t>
            </a:r>
            <a:r>
              <a:rPr lang="en-US" sz="2800" dirty="0" err="1" smtClean="0"/>
              <a:t>Bitcoin</a:t>
            </a:r>
            <a:r>
              <a:rPr lang="en-US" sz="2800" dirty="0" smtClean="0"/>
              <a:t> network. </a:t>
            </a:r>
          </a:p>
          <a:p>
            <a:endParaRPr lang="en-US" sz="2800" dirty="0" smtClean="0"/>
          </a:p>
          <a:p>
            <a:pPr>
              <a:buNone/>
            </a:pPr>
            <a:r>
              <a:rPr lang="en-US" sz="2800" b="1" dirty="0" smtClean="0"/>
              <a:t>Limitations:</a:t>
            </a:r>
          </a:p>
          <a:p>
            <a:r>
              <a:rPr lang="en-US" sz="2400" dirty="0" smtClean="0"/>
              <a:t>The </a:t>
            </a:r>
            <a:r>
              <a:rPr lang="en-US" sz="2400" dirty="0" err="1" smtClean="0"/>
              <a:t>Blockchain</a:t>
            </a:r>
            <a:r>
              <a:rPr lang="en-US" sz="2400" dirty="0" smtClean="0"/>
              <a:t> they receive has complete and accurate information about the addresses and their balances right from the genesis block to the most recently completed block.</a:t>
            </a:r>
            <a:endParaRPr lang="en-US" dirty="0" smtClean="0"/>
          </a:p>
          <a:p>
            <a:endParaRPr lang="en-US" dirty="0" smtClean="0"/>
          </a:p>
          <a:p>
            <a:endParaRPr lang="en-US" dirty="0" smtClean="0"/>
          </a:p>
          <a:p>
            <a:endParaRPr lang="en-US" dirty="0" smtClean="0"/>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Paper-II</a:t>
            </a:r>
            <a:endParaRPr lang="en-US" dirty="0"/>
          </a:p>
        </p:txBody>
      </p:sp>
      <p:sp>
        <p:nvSpPr>
          <p:cNvPr id="3" name="Content Placeholder 2"/>
          <p:cNvSpPr>
            <a:spLocks noGrp="1"/>
          </p:cNvSpPr>
          <p:nvPr>
            <p:ph idx="1"/>
          </p:nvPr>
        </p:nvSpPr>
        <p:spPr/>
        <p:txBody>
          <a:bodyPr>
            <a:normAutofit fontScale="62500" lnSpcReduction="20000"/>
          </a:bodyPr>
          <a:lstStyle/>
          <a:p>
            <a:pPr>
              <a:buNone/>
            </a:pPr>
            <a:r>
              <a:rPr lang="en-US" b="1" dirty="0" smtClean="0"/>
              <a:t>2. Authentication and Access Control in e-Health Systems in the Cloud</a:t>
            </a:r>
          </a:p>
          <a:p>
            <a:pPr>
              <a:buNone/>
            </a:pPr>
            <a:endParaRPr lang="en-US" b="1" dirty="0" smtClean="0"/>
          </a:p>
          <a:p>
            <a:pPr>
              <a:buNone/>
            </a:pPr>
            <a:r>
              <a:rPr lang="en-US" b="1" dirty="0" smtClean="0"/>
              <a:t>Technology Used:</a:t>
            </a:r>
          </a:p>
          <a:p>
            <a:r>
              <a:rPr lang="en-US" dirty="0" smtClean="0"/>
              <a:t>Crypto System</a:t>
            </a:r>
          </a:p>
          <a:p>
            <a:endParaRPr lang="en-US" dirty="0" smtClean="0"/>
          </a:p>
          <a:p>
            <a:pPr>
              <a:buNone/>
            </a:pPr>
            <a:r>
              <a:rPr lang="en-US" b="1" dirty="0" smtClean="0"/>
              <a:t>Methodology:</a:t>
            </a:r>
          </a:p>
          <a:p>
            <a:r>
              <a:rPr lang="en-US" dirty="0" smtClean="0"/>
              <a:t>Consumer credit has become an enormous business in industrialized countries.</a:t>
            </a:r>
          </a:p>
          <a:p>
            <a:endParaRPr lang="en-US" dirty="0" smtClean="0"/>
          </a:p>
          <a:p>
            <a:pPr>
              <a:buNone/>
            </a:pPr>
            <a:r>
              <a:rPr lang="en-US" b="1" dirty="0" smtClean="0"/>
              <a:t>Limitations:</a:t>
            </a:r>
          </a:p>
          <a:p>
            <a:r>
              <a:rPr lang="en-US" dirty="0" smtClean="0"/>
              <a:t>finance agencies have started to develop new products aiming not only to widen their portfolio but also to keep active relationships with good clients already taken on file and to prevent bad clients from becoming a loss for the agency.</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1066800"/>
          </a:xfrm>
        </p:spPr>
        <p:txBody>
          <a:bodyPr/>
          <a:lstStyle/>
          <a:p>
            <a:r>
              <a:rPr lang="en-US" dirty="0" smtClean="0"/>
              <a:t>Paper-III</a:t>
            </a:r>
            <a:endParaRPr lang="en-US" dirty="0"/>
          </a:p>
        </p:txBody>
      </p:sp>
      <p:sp>
        <p:nvSpPr>
          <p:cNvPr id="3" name="Content Placeholder 2"/>
          <p:cNvSpPr>
            <a:spLocks noGrp="1"/>
          </p:cNvSpPr>
          <p:nvPr>
            <p:ph idx="1"/>
          </p:nvPr>
        </p:nvSpPr>
        <p:spPr>
          <a:xfrm>
            <a:off x="1435608" y="990600"/>
            <a:ext cx="7498080" cy="5486400"/>
          </a:xfrm>
        </p:spPr>
        <p:txBody>
          <a:bodyPr>
            <a:normAutofit fontScale="70000" lnSpcReduction="20000"/>
          </a:bodyPr>
          <a:lstStyle/>
          <a:p>
            <a:pPr>
              <a:buNone/>
            </a:pPr>
            <a:r>
              <a:rPr lang="en-US" b="1" dirty="0" smtClean="0"/>
              <a:t>3. On Scaling Decentralized </a:t>
            </a:r>
            <a:r>
              <a:rPr lang="en-US" b="1" dirty="0" err="1" smtClean="0"/>
              <a:t>Blockchains</a:t>
            </a:r>
            <a:endParaRPr lang="en-US" b="1" dirty="0" smtClean="0"/>
          </a:p>
          <a:p>
            <a:pPr>
              <a:buNone/>
            </a:pPr>
            <a:endParaRPr lang="en-US" b="1" dirty="0" smtClean="0"/>
          </a:p>
          <a:p>
            <a:r>
              <a:rPr lang="en-US" b="1" dirty="0" smtClean="0"/>
              <a:t>Technology Used :</a:t>
            </a:r>
          </a:p>
          <a:p>
            <a:pPr>
              <a:buNone/>
            </a:pPr>
            <a:r>
              <a:rPr lang="en-US" dirty="0" smtClean="0"/>
              <a:t>    </a:t>
            </a:r>
            <a:r>
              <a:rPr lang="en-US" dirty="0" err="1" smtClean="0"/>
              <a:t>Bitcoin</a:t>
            </a:r>
            <a:r>
              <a:rPr lang="en-US" dirty="0" smtClean="0"/>
              <a:t> Transaction</a:t>
            </a:r>
            <a:endParaRPr lang="en-US" b="1" dirty="0" smtClean="0"/>
          </a:p>
          <a:p>
            <a:endParaRPr lang="en-US" dirty="0" smtClean="0"/>
          </a:p>
          <a:p>
            <a:pPr>
              <a:buNone/>
            </a:pPr>
            <a:r>
              <a:rPr lang="en-US" b="1" dirty="0" smtClean="0"/>
              <a:t>Methodology:</a:t>
            </a:r>
          </a:p>
          <a:p>
            <a:r>
              <a:rPr lang="en-US" dirty="0" smtClean="0"/>
              <a:t>We </a:t>
            </a:r>
            <a:r>
              <a:rPr lang="en-US" dirty="0" err="1" smtClean="0"/>
              <a:t>oﬀer</a:t>
            </a:r>
            <a:r>
              <a:rPr lang="en-US" dirty="0" smtClean="0"/>
              <a:t> a structured perspective on the design space for such approaches. Within this  perspective, we enumerate and </a:t>
            </a:r>
            <a:r>
              <a:rPr lang="en-US" dirty="0" err="1" smtClean="0"/>
              <a:t>brieﬂy</a:t>
            </a:r>
            <a:r>
              <a:rPr lang="en-US" dirty="0" smtClean="0"/>
              <a:t> discuss a number of recently proposed protocol ideas and </a:t>
            </a:r>
            <a:r>
              <a:rPr lang="en-US" dirty="0" err="1" smtClean="0"/>
              <a:t>oﬀer</a:t>
            </a:r>
            <a:r>
              <a:rPr lang="en-US" dirty="0" smtClean="0"/>
              <a:t> several new ideas and open challenges.</a:t>
            </a:r>
          </a:p>
          <a:p>
            <a:endParaRPr lang="en-US" dirty="0" smtClean="0"/>
          </a:p>
          <a:p>
            <a:pPr>
              <a:buNone/>
            </a:pPr>
            <a:r>
              <a:rPr lang="en-US" b="1" dirty="0" smtClean="0"/>
              <a:t>Limitations:</a:t>
            </a:r>
          </a:p>
          <a:p>
            <a:r>
              <a:rPr lang="en-US" dirty="0" smtClean="0"/>
              <a:t>We analyze how</a:t>
            </a:r>
          </a:p>
          <a:p>
            <a:r>
              <a:rPr lang="en-US" dirty="0" smtClean="0"/>
              <a:t>fundamental and circumstantial bottlenecks in </a:t>
            </a:r>
            <a:r>
              <a:rPr lang="en-US" dirty="0" err="1" smtClean="0"/>
              <a:t>Bitcoin</a:t>
            </a:r>
            <a:r>
              <a:rPr lang="en-US" dirty="0" smtClean="0"/>
              <a:t> limit the ability of its current peer-to-peer overlay network to support substantially higher throughputs and lower latencies. </a:t>
            </a:r>
          </a:p>
          <a:p>
            <a:endParaRPr lang="en-US" dirty="0" smtClean="0"/>
          </a:p>
          <a:p>
            <a:endParaRPr lang="en-US" dirty="0" smtClean="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1066800"/>
          </a:xfrm>
        </p:spPr>
        <p:txBody>
          <a:bodyPr/>
          <a:lstStyle/>
          <a:p>
            <a:r>
              <a:rPr lang="en-US" dirty="0" smtClean="0"/>
              <a:t>Paper-IV</a:t>
            </a:r>
            <a:endParaRPr lang="en-US" dirty="0"/>
          </a:p>
        </p:txBody>
      </p:sp>
      <p:sp>
        <p:nvSpPr>
          <p:cNvPr id="3" name="Content Placeholder 2"/>
          <p:cNvSpPr>
            <a:spLocks noGrp="1"/>
          </p:cNvSpPr>
          <p:nvPr>
            <p:ph idx="1"/>
          </p:nvPr>
        </p:nvSpPr>
        <p:spPr>
          <a:xfrm>
            <a:off x="1435608" y="990600"/>
            <a:ext cx="7498080" cy="5486400"/>
          </a:xfrm>
        </p:spPr>
        <p:txBody>
          <a:bodyPr>
            <a:normAutofit fontScale="70000" lnSpcReduction="20000"/>
          </a:bodyPr>
          <a:lstStyle/>
          <a:p>
            <a:pPr>
              <a:buNone/>
            </a:pPr>
            <a:r>
              <a:rPr lang="en-US" b="1" dirty="0" smtClean="0"/>
              <a:t>4. Does the market overweight imprecise information? Evidence from customer earnings announcements</a:t>
            </a:r>
          </a:p>
          <a:p>
            <a:endParaRPr lang="en-US" b="1" dirty="0" smtClean="0"/>
          </a:p>
          <a:p>
            <a:r>
              <a:rPr lang="en-US" b="1" dirty="0" smtClean="0"/>
              <a:t>Technology Used :</a:t>
            </a:r>
          </a:p>
          <a:p>
            <a:pPr>
              <a:buNone/>
            </a:pPr>
            <a:r>
              <a:rPr lang="en-US" dirty="0" smtClean="0"/>
              <a:t>    pseudo-anonymous transactions</a:t>
            </a:r>
          </a:p>
          <a:p>
            <a:pPr>
              <a:buNone/>
            </a:pPr>
            <a:endParaRPr lang="en-US" dirty="0" smtClean="0"/>
          </a:p>
          <a:p>
            <a:pPr>
              <a:buNone/>
            </a:pPr>
            <a:r>
              <a:rPr lang="en-US" b="1" dirty="0" smtClean="0"/>
              <a:t>Methodology:</a:t>
            </a:r>
          </a:p>
          <a:p>
            <a:r>
              <a:rPr lang="en-US" dirty="0" smtClean="0"/>
              <a:t>We examine how supplier-firm shareholders respond to the earnings announcements of their major customers to test the moderated confidence hypothesis, which predicts overreaction to imprecise signals.</a:t>
            </a:r>
          </a:p>
          <a:p>
            <a:endParaRPr lang="en-US" dirty="0" smtClean="0"/>
          </a:p>
          <a:p>
            <a:pPr>
              <a:buNone/>
            </a:pPr>
            <a:r>
              <a:rPr lang="en-US" b="1" dirty="0" smtClean="0"/>
              <a:t>Limitations:</a:t>
            </a:r>
          </a:p>
          <a:p>
            <a:r>
              <a:rPr lang="en-US" dirty="0" smtClean="0"/>
              <a:t>We find evidence that supplier earnings announcement abnormal returns are negatively correlated with supplier abnormal returns at the earlier customers’ earnings announcements, consistent with supplier overreaction.</a:t>
            </a:r>
          </a:p>
          <a:p>
            <a:endParaRPr lang="en-US" dirty="0" smtClean="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1066800"/>
          </a:xfrm>
        </p:spPr>
        <p:txBody>
          <a:bodyPr/>
          <a:lstStyle/>
          <a:p>
            <a:r>
              <a:rPr lang="en-US" dirty="0" smtClean="0"/>
              <a:t>Paper-V</a:t>
            </a:r>
            <a:endParaRPr lang="en-US" dirty="0"/>
          </a:p>
        </p:txBody>
      </p:sp>
      <p:sp>
        <p:nvSpPr>
          <p:cNvPr id="3" name="Content Placeholder 2"/>
          <p:cNvSpPr>
            <a:spLocks noGrp="1"/>
          </p:cNvSpPr>
          <p:nvPr>
            <p:ph idx="1"/>
          </p:nvPr>
        </p:nvSpPr>
        <p:spPr>
          <a:xfrm>
            <a:off x="1435608" y="990600"/>
            <a:ext cx="7498080" cy="5486400"/>
          </a:xfrm>
        </p:spPr>
        <p:txBody>
          <a:bodyPr>
            <a:normAutofit fontScale="62500" lnSpcReduction="20000"/>
          </a:bodyPr>
          <a:lstStyle/>
          <a:p>
            <a:r>
              <a:rPr lang="en-US" b="1" dirty="0" smtClean="0"/>
              <a:t>5. </a:t>
            </a:r>
            <a:r>
              <a:rPr lang="en-US" b="1" dirty="0" err="1" smtClean="0"/>
              <a:t>EuroMInd</a:t>
            </a:r>
            <a:r>
              <a:rPr lang="en-US" b="1" dirty="0" smtClean="0"/>
              <a:t>-C: A disaggregate monthly indicator of economic activity for the Euro area and member countries</a:t>
            </a:r>
          </a:p>
          <a:p>
            <a:endParaRPr lang="en-US" b="1" dirty="0" smtClean="0"/>
          </a:p>
          <a:p>
            <a:r>
              <a:rPr lang="en-US" b="1" dirty="0" smtClean="0"/>
              <a:t>Technology Used :</a:t>
            </a:r>
          </a:p>
          <a:p>
            <a:pPr>
              <a:buNone/>
            </a:pPr>
            <a:r>
              <a:rPr lang="en-US" dirty="0" smtClean="0"/>
              <a:t>	Block chain in </a:t>
            </a:r>
            <a:r>
              <a:rPr lang="en-US" dirty="0" err="1" smtClean="0"/>
              <a:t>ecnomics</a:t>
            </a:r>
            <a:endParaRPr lang="en-US" dirty="0" smtClean="0"/>
          </a:p>
          <a:p>
            <a:pPr>
              <a:buNone/>
            </a:pPr>
            <a:r>
              <a:rPr lang="en-US" dirty="0" smtClean="0"/>
              <a:t> </a:t>
            </a:r>
          </a:p>
          <a:p>
            <a:pPr>
              <a:buNone/>
            </a:pPr>
            <a:r>
              <a:rPr lang="en-US" b="1" dirty="0" smtClean="0"/>
              <a:t>Methodology:</a:t>
            </a:r>
          </a:p>
          <a:p>
            <a:endParaRPr lang="en-US" b="1" dirty="0" smtClean="0"/>
          </a:p>
          <a:p>
            <a:r>
              <a:rPr lang="en-US" dirty="0" smtClean="0"/>
              <a:t>This paper deals with the estimation of monthly indicators of economic activity for the Euro area and its largest member countries that possess the following attributes: relevance, representativeness and timeliness. </a:t>
            </a:r>
          </a:p>
          <a:p>
            <a:endParaRPr lang="en-US" dirty="0" smtClean="0"/>
          </a:p>
          <a:p>
            <a:pPr>
              <a:buNone/>
            </a:pPr>
            <a:r>
              <a:rPr lang="en-US" b="1" dirty="0" smtClean="0"/>
              <a:t>Limitations:</a:t>
            </a:r>
          </a:p>
          <a:p>
            <a:r>
              <a:rPr lang="en-US" dirty="0" smtClean="0"/>
              <a:t>Representativeness is achieved by considering a very large number of (timely) time series of monthly indicators relating to the level of economic activity, providing a more or less complete coverage. </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p:txBody>
          <a:bodyPr/>
          <a:lstStyle/>
          <a:p>
            <a:r>
              <a:rPr lang="en-US" dirty="0" smtClean="0"/>
              <a:t>Operating system : Windows XP/7.</a:t>
            </a:r>
          </a:p>
          <a:p>
            <a:r>
              <a:rPr lang="en-US" dirty="0" smtClean="0"/>
              <a:t>Coding Language : </a:t>
            </a:r>
            <a:r>
              <a:rPr lang="en-US" dirty="0" err="1" smtClean="0"/>
              <a:t>Asp.Net</a:t>
            </a:r>
            <a:endParaRPr lang="en-US" dirty="0" smtClean="0"/>
          </a:p>
          <a:p>
            <a:r>
              <a:rPr lang="en-US" dirty="0" smtClean="0"/>
              <a:t> IDE : </a:t>
            </a:r>
            <a:r>
              <a:rPr lang="en-US" dirty="0" err="1" smtClean="0"/>
              <a:t>.Net</a:t>
            </a:r>
            <a:r>
              <a:rPr lang="en-US" dirty="0" smtClean="0"/>
              <a:t> Framwork3.5</a:t>
            </a:r>
          </a:p>
          <a:p>
            <a:r>
              <a:rPr lang="en-US" dirty="0" smtClean="0"/>
              <a:t>Database : Mssql2008</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p:txBody>
          <a:bodyPr/>
          <a:lstStyle/>
          <a:p>
            <a:r>
              <a:rPr lang="en-US" dirty="0" smtClean="0"/>
              <a:t>System :         I3 Processer</a:t>
            </a:r>
          </a:p>
          <a:p>
            <a:r>
              <a:rPr lang="en-US" dirty="0" smtClean="0"/>
              <a:t>Hard Disk :         500 GB.</a:t>
            </a:r>
          </a:p>
          <a:p>
            <a:r>
              <a:rPr lang="en-US" dirty="0" smtClean="0"/>
              <a:t>Monitor : 15 VGA </a:t>
            </a:r>
            <a:r>
              <a:rPr lang="en-US" dirty="0" err="1" smtClean="0"/>
              <a:t>Colour</a:t>
            </a:r>
            <a:r>
              <a:rPr lang="en-US" dirty="0" smtClean="0"/>
              <a:t>.</a:t>
            </a:r>
          </a:p>
          <a:p>
            <a:r>
              <a:rPr lang="en-US" dirty="0" smtClean="0"/>
              <a:t>Mouse :</a:t>
            </a:r>
          </a:p>
          <a:p>
            <a:r>
              <a:rPr lang="en-US" dirty="0" smtClean="0"/>
              <a:t>Ram : 2 </a:t>
            </a:r>
            <a:r>
              <a:rPr lang="en-US" dirty="0" err="1" smtClean="0"/>
              <a:t>Gb</a:t>
            </a:r>
            <a:r>
              <a:rPr lang="en-US" dirty="0" smtClean="0"/>
              <a:t>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330</TotalTime>
  <Words>907</Words>
  <Application>Microsoft Office PowerPoint</Application>
  <PresentationFormat>On-screen Show (4:3)</PresentationFormat>
  <Paragraphs>108</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Solstice</vt:lpstr>
      <vt:lpstr>Application of Block Chaining Technology in Finance and Accounting Field</vt:lpstr>
      <vt:lpstr>Abstract</vt:lpstr>
      <vt:lpstr>Slide 3</vt:lpstr>
      <vt:lpstr>OBJECTIVE</vt:lpstr>
      <vt:lpstr>Existing System</vt:lpstr>
      <vt:lpstr>Disadvantage of Existing System</vt:lpstr>
      <vt:lpstr>PROPOSED SYSTEM :</vt:lpstr>
      <vt:lpstr>Slide 8</vt:lpstr>
      <vt:lpstr>ADVANTAGE</vt:lpstr>
      <vt:lpstr>Architecture Diagram </vt:lpstr>
      <vt:lpstr>Literature Review Paper -I</vt:lpstr>
      <vt:lpstr>Paper-II</vt:lpstr>
      <vt:lpstr>Paper-III</vt:lpstr>
      <vt:lpstr>Paper-IV</vt:lpstr>
      <vt:lpstr>Paper-V</vt:lpstr>
      <vt:lpstr>SOFTWARE REQUIREMENTS:</vt:lpstr>
      <vt:lpstr>HARDWARE REQUIREMENTS: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170</cp:revision>
  <dcterms:created xsi:type="dcterms:W3CDTF">2006-08-16T00:00:00Z</dcterms:created>
  <dcterms:modified xsi:type="dcterms:W3CDTF">2024-07-17T06:13:19Z</dcterms:modified>
</cp:coreProperties>
</file>