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34" r:id="rId4"/>
    <p:sldId id="260" r:id="rId5"/>
    <p:sldId id="262" r:id="rId6"/>
    <p:sldId id="263" r:id="rId7"/>
    <p:sldId id="294" r:id="rId8"/>
    <p:sldId id="330" r:id="rId9"/>
    <p:sldId id="296" r:id="rId10"/>
    <p:sldId id="295" r:id="rId11"/>
    <p:sldId id="331" r:id="rId12"/>
    <p:sldId id="337" r:id="rId13"/>
    <p:sldId id="323" r:id="rId14"/>
    <p:sldId id="33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r>
              <a:rPr lang="en-US" b="1" dirty="0" smtClean="0"/>
              <a:t>Secure cloud storage with data dynamic using secure network coding</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r>
              <a:rPr lang="en-US" sz="2000" dirty="0" smtClean="0"/>
              <a:t>In the age of cloud computing, cloud users with limited storage can outsource their data to remote servers. These servers, in lieu of monetary benefits, offer </a:t>
            </a:r>
            <a:r>
              <a:rPr lang="en-US" sz="2000" dirty="0" err="1" smtClean="0"/>
              <a:t>retrievability</a:t>
            </a:r>
            <a:r>
              <a:rPr lang="en-US" sz="2000" dirty="0" smtClean="0"/>
              <a:t> of their clients’ data at any point of time</a:t>
            </a:r>
            <a:r>
              <a:rPr lang="en-US" sz="2000" dirty="0" smtClean="0"/>
              <a:t>.</a:t>
            </a:r>
          </a:p>
          <a:p>
            <a:endParaRPr lang="en-US" sz="2000" dirty="0" smtClean="0"/>
          </a:p>
          <a:p>
            <a:r>
              <a:rPr lang="en-US" sz="2000" dirty="0" smtClean="0"/>
              <a:t> </a:t>
            </a:r>
            <a:r>
              <a:rPr lang="en-US" sz="2000" dirty="0" smtClean="0"/>
              <a:t>Secure cloud storage protocols enable a client to check integrity of outsourced data. In this article, we explore the possibility of constructing a secure cloud storage for dynamic data by leveraging the algorithms involved in secure network coding. </a:t>
            </a:r>
            <a:endParaRPr lang="en-US" sz="2000" dirty="0" smtClean="0"/>
          </a:p>
          <a:p>
            <a:endParaRPr lang="en-US" sz="2000" dirty="0" smtClean="0"/>
          </a:p>
          <a:p>
            <a:r>
              <a:rPr lang="en-US" sz="2000" dirty="0" smtClean="0"/>
              <a:t>We </a:t>
            </a:r>
            <a:r>
              <a:rPr lang="en-US" sz="2000" dirty="0" smtClean="0"/>
              <a:t>show that some of the secure network coding schemes can be used to construct efficient secure cloud storage protocols for dynamic data, and we construct such a protocol (DSCS I) based on a secure network coding protocol. </a:t>
            </a:r>
            <a:r>
              <a:rPr lang="en-US" sz="2000" dirty="0" err="1" smtClean="0"/>
              <a:t>ance</a:t>
            </a:r>
            <a:r>
              <a:rPr lang="en-US" sz="2000" dirty="0" smtClean="0"/>
              <a:t>.</a:t>
            </a:r>
            <a:endParaRPr lang="en-US" sz="20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fontScale="77500" lnSpcReduction="20000"/>
          </a:bodyPr>
          <a:lstStyle/>
          <a:p>
            <a:r>
              <a:rPr lang="en-US" dirty="0" smtClean="0"/>
              <a:t>To the best of our knowledge, DSCS I is the first secure cloud storage protocol for dynamic data constructed using secure network coding techniques which is secure in the standard model. </a:t>
            </a:r>
            <a:endParaRPr lang="en-US" dirty="0" smtClean="0"/>
          </a:p>
          <a:p>
            <a:endParaRPr lang="en-US" dirty="0" smtClean="0"/>
          </a:p>
          <a:p>
            <a:r>
              <a:rPr lang="en-US" dirty="0" smtClean="0"/>
              <a:t>Although </a:t>
            </a:r>
            <a:r>
              <a:rPr lang="en-US" dirty="0" smtClean="0"/>
              <a:t>generic dynamic data support arbitrary insertions, deletions and modifications, append-only data find numerous applications in the real world. </a:t>
            </a:r>
            <a:endParaRPr lang="en-US" dirty="0" smtClean="0"/>
          </a:p>
          <a:p>
            <a:endParaRPr lang="en-US" dirty="0" smtClean="0"/>
          </a:p>
          <a:p>
            <a:r>
              <a:rPr lang="en-US" dirty="0" smtClean="0"/>
              <a:t>We </a:t>
            </a:r>
            <a:r>
              <a:rPr lang="en-US" dirty="0" smtClean="0"/>
              <a:t>construct another secure cloud storage protocol (DSCS II) specific to append-only data — that overcomes some limitations of DSCS I. Finally, we provide prototype implementations for DSCS I and DSCS II in order to evaluate their perform</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r>
              <a:rPr lang="en-IN" sz="2000" dirty="0" smtClean="0"/>
              <a:t>Most of these existing works show how RL has been effectively applied to MEC based networks due to network dynamics.</a:t>
            </a:r>
            <a:endParaRPr lang="en-US" sz="2000" dirty="0" smtClean="0"/>
          </a:p>
          <a:p>
            <a:pPr lvl="0"/>
            <a:endParaRPr lang="en-IN" sz="2000" dirty="0" smtClean="0"/>
          </a:p>
          <a:p>
            <a:pPr lvl="0"/>
            <a:r>
              <a:rPr lang="en-IN" sz="2000" dirty="0" smtClean="0"/>
              <a:t>Random </a:t>
            </a:r>
            <a:r>
              <a:rPr lang="en-IN" sz="2000" dirty="0" smtClean="0"/>
              <a:t>task generation and arrival exist for a mobile device since independent tasks are possibly sensed, collected, and generated by multiple types of applications stochastically. </a:t>
            </a:r>
            <a:endParaRPr lang="en-US" sz="2000" dirty="0" smtClean="0"/>
          </a:p>
          <a:p>
            <a:pPr lvl="0"/>
            <a:endParaRPr lang="en-IN" sz="2000" dirty="0" smtClean="0"/>
          </a:p>
          <a:p>
            <a:pPr lvl="0"/>
            <a:r>
              <a:rPr lang="en-IN" sz="2000" dirty="0" smtClean="0"/>
              <a:t>The </a:t>
            </a:r>
            <a:r>
              <a:rPr lang="en-IN" sz="2000" dirty="0" smtClean="0"/>
              <a:t>existing DRL algorithms in terms of convergence, stability, and robustness, proposed a </a:t>
            </a:r>
            <a:r>
              <a:rPr lang="en-IN" sz="2000" dirty="0" err="1" smtClean="0"/>
              <a:t>multiagent</a:t>
            </a:r>
            <a:r>
              <a:rPr lang="en-IN" sz="2000" dirty="0" smtClean="0"/>
              <a:t> DRL-based cooperative computation offloading policy in the NOMA enabled MEC system with the aid of expert strategies, scatter networks, and hierarchical agents.</a:t>
            </a:r>
            <a:endParaRPr lang="en-US" sz="2000" dirty="0" smtClean="0"/>
          </a:p>
          <a:p>
            <a:pPr>
              <a:buNone/>
            </a:pPr>
            <a:r>
              <a:rPr lang="en-US" sz="2000" b="1" dirty="0" smtClean="0"/>
              <a:t> </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lvl="0"/>
            <a:r>
              <a:rPr lang="en-IN" sz="2000" dirty="0" smtClean="0"/>
              <a:t>The slow convergence caused by high-dimensional action space remains an urgent and challenging problem</a:t>
            </a:r>
            <a:r>
              <a:rPr lang="en-IN" sz="2000" dirty="0" smtClean="0"/>
              <a:t>.</a:t>
            </a:r>
          </a:p>
          <a:p>
            <a:pPr lvl="0"/>
            <a:endParaRPr lang="en-US" sz="2000" dirty="0" smtClean="0"/>
          </a:p>
          <a:p>
            <a:pPr lvl="0"/>
            <a:r>
              <a:rPr lang="en-IN" sz="2000" dirty="0" smtClean="0"/>
              <a:t>In this paper, we study the computation offloading problem for both mining tasks and data processing tasks in multi-hop multi-user </a:t>
            </a:r>
            <a:r>
              <a:rPr lang="en-IN" sz="2000" dirty="0" err="1" smtClean="0"/>
              <a:t>blockchain</a:t>
            </a:r>
            <a:r>
              <a:rPr lang="en-IN" sz="2000" dirty="0" smtClean="0"/>
              <a:t>-empowered MEC. </a:t>
            </a:r>
            <a:endParaRPr lang="en-US" sz="2000" dirty="0" smtClean="0"/>
          </a:p>
          <a:p>
            <a:pPr lvl="0"/>
            <a:endParaRPr lang="en-IN" sz="2000" dirty="0" smtClean="0"/>
          </a:p>
          <a:p>
            <a:pPr lvl="0"/>
            <a:r>
              <a:rPr lang="en-IN" sz="2000" dirty="0" smtClean="0"/>
              <a:t>In </a:t>
            </a:r>
            <a:r>
              <a:rPr lang="en-IN" sz="2000" dirty="0" smtClean="0"/>
              <a:t>our performance optimization problem, it is important to note that costs such as energy consumption and purchasing VMs should be paid immediately. </a:t>
            </a:r>
            <a:endParaRPr 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lvl="0"/>
            <a:r>
              <a:rPr lang="en-IN" sz="2000" dirty="0" smtClean="0"/>
              <a:t>To minimize the expected long-term cost of task delay and dropping penalty, the optimal offloading decision making strategy was proposed in with the aid of long short-term memory (LSTM), </a:t>
            </a:r>
            <a:r>
              <a:rPr lang="en-IN" sz="2000" dirty="0" err="1" smtClean="0"/>
              <a:t>dueling</a:t>
            </a:r>
            <a:r>
              <a:rPr lang="en-IN" sz="2000" dirty="0" smtClean="0"/>
              <a:t> DQN, and double DQN algorithms.</a:t>
            </a:r>
            <a:endParaRPr lang="en-US" sz="2000" dirty="0" smtClean="0"/>
          </a:p>
          <a:p>
            <a:pPr lvl="0"/>
            <a:endParaRPr lang="en-IN" sz="2000" dirty="0" smtClean="0"/>
          </a:p>
          <a:p>
            <a:pPr lvl="0"/>
            <a:r>
              <a:rPr lang="en-IN" sz="2000" dirty="0" smtClean="0"/>
              <a:t>In</a:t>
            </a:r>
            <a:r>
              <a:rPr lang="en-IN" sz="2000" dirty="0" smtClean="0"/>
              <a:t>, a low-complexity DRL-based task execution time and energy consumption optimization is proposed to avoid frequent offloading decisions and resource allocation recalculations, considering time-varying wireless channels and dynamic edge computational resources.</a:t>
            </a:r>
            <a:endParaRPr lang="en-US" sz="2000" dirty="0" smtClean="0"/>
          </a:p>
          <a:p>
            <a:endParaRPr lang="en-IN" sz="2000" dirty="0" smtClean="0"/>
          </a:p>
          <a:p>
            <a:r>
              <a:rPr lang="en-IN" sz="2000" dirty="0" smtClean="0"/>
              <a:t>A </a:t>
            </a:r>
            <a:r>
              <a:rPr lang="en-IN" sz="2000" dirty="0" smtClean="0"/>
              <a:t>context-aware attention mechanism is proposed for the online weight adjustment of each action value.</a:t>
            </a: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r>
              <a:rPr lang="en-IN" sz="1800" dirty="0" smtClean="0"/>
              <a:t>The performance of the algorithm is greatly affected by the convergence and accuracy of the deep Q-network (DQN).</a:t>
            </a:r>
            <a:endParaRPr lang="en-US" sz="1800" dirty="0" smtClean="0"/>
          </a:p>
          <a:p>
            <a:pPr lvl="0"/>
            <a:endParaRPr lang="en-IN" sz="1800" dirty="0" smtClean="0"/>
          </a:p>
          <a:p>
            <a:pPr lvl="0"/>
            <a:r>
              <a:rPr lang="en-IN" sz="1800" dirty="0" smtClean="0"/>
              <a:t>In </a:t>
            </a:r>
            <a:r>
              <a:rPr lang="en-IN" sz="1800" dirty="0" smtClean="0"/>
              <a:t>this way, we can make the most of the evaluating role of critic network in exploration, avoiding useless exploration to a great extent without reducing the performance.</a:t>
            </a:r>
            <a:endParaRPr lang="en-US" sz="1800" dirty="0" smtClean="0"/>
          </a:p>
          <a:p>
            <a:pPr lvl="0"/>
            <a:endParaRPr lang="en-IN" sz="1800" dirty="0" smtClean="0"/>
          </a:p>
          <a:p>
            <a:pPr lvl="0"/>
            <a:r>
              <a:rPr lang="en-IN" sz="1800" dirty="0" smtClean="0"/>
              <a:t>A </a:t>
            </a:r>
            <a:r>
              <a:rPr lang="en-IN" sz="1800" dirty="0" smtClean="0"/>
              <a:t>resource allocation algorithm based on deep </a:t>
            </a:r>
            <a:r>
              <a:rPr lang="en-IN" sz="1800" dirty="0" err="1" smtClean="0"/>
              <a:t>Qlearning</a:t>
            </a:r>
            <a:r>
              <a:rPr lang="en-IN" sz="1800" dirty="0" smtClean="0"/>
              <a:t> is proposed into optimize the performance of computation offloading in MEC. </a:t>
            </a:r>
            <a:endParaRPr lang="en-US" sz="1800" dirty="0" smtClean="0"/>
          </a:p>
          <a:p>
            <a:pPr lvl="0"/>
            <a:endParaRPr lang="en-IN" sz="1800" dirty="0" smtClean="0"/>
          </a:p>
          <a:p>
            <a:pPr lvl="0"/>
            <a:r>
              <a:rPr lang="en-IN" sz="1800" dirty="0" smtClean="0"/>
              <a:t>All </a:t>
            </a:r>
            <a:r>
              <a:rPr lang="en-IN" sz="1800" dirty="0" smtClean="0"/>
              <a:t>these algorithms are constrained by the trade-off between efficiency and optimality. </a:t>
            </a:r>
            <a:endParaRPr lang="en-US" sz="1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Database Diagram</a:t>
            </a:r>
            <a:endParaRPr lang="en-US" dirty="0"/>
          </a:p>
        </p:txBody>
      </p:sp>
      <p:sp>
        <p:nvSpPr>
          <p:cNvPr id="4" name="Content Placeholder 3"/>
          <p:cNvSpPr>
            <a:spLocks noGrp="1"/>
          </p:cNvSpPr>
          <p:nvPr>
            <p:ph idx="1"/>
          </p:nvPr>
        </p:nvSpPr>
        <p:spPr/>
        <p:txBody>
          <a:bodyPr/>
          <a:lstStyle/>
          <a:p>
            <a:endParaRPr lang="en-US"/>
          </a:p>
        </p:txBody>
      </p:sp>
      <p:pic>
        <p:nvPicPr>
          <p:cNvPr id="3" name="Picture 2" descr="PIC"/>
          <p:cNvPicPr>
            <a:picLocks noChangeAspect="1" noChangeArrowheads="1"/>
          </p:cNvPicPr>
          <p:nvPr/>
        </p:nvPicPr>
        <p:blipFill>
          <a:blip r:embed="rId2"/>
          <a:srcRect/>
          <a:stretch>
            <a:fillRect/>
          </a:stretch>
        </p:blipFill>
        <p:spPr bwMode="auto">
          <a:xfrm>
            <a:off x="1066800" y="1295400"/>
            <a:ext cx="8077200" cy="5780232"/>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PYTHON</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92162"/>
          </a:xfrm>
        </p:spPr>
        <p:txBody>
          <a:bodyPr/>
          <a:lstStyle/>
          <a:p>
            <a:r>
              <a:rPr lang="en-US" dirty="0" smtClean="0"/>
              <a:t>CONCLUTION</a:t>
            </a:r>
            <a:endParaRPr lang="en-US" dirty="0"/>
          </a:p>
        </p:txBody>
      </p:sp>
      <p:sp>
        <p:nvSpPr>
          <p:cNvPr id="3" name="Content Placeholder 2"/>
          <p:cNvSpPr>
            <a:spLocks noGrp="1"/>
          </p:cNvSpPr>
          <p:nvPr>
            <p:ph idx="1"/>
          </p:nvPr>
        </p:nvSpPr>
        <p:spPr>
          <a:xfrm>
            <a:off x="1447800" y="838200"/>
            <a:ext cx="7498080" cy="6019800"/>
          </a:xfrm>
        </p:spPr>
        <p:txBody>
          <a:bodyPr>
            <a:noAutofit/>
          </a:bodyPr>
          <a:lstStyle/>
          <a:p>
            <a:r>
              <a:rPr lang="en-US" sz="2000" dirty="0" smtClean="0"/>
              <a:t>In this work, elastic resource management problem is addressed by proposing an online prediction based multi objective load balancing framework. </a:t>
            </a:r>
            <a:endParaRPr lang="en-US" sz="2000" dirty="0" smtClean="0"/>
          </a:p>
          <a:p>
            <a:endParaRPr lang="en-US" sz="2000" dirty="0" smtClean="0"/>
          </a:p>
          <a:p>
            <a:r>
              <a:rPr lang="en-US" sz="2000" dirty="0" smtClean="0"/>
              <a:t>The </a:t>
            </a:r>
            <a:r>
              <a:rPr lang="en-US" sz="2000" dirty="0" smtClean="0"/>
              <a:t>objectives of the proposed framework are to effectively utilize the oversubscribed cloud environment to reduce power consumption and raise resource utilization while minimizing risk of SLA violation. </a:t>
            </a:r>
            <a:endParaRPr lang="en-US" sz="2000" dirty="0" smtClean="0"/>
          </a:p>
          <a:p>
            <a:endParaRPr lang="en-US" sz="2000" dirty="0" smtClean="0"/>
          </a:p>
          <a:p>
            <a:r>
              <a:rPr lang="en-US" sz="2000" dirty="0" smtClean="0"/>
              <a:t>Moreover</a:t>
            </a:r>
            <a:r>
              <a:rPr lang="en-US" sz="2000" dirty="0" smtClean="0"/>
              <a:t>, the communication cost aware multi-objective load balancing was applied to minimize network traffic within the data center. </a:t>
            </a:r>
            <a:endParaRPr lang="en-US" sz="2000"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fontScale="70000" lnSpcReduction="20000"/>
          </a:bodyPr>
          <a:lstStyle/>
          <a:p>
            <a:r>
              <a:rPr lang="en-US" dirty="0" smtClean="0"/>
              <a:t>The performance evaluation shows that the proposed work maximizes resource utilization and minimizes performance degradation due to overloads, number of active servers, communication cost within data center, SLA violations and power consumption. </a:t>
            </a:r>
            <a:endParaRPr lang="en-US" dirty="0" smtClean="0"/>
          </a:p>
          <a:p>
            <a:endParaRPr lang="en-US" dirty="0" smtClean="0"/>
          </a:p>
          <a:p>
            <a:r>
              <a:rPr lang="en-US" dirty="0" smtClean="0"/>
              <a:t>All </a:t>
            </a:r>
            <a:r>
              <a:rPr lang="en-US" dirty="0" smtClean="0"/>
              <a:t>the results are supported by the simulation and experiments executed on three different real workload traces. The comparison with state-of-art techniques states that the proposed framework can significantly improve the power savings by rightly exploiting oversubscription environment at cloud data center. </a:t>
            </a:r>
            <a:endParaRPr lang="en-US" dirty="0" smtClean="0"/>
          </a:p>
          <a:p>
            <a:endParaRPr lang="en-US" dirty="0" smtClean="0"/>
          </a:p>
          <a:p>
            <a:r>
              <a:rPr lang="en-US" dirty="0" smtClean="0"/>
              <a:t>In </a:t>
            </a:r>
            <a:r>
              <a:rPr lang="en-US" dirty="0" smtClean="0"/>
              <a:t>future, the proposed framework can be extended with more objectives like trust and reliability based VM allocation scheme. Additionally, the tasks can be grouped based on predicted resource utilization to allow proactive auto scaling of VMs and improve performance of cloud data center.</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r>
              <a:rPr lang="en-US" sz="2000" dirty="0" smtClean="0"/>
              <a:t>[1] R. </a:t>
            </a:r>
            <a:r>
              <a:rPr lang="en-US" sz="2000" dirty="0" err="1" smtClean="0"/>
              <a:t>Buyya</a:t>
            </a:r>
            <a:r>
              <a:rPr lang="en-US" sz="2000" dirty="0" smtClean="0"/>
              <a:t>, C. S. </a:t>
            </a:r>
            <a:r>
              <a:rPr lang="en-US" sz="2000" dirty="0" err="1" smtClean="0"/>
              <a:t>Yeo</a:t>
            </a:r>
            <a:r>
              <a:rPr lang="en-US" sz="2000" dirty="0" smtClean="0"/>
              <a:t>, S. </a:t>
            </a:r>
            <a:r>
              <a:rPr lang="en-US" sz="2000" dirty="0" err="1" smtClean="0"/>
              <a:t>Venugopal</a:t>
            </a:r>
            <a:r>
              <a:rPr lang="en-US" sz="2000" dirty="0" smtClean="0"/>
              <a:t>, J. </a:t>
            </a:r>
            <a:r>
              <a:rPr lang="en-US" sz="2000" dirty="0" err="1" smtClean="0"/>
              <a:t>Broberg</a:t>
            </a:r>
            <a:r>
              <a:rPr lang="en-US" sz="2000" dirty="0" smtClean="0"/>
              <a:t>, and I. </a:t>
            </a:r>
            <a:r>
              <a:rPr lang="en-US" sz="2000" dirty="0" err="1" smtClean="0"/>
              <a:t>Brandic</a:t>
            </a:r>
            <a:r>
              <a:rPr lang="en-US" sz="2000" dirty="0" smtClean="0"/>
              <a:t>, “Cloud computing and emerging it platforms: Vision, hype, and reality for delivering computing as the 5th utility,” </a:t>
            </a:r>
            <a:r>
              <a:rPr lang="en-US" sz="2000" dirty="0" err="1" smtClean="0"/>
              <a:t>Futu</a:t>
            </a:r>
            <a:r>
              <a:rPr lang="en-US" sz="2000" dirty="0" smtClean="0"/>
              <a:t>. Gen. </a:t>
            </a:r>
            <a:r>
              <a:rPr lang="en-US" sz="2000" dirty="0" err="1" smtClean="0"/>
              <a:t>Comput</a:t>
            </a:r>
            <a:r>
              <a:rPr lang="en-US" sz="2000" dirty="0" smtClean="0"/>
              <a:t>. Syst., vol. 25, no. 6, pp. 599–616, 2009. </a:t>
            </a:r>
          </a:p>
          <a:p>
            <a:pPr>
              <a:buNone/>
            </a:pPr>
            <a:endParaRPr lang="en-US" sz="2000" dirty="0" smtClean="0"/>
          </a:p>
          <a:p>
            <a:r>
              <a:rPr lang="en-US" sz="2000" dirty="0" smtClean="0"/>
              <a:t>[2] C. Reiss, J. Wilkes, and J. L. </a:t>
            </a:r>
            <a:r>
              <a:rPr lang="en-US" sz="2000" dirty="0" err="1" smtClean="0"/>
              <a:t>Hellerstein</a:t>
            </a:r>
            <a:r>
              <a:rPr lang="en-US" sz="2000" dirty="0" smtClean="0"/>
              <a:t>, “Google cluster-usage traces: format+ schema,” Google Inc., White Paper, pp. 1–14, 2011. </a:t>
            </a:r>
          </a:p>
          <a:p>
            <a:pPr>
              <a:buNone/>
            </a:pPr>
            <a:r>
              <a:rPr lang="en-US" sz="2000" dirty="0" smtClean="0"/>
              <a:t> </a:t>
            </a:r>
          </a:p>
          <a:p>
            <a:r>
              <a:rPr lang="en-US" sz="2000" dirty="0" smtClean="0"/>
              <a:t>[3] E. K. Lee, H. </a:t>
            </a:r>
            <a:r>
              <a:rPr lang="en-US" sz="2000" dirty="0" err="1" smtClean="0"/>
              <a:t>Viswanathan</a:t>
            </a:r>
            <a:r>
              <a:rPr lang="en-US" sz="2000" dirty="0" smtClean="0"/>
              <a:t>, and D. </a:t>
            </a:r>
            <a:r>
              <a:rPr lang="en-US" sz="2000" dirty="0" err="1" smtClean="0"/>
              <a:t>Pompili</a:t>
            </a:r>
            <a:r>
              <a:rPr lang="en-US" sz="2000" dirty="0" smtClean="0"/>
              <a:t>, “Proactive thermal-aware resource management in virtualized </a:t>
            </a:r>
            <a:r>
              <a:rPr lang="en-US" sz="2000" dirty="0" err="1" smtClean="0"/>
              <a:t>hpc</a:t>
            </a:r>
            <a:r>
              <a:rPr lang="en-US" sz="2000" dirty="0" smtClean="0"/>
              <a:t> cloud datacenters,” IEEE Trans. on Cloud </a:t>
            </a:r>
            <a:r>
              <a:rPr lang="en-US" sz="2000" dirty="0" err="1" smtClean="0"/>
              <a:t>Comput</a:t>
            </a:r>
            <a:r>
              <a:rPr lang="en-US" sz="2000" dirty="0" smtClean="0"/>
              <a:t>., vol. 5, no. 2, pp. 234–248, 2015.</a:t>
            </a:r>
          </a:p>
          <a:p>
            <a:pPr>
              <a:buNone/>
            </a:pPr>
            <a:r>
              <a:rPr lang="en-US" sz="2000" dirty="0" smtClean="0"/>
              <a:t> </a:t>
            </a:r>
          </a:p>
          <a:p>
            <a:r>
              <a:rPr lang="en-US" sz="2000" dirty="0" smtClean="0"/>
              <a:t>[4] M. </a:t>
            </a:r>
            <a:r>
              <a:rPr lang="en-US" sz="2000" dirty="0" err="1" smtClean="0"/>
              <a:t>Dabbagh</a:t>
            </a:r>
            <a:r>
              <a:rPr lang="en-US" sz="2000" dirty="0" smtClean="0"/>
              <a:t>, B. </a:t>
            </a:r>
            <a:r>
              <a:rPr lang="en-US" sz="2000" dirty="0" err="1" smtClean="0"/>
              <a:t>Hamdaoui</a:t>
            </a:r>
            <a:r>
              <a:rPr lang="en-US" sz="2000" dirty="0" smtClean="0"/>
              <a:t>, M. </a:t>
            </a:r>
            <a:r>
              <a:rPr lang="en-US" sz="2000" dirty="0" err="1" smtClean="0"/>
              <a:t>Guizani</a:t>
            </a:r>
            <a:r>
              <a:rPr lang="en-US" sz="2000" dirty="0" smtClean="0"/>
              <a:t>, and A. </a:t>
            </a:r>
            <a:r>
              <a:rPr lang="en-US" sz="2000" dirty="0" err="1" smtClean="0"/>
              <a:t>Rayes</a:t>
            </a:r>
            <a:r>
              <a:rPr lang="en-US" sz="2000" dirty="0" smtClean="0"/>
              <a:t>, “An </a:t>
            </a:r>
            <a:r>
              <a:rPr lang="en-US" sz="2000" dirty="0" err="1" smtClean="0"/>
              <a:t>energyefficient</a:t>
            </a:r>
            <a:r>
              <a:rPr lang="en-US" sz="2000" dirty="0" smtClean="0"/>
              <a:t> </a:t>
            </a:r>
            <a:r>
              <a:rPr lang="en-US" sz="2000" dirty="0" err="1" smtClean="0"/>
              <a:t>vm</a:t>
            </a:r>
            <a:r>
              <a:rPr lang="en-US" sz="2000" dirty="0" smtClean="0"/>
              <a:t> prediction and migration framework for overcommitted clouds,” IEEE Trans. on Cloud </a:t>
            </a:r>
            <a:r>
              <a:rPr lang="en-US" sz="2000" dirty="0" err="1" smtClean="0"/>
              <a:t>Comput</a:t>
            </a:r>
            <a:r>
              <a:rPr lang="en-US" sz="2000" dirty="0" smtClean="0"/>
              <a:t>., no. 4, pp. 955–966, 2018. </a:t>
            </a:r>
          </a:p>
          <a:p>
            <a:r>
              <a:rPr lang="en-US" sz="2000" dirty="0" smtClean="0"/>
              <a:t> </a:t>
            </a:r>
            <a:r>
              <a:rPr lang="en-US" sz="2000" dirty="0" smtClean="0"/>
              <a:t>[</a:t>
            </a:r>
            <a:r>
              <a:rPr lang="en-US" sz="2000" dirty="0" smtClean="0"/>
              <a:t>5] C. Systems., “Forecast and methodology,,” white paper,, 2016–2021,. </a:t>
            </a:r>
            <a:endParaRPr lang="en-US"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fontScale="70000" lnSpcReduction="20000"/>
          </a:bodyPr>
          <a:lstStyle/>
          <a:p>
            <a:r>
              <a:rPr lang="en-US" smtClean="0"/>
              <a:t>[</a:t>
            </a:r>
            <a:r>
              <a:rPr lang="en-US" dirty="0" smtClean="0"/>
              <a:t>6] C. </a:t>
            </a:r>
            <a:r>
              <a:rPr lang="en-US" dirty="0" err="1" smtClean="0"/>
              <a:t>Mastroianni</a:t>
            </a:r>
            <a:r>
              <a:rPr lang="en-US" dirty="0" smtClean="0"/>
              <a:t>, M. </a:t>
            </a:r>
            <a:r>
              <a:rPr lang="en-US" dirty="0" err="1" smtClean="0"/>
              <a:t>Meo</a:t>
            </a:r>
            <a:r>
              <a:rPr lang="en-US" dirty="0" smtClean="0"/>
              <a:t>, and G. </a:t>
            </a:r>
            <a:r>
              <a:rPr lang="en-US" dirty="0" err="1" smtClean="0"/>
              <a:t>Papuzzo</a:t>
            </a:r>
            <a:r>
              <a:rPr lang="en-US" dirty="0" smtClean="0"/>
              <a:t>, “Probabilistic consolidation of virtual machines in self-organizing cloud data centers,” IEEE Trans. on Cloud </a:t>
            </a:r>
            <a:r>
              <a:rPr lang="en-US" dirty="0" err="1" smtClean="0"/>
              <a:t>Comput</a:t>
            </a:r>
            <a:r>
              <a:rPr lang="en-US" dirty="0" smtClean="0"/>
              <a:t>., vol. 1, no. 2, pp. 215–228, 2013. </a:t>
            </a:r>
          </a:p>
          <a:p>
            <a:endParaRPr lang="en-US" dirty="0" smtClean="0"/>
          </a:p>
          <a:p>
            <a:r>
              <a:rPr lang="en-US" dirty="0" smtClean="0"/>
              <a:t>[7] B. Jennings and R. </a:t>
            </a:r>
            <a:r>
              <a:rPr lang="en-US" dirty="0" err="1" smtClean="0"/>
              <a:t>Stadler</a:t>
            </a:r>
            <a:r>
              <a:rPr lang="en-US" dirty="0" smtClean="0"/>
              <a:t>, “Resource management in clouds: Survey and research challenges,” J. of </a:t>
            </a:r>
            <a:r>
              <a:rPr lang="en-US" dirty="0" err="1" smtClean="0"/>
              <a:t>Netw</a:t>
            </a:r>
            <a:r>
              <a:rPr lang="en-US" dirty="0" smtClean="0"/>
              <a:t>. and Systems Mgmt., vol. 23, no. 3, pp. 567–619, 2015. </a:t>
            </a:r>
          </a:p>
          <a:p>
            <a:pPr>
              <a:buNone/>
            </a:pPr>
            <a:r>
              <a:rPr lang="en-US" dirty="0" smtClean="0"/>
              <a:t> </a:t>
            </a:r>
          </a:p>
          <a:p>
            <a:r>
              <a:rPr lang="en-US" dirty="0" smtClean="0"/>
              <a:t>[8] D. </a:t>
            </a:r>
            <a:r>
              <a:rPr lang="en-US" dirty="0" err="1" smtClean="0"/>
              <a:t>Agarwal</a:t>
            </a:r>
            <a:r>
              <a:rPr lang="en-US" dirty="0" smtClean="0"/>
              <a:t>, S. Jain et al., “Efficient optimal algorithm of task scheduling in cloud computing environment,” </a:t>
            </a:r>
            <a:r>
              <a:rPr lang="en-US" dirty="0" err="1" smtClean="0"/>
              <a:t>arXiv</a:t>
            </a:r>
            <a:r>
              <a:rPr lang="en-US" dirty="0" smtClean="0"/>
              <a:t> preprint arXiv:1404.2076, 2014.</a:t>
            </a:r>
          </a:p>
          <a:p>
            <a:pPr>
              <a:buNone/>
            </a:pPr>
            <a:r>
              <a:rPr lang="en-US" dirty="0" smtClean="0"/>
              <a:t> </a:t>
            </a:r>
          </a:p>
          <a:p>
            <a:r>
              <a:rPr lang="en-US" dirty="0" smtClean="0"/>
              <a:t>[9] D. </a:t>
            </a:r>
            <a:r>
              <a:rPr lang="en-US" dirty="0" err="1" smtClean="0"/>
              <a:t>Saxena</a:t>
            </a:r>
            <a:r>
              <a:rPr lang="en-US" dirty="0" smtClean="0"/>
              <a:t>, R. </a:t>
            </a:r>
            <a:r>
              <a:rPr lang="en-US" dirty="0" err="1" smtClean="0"/>
              <a:t>Chauhan</a:t>
            </a:r>
            <a:r>
              <a:rPr lang="en-US" dirty="0" smtClean="0"/>
              <a:t>, and R. </a:t>
            </a:r>
            <a:r>
              <a:rPr lang="en-US" dirty="0" err="1" smtClean="0"/>
              <a:t>Kait</a:t>
            </a:r>
            <a:r>
              <a:rPr lang="en-US" dirty="0" smtClean="0"/>
              <a:t>, “Dynamic fair priority optimization task scheduling algorithm in cloud computing: concepts and implementations,” Int’l J. of </a:t>
            </a:r>
            <a:r>
              <a:rPr lang="en-US" dirty="0" err="1" smtClean="0"/>
              <a:t>Comput</a:t>
            </a:r>
            <a:r>
              <a:rPr lang="en-US" dirty="0" smtClean="0"/>
              <a:t>. </a:t>
            </a:r>
            <a:r>
              <a:rPr lang="en-US" dirty="0" err="1" smtClean="0"/>
              <a:t>Netw</a:t>
            </a:r>
            <a:r>
              <a:rPr lang="en-US" dirty="0" smtClean="0"/>
              <a:t>. and Info. Security, vol. 8, no. 2, p. 41, 2016. </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999</Words>
  <Application>Microsoft Office PowerPoint</Application>
  <PresentationFormat>On-screen Show (4:3)</PresentationFormat>
  <Paragraphs>80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Secure cloud storage with data dynamic using secure network coding</vt:lpstr>
      <vt:lpstr>Abstract</vt:lpstr>
      <vt:lpstr>Slide 3</vt:lpstr>
      <vt:lpstr>Existing System</vt:lpstr>
      <vt:lpstr>Disadvantage of Existing System</vt:lpstr>
      <vt:lpstr>PROPOSED SYSTEM :</vt:lpstr>
      <vt:lpstr>ADVANTAGE</vt:lpstr>
      <vt:lpstr>Database Diagram</vt:lpstr>
      <vt:lpstr>SOFTWARE REQUIREMENTS:</vt:lpstr>
      <vt:lpstr>HARDWARE REQUIREMENTS:</vt:lpstr>
      <vt:lpstr>CONCLUTION</vt:lpstr>
      <vt:lpstr>Slide 12</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587</cp:revision>
  <dcterms:created xsi:type="dcterms:W3CDTF">2006-08-16T00:00:00Z</dcterms:created>
  <dcterms:modified xsi:type="dcterms:W3CDTF">2024-07-12T06:35:46Z</dcterms:modified>
</cp:coreProperties>
</file>