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332" r:id="rId5"/>
    <p:sldId id="262" r:id="rId6"/>
    <p:sldId id="263" r:id="rId7"/>
    <p:sldId id="294" r:id="rId8"/>
    <p:sldId id="330" r:id="rId9"/>
    <p:sldId id="333" r:id="rId10"/>
    <p:sldId id="296" r:id="rId11"/>
    <p:sldId id="295" r:id="rId12"/>
    <p:sldId id="331" r:id="rId13"/>
    <p:sldId id="32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7/12/2024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7/12/2024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indianrailways.gov.in/"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s://docs.oracle.com/en/cloud/" TargetMode="External"/><Relationship Id="rId4" Type="http://schemas.openxmlformats.org/officeDocument/2006/relationships/hyperlink" Target="https://amadeu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r>
              <a:rPr lang="en-US" b="1" dirty="0" smtClean="0"/>
              <a:t>Railway Reservation Management System</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US" sz="2000" dirty="0" smtClean="0"/>
              <a:t>The Railway Reservation System (RRS) is a comprehensive software solution designed to facilitate the booking of train tickets for passengers. </a:t>
            </a:r>
            <a:endParaRPr lang="en-US" sz="2000" dirty="0" smtClean="0"/>
          </a:p>
          <a:p>
            <a:pPr algn="just"/>
            <a:r>
              <a:rPr lang="en-US" sz="2000" dirty="0" smtClean="0"/>
              <a:t>With </a:t>
            </a:r>
            <a:r>
              <a:rPr lang="en-US" sz="2000" dirty="0" smtClean="0"/>
              <a:t>the ever-growing demand for rail travel, an efficient and user-friendly reservation system becomes indispensable for both passengers and railway authorities. </a:t>
            </a:r>
            <a:endParaRPr lang="en-US" sz="2000" dirty="0" smtClean="0"/>
          </a:p>
          <a:p>
            <a:pPr algn="just"/>
            <a:r>
              <a:rPr lang="en-US" sz="2000" dirty="0" smtClean="0"/>
              <a:t>The </a:t>
            </a:r>
            <a:r>
              <a:rPr lang="en-US" sz="2000" dirty="0" smtClean="0"/>
              <a:t>RRS aims to streamline the ticket booking process, improve passenger experience, and optimize operational efficiency for railway administrations. </a:t>
            </a:r>
            <a:endParaRPr lang="en-US" sz="2000" dirty="0" smtClean="0"/>
          </a:p>
          <a:p>
            <a:pPr algn="just"/>
            <a:r>
              <a:rPr lang="en-US" sz="2000" dirty="0" smtClean="0"/>
              <a:t>The </a:t>
            </a:r>
            <a:r>
              <a:rPr lang="en-US" sz="2000" dirty="0" smtClean="0"/>
              <a:t>RRS encompasses various modules, including user management, ticket booking, seat allocation, train schedule management, payment processing, cancellation and refund handling, reporting and analytics, admin management, integration, and notification. These modules work together seamlessly to provide a robust and feature-rich platform for booking train tickets.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r>
              <a:rPr lang="en-IN" sz="2000" dirty="0" smtClean="0"/>
              <a:t>Before the introduction of computerized railway reservation systems, the process of booking train tickets was primarily manual and involved several challenges and limitations. Here's an overview of the existing system prior to the implementation of computerized railway reservation systems:</a:t>
            </a:r>
            <a:endParaRPr lang="en-US" sz="2000" dirty="0" smtClean="0"/>
          </a:p>
          <a:p>
            <a:pPr>
              <a:buNone/>
            </a:pPr>
            <a:endParaRPr lang="en-US" sz="2000" dirty="0" smtClean="0"/>
          </a:p>
          <a:p>
            <a:r>
              <a:rPr lang="en-IN" sz="2000" b="1" dirty="0" smtClean="0"/>
              <a:t>Manual Booking Process:</a:t>
            </a:r>
            <a:endParaRPr lang="en-US" sz="2000" dirty="0" smtClean="0"/>
          </a:p>
          <a:p>
            <a:r>
              <a:rPr lang="en-IN" sz="2000" dirty="0" smtClean="0"/>
              <a:t>Passengers had to visit railway stations or authorized ticket counters to book train tickets.</a:t>
            </a:r>
            <a:endParaRPr lang="en-US" sz="2000" dirty="0" smtClean="0"/>
          </a:p>
          <a:p>
            <a:r>
              <a:rPr lang="en-IN" sz="2000" dirty="0" smtClean="0"/>
              <a:t>Booking agents manually wrote down passenger details, journey information, and seat preferences on paper tickets or reservation charts</a:t>
            </a:r>
            <a:r>
              <a:rPr lang="en-IN" sz="2000" dirty="0" smtClean="0"/>
              <a:t>.</a:t>
            </a:r>
            <a:endParaRPr lang="en-US" sz="2000"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pPr>
              <a:buNone/>
            </a:pPr>
            <a:r>
              <a:rPr lang="en-IN" b="1" dirty="0" smtClean="0"/>
              <a:t> </a:t>
            </a:r>
            <a:endParaRPr lang="en-US" dirty="0" smtClean="0"/>
          </a:p>
          <a:p>
            <a:r>
              <a:rPr lang="en-IN" b="1" dirty="0" smtClean="0"/>
              <a:t>Limited Access to Information:</a:t>
            </a:r>
            <a:endParaRPr lang="en-US" dirty="0" smtClean="0"/>
          </a:p>
          <a:p>
            <a:r>
              <a:rPr lang="en-IN" dirty="0" smtClean="0"/>
              <a:t>Passengers had limited access to information about train schedules, seat availability, and fare details.</a:t>
            </a:r>
            <a:endParaRPr lang="en-US" dirty="0" smtClean="0"/>
          </a:p>
          <a:p>
            <a:r>
              <a:rPr lang="en-IN" dirty="0" smtClean="0"/>
              <a:t>They relied on printed timetables, announcements at stations, or word-of-mouth to gather information about train services.</a:t>
            </a:r>
            <a:endParaRPr lang="en-US" dirty="0" smtClean="0"/>
          </a:p>
          <a:p>
            <a:r>
              <a:rPr lang="en-IN" dirty="0" smtClean="0"/>
              <a:t> </a:t>
            </a:r>
            <a:endParaRPr lang="en-US" dirty="0" smtClean="0"/>
          </a:p>
          <a:p>
            <a:r>
              <a:rPr lang="en-IN" b="1" dirty="0" smtClean="0"/>
              <a:t>Long Queues and Waiting Times:</a:t>
            </a:r>
            <a:endParaRPr lang="en-US" dirty="0" smtClean="0"/>
          </a:p>
          <a:p>
            <a:r>
              <a:rPr lang="en-IN" dirty="0" smtClean="0"/>
              <a:t>Ticket counters often experienced long queues, especially during peak travel seasons or for popular routes.</a:t>
            </a:r>
            <a:endParaRPr lang="en-US" dirty="0" smtClean="0"/>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lvl="0"/>
            <a:r>
              <a:rPr lang="en-US" sz="2000" dirty="0" smtClean="0"/>
              <a:t>Limited Accessibility: Passengers had to physically visit railway stations or ticket counters to book tickets, which could be inconvenient, especially for those living in remote areas or with mobility issues.</a:t>
            </a:r>
          </a:p>
          <a:p>
            <a:r>
              <a:rPr lang="en-US" sz="2000" dirty="0" smtClean="0"/>
              <a:t> </a:t>
            </a:r>
          </a:p>
          <a:p>
            <a:pPr lvl="0"/>
            <a:r>
              <a:rPr lang="en-US" sz="2000" dirty="0" smtClean="0"/>
              <a:t>Long Queues and Waiting Times: Ticket counters often experienced long queues, especially during peak travel seasons or for popular routes. This led to delays and frustration for passengers.</a:t>
            </a:r>
          </a:p>
          <a:p>
            <a:r>
              <a:rPr lang="en-US" sz="2000" dirty="0" smtClean="0"/>
              <a:t> </a:t>
            </a:r>
          </a:p>
          <a:p>
            <a:pPr lvl="0"/>
            <a:r>
              <a:rPr lang="en-US" sz="2000" dirty="0" smtClean="0"/>
              <a:t>Limited Information Availability: Passengers had limited access to information about train schedules, seat availability, and fare details. They relied on printed timetables or word-of-mouth, which could be inaccurate or outdated.</a:t>
            </a:r>
          </a:p>
          <a:p>
            <a:endParaRPr lang="en-US"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lvl="0"/>
            <a:r>
              <a:rPr lang="en-US" sz="2000" dirty="0" smtClean="0"/>
              <a:t>Online Booking </a:t>
            </a:r>
            <a:r>
              <a:rPr lang="en-US" sz="2000" dirty="0" err="1" smtClean="0"/>
              <a:t>Portal:The</a:t>
            </a:r>
            <a:r>
              <a:rPr lang="en-US" sz="2000" dirty="0" smtClean="0"/>
              <a:t> proposed system includes an online booking portal accessible through web browsers and mobile applications, allowing passengers to book tickets from anywhere with internet </a:t>
            </a:r>
            <a:r>
              <a:rPr lang="en-US" sz="2000" dirty="0" err="1" smtClean="0"/>
              <a:t>access.Users</a:t>
            </a:r>
            <a:r>
              <a:rPr lang="en-US" sz="2000" dirty="0" smtClean="0"/>
              <a:t> can create accounts, search for trains, view schedules, check seat availability, and make bookings conveniently through the user-friendly interface.</a:t>
            </a:r>
          </a:p>
          <a:p>
            <a:r>
              <a:rPr lang="en-US" sz="2000" dirty="0" smtClean="0"/>
              <a:t> </a:t>
            </a:r>
          </a:p>
          <a:p>
            <a:pPr lvl="0"/>
            <a:r>
              <a:rPr lang="en-US" sz="2000" dirty="0" smtClean="0"/>
              <a:t>Real-Time </a:t>
            </a:r>
            <a:r>
              <a:rPr lang="en-US" sz="2000" dirty="0" err="1" smtClean="0"/>
              <a:t>Information:The</a:t>
            </a:r>
            <a:r>
              <a:rPr lang="en-US" sz="2000" dirty="0" smtClean="0"/>
              <a:t> system provides passengers with real-time information on train schedules, seat availability, and fare details, ensuring accuracy and </a:t>
            </a:r>
            <a:r>
              <a:rPr lang="en-US" sz="2000" dirty="0" err="1" smtClean="0"/>
              <a:t>reliability.Passengers</a:t>
            </a:r>
            <a:r>
              <a:rPr lang="en-US" sz="2000" dirty="0" smtClean="0"/>
              <a:t> can make informed decisions about their travel plans, reducing the likelihood of booking errors or misunderstandings.</a:t>
            </a:r>
          </a:p>
          <a:p>
            <a:r>
              <a:rPr lang="en-US" sz="2000" dirty="0" smtClean="0"/>
              <a:t> </a:t>
            </a:r>
          </a:p>
          <a:p>
            <a:pPr lvl="0"/>
            <a:r>
              <a:rPr lang="en-US" sz="2000" dirty="0" smtClean="0"/>
              <a:t>Automated Seat </a:t>
            </a:r>
            <a:r>
              <a:rPr lang="en-US" sz="2000" dirty="0" err="1" smtClean="0"/>
              <a:t>Allocation:The</a:t>
            </a:r>
            <a:r>
              <a:rPr lang="en-US" sz="2000" dirty="0" smtClean="0"/>
              <a:t> proposed system employs automated seat allocation algorithms to assign seats or berths to passengers based on their preferences, availability, and booking </a:t>
            </a:r>
            <a:r>
              <a:rPr lang="en-US" sz="2000" dirty="0" err="1" smtClean="0"/>
              <a:t>requirements.This</a:t>
            </a:r>
            <a:r>
              <a:rPr lang="en-US" sz="2000" dirty="0" smtClean="0"/>
              <a:t> ensures efficient utilization of seating capacity and improves the overall passenger experience by providing optimal seating arrangements.</a:t>
            </a:r>
          </a:p>
          <a:p>
            <a:r>
              <a:rPr lang="en-US" sz="2000" dirty="0" smtClean="0"/>
              <a:t> </a:t>
            </a:r>
            <a:endParaRPr lang="en-US"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85000" lnSpcReduction="10000"/>
          </a:bodyPr>
          <a:lstStyle/>
          <a:p>
            <a:pPr algn="just">
              <a:lnSpc>
                <a:spcPct val="150000"/>
              </a:lnSpc>
            </a:pPr>
            <a:r>
              <a:rPr lang="en-US" sz="2000" dirty="0" smtClean="0">
                <a:latin typeface="Times New Roman" pitchFamily="18" charset="0"/>
                <a:cs typeface="Times New Roman" pitchFamily="18" charset="0"/>
              </a:rPr>
              <a:t>Passengers can book train tickets anytime, anywhere using the online booking portal, eliminating the need to visit ticket counters physically.</a:t>
            </a:r>
          </a:p>
          <a:p>
            <a:pPr algn="just">
              <a:lnSpc>
                <a:spcPct val="150000"/>
              </a:lnSpc>
            </a:pPr>
            <a:r>
              <a:rPr lang="en-US" sz="2000" dirty="0" smtClean="0">
                <a:latin typeface="Times New Roman" pitchFamily="18" charset="0"/>
                <a:cs typeface="Times New Roman" pitchFamily="18" charset="0"/>
              </a:rPr>
              <a:t>The user-friendly interface makes it easy for passengers to search for trains, check seat availability, and make bookings with minimal effort.</a:t>
            </a:r>
          </a:p>
          <a:p>
            <a:pPr algn="just">
              <a:lnSpc>
                <a:spcPct val="150000"/>
              </a:lnSpc>
            </a:pPr>
            <a:r>
              <a:rPr lang="en-US" sz="2000" dirty="0" smtClean="0">
                <a:latin typeface="Times New Roman" pitchFamily="18" charset="0"/>
                <a:cs typeface="Times New Roman" pitchFamily="18" charset="0"/>
              </a:rPr>
              <a:t>Passengers have access to real-time information on train schedules, seat availability, and fare details, enabling them to make informed decisions and plan their travel accordingly.</a:t>
            </a:r>
          </a:p>
          <a:p>
            <a:pPr algn="just">
              <a:lnSpc>
                <a:spcPct val="150000"/>
              </a:lnSpc>
            </a:pPr>
            <a:r>
              <a:rPr lang="en-US" sz="2000" dirty="0" smtClean="0">
                <a:latin typeface="Times New Roman" pitchFamily="18" charset="0"/>
                <a:cs typeface="Times New Roman" pitchFamily="18" charset="0"/>
              </a:rPr>
              <a:t>Instant confirmation of bookings and electronic tickets (e-tickets) provide passengers with immediate confirmation of their reservations, reducing uncertainty and ensuring peace of mind.</a:t>
            </a:r>
          </a:p>
          <a:p>
            <a:pPr algn="just">
              <a:lnSpc>
                <a:spcPct val="150000"/>
              </a:lnSpc>
            </a:pPr>
            <a:r>
              <a:rPr lang="en-US" sz="2000" dirty="0" smtClean="0">
                <a:latin typeface="Times New Roman" pitchFamily="18" charset="0"/>
                <a:cs typeface="Times New Roman" pitchFamily="18" charset="0"/>
              </a:rPr>
              <a:t>Automated seat allocation algorithms ensure optimal utilization of seating capacity and provide passengers with preferred seating arrangements whenever possible.</a:t>
            </a:r>
          </a:p>
          <a:p>
            <a:pPr algn="just">
              <a:lnSpc>
                <a:spcPct val="150000"/>
              </a:lnSpc>
            </a:pPr>
            <a:r>
              <a:rPr lang="en-US" sz="2000" dirty="0" smtClean="0">
                <a:latin typeface="Times New Roman" pitchFamily="18" charset="0"/>
                <a:cs typeface="Times New Roman" pitchFamily="18" charset="0"/>
              </a:rPr>
              <a:t>Passengers can select their preferred seats or berths during the booking process, enhancing their overall travel experience.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Database Diagram</a:t>
            </a:r>
            <a:endParaRPr lang="en-US" dirty="0"/>
          </a:p>
        </p:txBody>
      </p:sp>
      <p:sp>
        <p:nvSpPr>
          <p:cNvPr id="4" name="Content Placeholder 3"/>
          <p:cNvSpPr>
            <a:spLocks noGrp="1"/>
          </p:cNvSpPr>
          <p:nvPr>
            <p:ph idx="1"/>
          </p:nvPr>
        </p:nvSpPr>
        <p:spPr/>
        <p:txBody>
          <a:bodyPr/>
          <a:lstStyle/>
          <a:p>
            <a:endParaRPr lang="en-US"/>
          </a:p>
        </p:txBody>
      </p:sp>
      <p:pic>
        <p:nvPicPr>
          <p:cNvPr id="7170" name="Picture 1"/>
          <p:cNvPicPr>
            <a:picLocks noChangeAspect="1" noChangeArrowheads="1"/>
          </p:cNvPicPr>
          <p:nvPr/>
        </p:nvPicPr>
        <p:blipFill>
          <a:blip r:embed="rId2"/>
          <a:srcRect/>
          <a:stretch>
            <a:fillRect/>
          </a:stretch>
        </p:blipFill>
        <p:spPr bwMode="auto">
          <a:xfrm>
            <a:off x="0" y="1371600"/>
            <a:ext cx="10295467" cy="60198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DFD Diagram</a:t>
            </a:r>
            <a:endParaRPr lang="en-US" dirty="0"/>
          </a:p>
        </p:txBody>
      </p:sp>
      <p:sp>
        <p:nvSpPr>
          <p:cNvPr id="3" name="Content Placeholder 2"/>
          <p:cNvSpPr>
            <a:spLocks noGrp="1"/>
          </p:cNvSpPr>
          <p:nvPr>
            <p:ph idx="1"/>
          </p:nvPr>
        </p:nvSpPr>
        <p:spPr/>
        <p:txBody>
          <a:bodyPr/>
          <a:lstStyle/>
          <a:p>
            <a:endParaRPr lang="en-US" dirty="0"/>
          </a:p>
        </p:txBody>
      </p:sp>
      <p:pic>
        <p:nvPicPr>
          <p:cNvPr id="28674" name="Picture 2" descr="Online Railway Ticket Reservation System - GeeksforGeeks"/>
          <p:cNvPicPr>
            <a:picLocks noChangeAspect="1" noChangeArrowheads="1"/>
          </p:cNvPicPr>
          <p:nvPr/>
        </p:nvPicPr>
        <p:blipFill>
          <a:blip r:embed="rId2"/>
          <a:srcRect/>
          <a:stretch>
            <a:fillRect/>
          </a:stretch>
        </p:blipFill>
        <p:spPr bwMode="auto">
          <a:xfrm>
            <a:off x="990600" y="1143000"/>
            <a:ext cx="8153400" cy="57150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92162"/>
          </a:xfrm>
        </p:spPr>
        <p:txBody>
          <a:bodyPr/>
          <a:lstStyle/>
          <a:p>
            <a:r>
              <a:rPr lang="en-US" dirty="0" smtClean="0"/>
              <a:t>CONCLUTION</a:t>
            </a:r>
            <a:endParaRPr lang="en-US" dirty="0"/>
          </a:p>
        </p:txBody>
      </p:sp>
      <p:sp>
        <p:nvSpPr>
          <p:cNvPr id="3" name="Content Placeholder 2"/>
          <p:cNvSpPr>
            <a:spLocks noGrp="1"/>
          </p:cNvSpPr>
          <p:nvPr>
            <p:ph idx="1"/>
          </p:nvPr>
        </p:nvSpPr>
        <p:spPr>
          <a:xfrm>
            <a:off x="1447800" y="838200"/>
            <a:ext cx="7498080" cy="4800600"/>
          </a:xfrm>
        </p:spPr>
        <p:txBody>
          <a:bodyPr>
            <a:noAutofit/>
          </a:bodyPr>
          <a:lstStyle/>
          <a:p>
            <a:r>
              <a:rPr lang="en-US" sz="2000" dirty="0" smtClean="0"/>
              <a:t>The development and implementation of the Railway Reservation Management System have brought substantial improvements to the efficiency and user experience in booking railway tickets. This system offers a comprehensive platform that facilitates various functions such as ticket booking, cancellation, seat availability checks, and passenger information management.</a:t>
            </a:r>
          </a:p>
          <a:p>
            <a:endParaRPr lang="en-US" sz="2000" dirty="0" smtClean="0"/>
          </a:p>
          <a:p>
            <a:endParaRPr lang="en-US" sz="2000" dirty="0" smtClean="0"/>
          </a:p>
          <a:p>
            <a:r>
              <a:rPr lang="en-US" sz="2000" dirty="0" smtClean="0"/>
              <a:t>Through </a:t>
            </a:r>
            <a:r>
              <a:rPr lang="en-US" sz="2000" dirty="0" smtClean="0"/>
              <a:t>the integration of modern technologies and a user-friendly interface, the system ensures accessibility for users of all technical backgrounds. The adoption of robust security measures guarantees the protection of sensitive passenger information and transaction data, thereby fostering trust and reliability among users</a:t>
            </a:r>
            <a:endParaRPr lang="en-US" sz="2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US" sz="2000" dirty="0" smtClean="0"/>
              <a:t>Pressman, R.S. (2014). </a:t>
            </a:r>
            <a:r>
              <a:rPr lang="en-US" sz="2000" i="1" dirty="0" smtClean="0"/>
              <a:t>Software Engineering: A Practitioner's Approach</a:t>
            </a:r>
            <a:r>
              <a:rPr lang="en-US" sz="2000" dirty="0" smtClean="0"/>
              <a:t>. McGraw-</a:t>
            </a:r>
            <a:r>
              <a:rPr lang="en-US" sz="2000" dirty="0" err="1" smtClean="0"/>
              <a:t>Hill.Sommerville</a:t>
            </a:r>
            <a:r>
              <a:rPr lang="en-US" sz="2000" dirty="0" smtClean="0"/>
              <a:t>, I. (2015). </a:t>
            </a:r>
            <a:endParaRPr lang="en-US" sz="2000" dirty="0" smtClean="0"/>
          </a:p>
          <a:p>
            <a:pPr algn="just">
              <a:lnSpc>
                <a:spcPct val="150000"/>
              </a:lnSpc>
            </a:pPr>
            <a:endParaRPr lang="en-US" sz="2000" i="1" dirty="0" smtClean="0"/>
          </a:p>
          <a:p>
            <a:pPr algn="just">
              <a:lnSpc>
                <a:spcPct val="150000"/>
              </a:lnSpc>
            </a:pPr>
            <a:r>
              <a:rPr lang="en-US" sz="2000" i="1" dirty="0" smtClean="0"/>
              <a:t>Software </a:t>
            </a:r>
            <a:r>
              <a:rPr lang="en-US" sz="2000" i="1" dirty="0" smtClean="0"/>
              <a:t>Engineering</a:t>
            </a:r>
            <a:r>
              <a:rPr lang="en-US" sz="2000" dirty="0" smtClean="0"/>
              <a:t>. Pearson </a:t>
            </a:r>
            <a:r>
              <a:rPr lang="en-US" sz="2000" dirty="0" smtClean="0"/>
              <a:t>Education</a:t>
            </a:r>
          </a:p>
          <a:p>
            <a:pPr algn="just">
              <a:lnSpc>
                <a:spcPct val="150000"/>
              </a:lnSpc>
            </a:pPr>
            <a:endParaRPr lang="en-US" sz="2000" dirty="0" smtClean="0">
              <a:latin typeface="Times New Roman" pitchFamily="18" charset="0"/>
              <a:cs typeface="Times New Roman" pitchFamily="18" charset="0"/>
            </a:endParaRPr>
          </a:p>
          <a:p>
            <a:r>
              <a:rPr lang="en-US" sz="2000" dirty="0" smtClean="0"/>
              <a:t>Indian Railways. (2023). </a:t>
            </a:r>
            <a:r>
              <a:rPr lang="en-US" sz="2000" i="1" dirty="0" smtClean="0"/>
              <a:t>Indian Railways Official Website</a:t>
            </a:r>
            <a:r>
              <a:rPr lang="en-US" sz="2000" dirty="0" smtClean="0"/>
              <a:t>. Retrieved from </a:t>
            </a:r>
            <a:r>
              <a:rPr lang="en-US" sz="2000" dirty="0" smtClean="0">
                <a:hlinkClick r:id="rId3"/>
              </a:rPr>
              <a:t>https://</a:t>
            </a:r>
            <a:r>
              <a:rPr lang="en-US" sz="2000" dirty="0" smtClean="0">
                <a:hlinkClick r:id="rId3"/>
              </a:rPr>
              <a:t>www.indianrailways.gov.in</a:t>
            </a:r>
            <a:endParaRPr lang="en-US" sz="2000" dirty="0" smtClean="0"/>
          </a:p>
          <a:p>
            <a:endParaRPr lang="en-US" sz="2000" dirty="0" smtClean="0"/>
          </a:p>
          <a:p>
            <a:r>
              <a:rPr lang="en-US" sz="2000" dirty="0" smtClean="0"/>
              <a:t>Amadeus IT Group. (2023). </a:t>
            </a:r>
            <a:r>
              <a:rPr lang="en-US" sz="2000" i="1" dirty="0" smtClean="0"/>
              <a:t>Amadeus Rail IT</a:t>
            </a:r>
            <a:r>
              <a:rPr lang="en-US" sz="2000" dirty="0" smtClean="0"/>
              <a:t>. Retrieved from </a:t>
            </a:r>
            <a:r>
              <a:rPr lang="en-US" sz="2000" dirty="0" smtClean="0">
                <a:hlinkClick r:id="rId4"/>
              </a:rPr>
              <a:t>https://amadeus.com</a:t>
            </a:r>
            <a:endParaRPr lang="en-US" sz="2000" dirty="0" smtClean="0"/>
          </a:p>
          <a:p>
            <a:pPr algn="just">
              <a:lnSpc>
                <a:spcPct val="150000"/>
              </a:lnSpc>
            </a:pPr>
            <a:r>
              <a:rPr lang="en-US" sz="2000" dirty="0" smtClean="0"/>
              <a:t>Oracle Corporation. (2022). </a:t>
            </a:r>
            <a:r>
              <a:rPr lang="en-US" sz="2000" i="1" dirty="0" smtClean="0"/>
              <a:t>Oracle Cloud Infrastructure Documentation</a:t>
            </a:r>
            <a:r>
              <a:rPr lang="en-US" sz="2000" dirty="0" smtClean="0"/>
              <a:t>. Retrieved from </a:t>
            </a:r>
            <a:r>
              <a:rPr lang="en-US" sz="2000" dirty="0" smtClean="0">
                <a:hlinkClick r:id="rId5"/>
              </a:rPr>
              <a:t>https://docs.oracle.com/en/cloud/</a:t>
            </a:r>
            <a:r>
              <a:rPr lang="en-US" sz="2000" dirty="0" smtClean="0"/>
              <a:t>Microsoft Azure. (2022). </a:t>
            </a:r>
            <a:endParaRPr lang="en-US" sz="2000" dirty="0" smtClean="0"/>
          </a:p>
          <a:p>
            <a:pPr algn="just">
              <a:lnSpc>
                <a:spcPct val="150000"/>
              </a:lnSpc>
            </a:pPr>
            <a:endParaRPr lang="en-US" sz="2000" i="1" dirty="0" smtClean="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650</Words>
  <Application>Microsoft Office PowerPoint</Application>
  <PresentationFormat>On-screen Show (4:3)</PresentationFormat>
  <Paragraphs>68</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Railway Reservation Management System</vt:lpstr>
      <vt:lpstr>Abstract</vt:lpstr>
      <vt:lpstr>Existing System</vt:lpstr>
      <vt:lpstr>Slide 4</vt:lpstr>
      <vt:lpstr>Disadvantage of Existing System</vt:lpstr>
      <vt:lpstr>PROPOSED SYSTEM :</vt:lpstr>
      <vt:lpstr>ADVANTAGE</vt:lpstr>
      <vt:lpstr>Database Diagram</vt:lpstr>
      <vt:lpstr>DFD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568</cp:revision>
  <dcterms:created xsi:type="dcterms:W3CDTF">2006-08-16T00:00:00Z</dcterms:created>
  <dcterms:modified xsi:type="dcterms:W3CDTF">2024-07-12T06:18:02Z</dcterms:modified>
</cp:coreProperties>
</file>