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32" r:id="rId4"/>
    <p:sldId id="260" r:id="rId5"/>
    <p:sldId id="262" r:id="rId6"/>
    <p:sldId id="263" r:id="rId7"/>
    <p:sldId id="294" r:id="rId8"/>
    <p:sldId id="330" r:id="rId9"/>
    <p:sldId id="333"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smtClean="0"/>
              <a:t>Online book store E-Commerce web application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Internet by far plays a major role in people’s life. It has drastically improved the quality of life and the standard of living of so many people. It has widened its branches into many different levels and areas. The e-commerce industry is one such branch which has come into spotlight in the recent years. The online bookstore system has eased the life of so many book lovers by making it easy for them to purchase books online. It is not always feasible to access a traditional bookstore, it is limited by its operation time, availability of a particular book, its location and most importantly its capacity and the space required to store numerous books. Such drawbacks have led to the evolution of e-commerce industries related to bookstores. Our project is one such simple e-commerce website which houses various books of different categories for a consumer to purchase online.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a:t>
            </a:r>
            <a:endParaRPr lang="en-US" dirty="0"/>
          </a:p>
        </p:txBody>
      </p:sp>
      <p:sp>
        <p:nvSpPr>
          <p:cNvPr id="3" name="Content Placeholder 2"/>
          <p:cNvSpPr>
            <a:spLocks noGrp="1"/>
          </p:cNvSpPr>
          <p:nvPr>
            <p:ph idx="1"/>
          </p:nvPr>
        </p:nvSpPr>
        <p:spPr/>
        <p:txBody>
          <a:bodyPr/>
          <a:lstStyle/>
          <a:p>
            <a:r>
              <a:rPr lang="en-US" dirty="0" smtClean="0"/>
              <a:t>The aim of an online book store is to provide customers with a convenient and efficient way to purchase books. </a:t>
            </a:r>
          </a:p>
          <a:p>
            <a:endParaRPr lang="en-US" dirty="0" smtClean="0"/>
          </a:p>
          <a:p>
            <a:r>
              <a:rPr lang="en-US" dirty="0" smtClean="0"/>
              <a:t>It can also offer a wider selection of books than a traditional brick-and-mortar bookstore, and it can often offer lower prices.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price is not negotiable and there exists no price comparison for same product.</a:t>
            </a:r>
          </a:p>
          <a:p>
            <a:pPr algn="just">
              <a:lnSpc>
                <a:spcPct val="150000"/>
              </a:lnSpc>
            </a:pPr>
            <a:r>
              <a:rPr lang="en-IN" sz="2000" dirty="0" smtClean="0">
                <a:latin typeface="Times New Roman" pitchFamily="18" charset="0"/>
                <a:cs typeface="Times New Roman" pitchFamily="18" charset="0"/>
              </a:rPr>
              <a:t>On campus bookstore can be monopolistic market if there exists no off campus bookstore and if there is no access to computer and internet.</a:t>
            </a:r>
          </a:p>
          <a:p>
            <a:pPr algn="just">
              <a:lnSpc>
                <a:spcPct val="150000"/>
              </a:lnSpc>
            </a:pPr>
            <a:r>
              <a:rPr lang="en-IN" sz="2000" dirty="0" smtClean="0">
                <a:latin typeface="Times New Roman" pitchFamily="18" charset="0"/>
                <a:cs typeface="Times New Roman" pitchFamily="18" charset="0"/>
              </a:rPr>
              <a:t>No lead time required neither any fear of loss exists with on campus purchase, you can check out the product instantly.</a:t>
            </a:r>
          </a:p>
          <a:p>
            <a:pPr algn="just">
              <a:lnSpc>
                <a:spcPct val="150000"/>
              </a:lnSpc>
            </a:pPr>
            <a:r>
              <a:rPr lang="en-IN" sz="2000" dirty="0" smtClean="0">
                <a:latin typeface="Times New Roman" pitchFamily="18" charset="0"/>
                <a:cs typeface="Times New Roman" pitchFamily="18" charset="0"/>
              </a:rPr>
              <a:t>There are various methods of getting a textbook. </a:t>
            </a:r>
          </a:p>
          <a:p>
            <a:pPr algn="just">
              <a:lnSpc>
                <a:spcPct val="150000"/>
              </a:lnSpc>
            </a:pPr>
            <a:r>
              <a:rPr lang="en-IN" sz="2000" dirty="0" smtClean="0">
                <a:latin typeface="Times New Roman" pitchFamily="18" charset="0"/>
                <a:cs typeface="Times New Roman" pitchFamily="18" charset="0"/>
              </a:rPr>
              <a:t>These methods are broadly categorized into purchase, rent and sharing. </a:t>
            </a:r>
          </a:p>
          <a:p>
            <a:pPr algn="just">
              <a:lnSpc>
                <a:spcPct val="150000"/>
              </a:lnSpc>
            </a:pPr>
            <a:r>
              <a:rPr lang="en-IN" sz="2000" dirty="0" smtClean="0">
                <a:latin typeface="Times New Roman" pitchFamily="18" charset="0"/>
                <a:cs typeface="Times New Roman" pitchFamily="18" charset="0"/>
              </a:rPr>
              <a:t>Sharing even if categorized as a purchase still limits the sales by reducing the number of buyers.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mainly different from the traditional physical bookstores, to overcome a series of physical bookstores limited variety, fixed location, limited space and narrow sales channels and other issues, for people to purchase the book has brought convenience. </a:t>
            </a:r>
          </a:p>
          <a:p>
            <a:pPr algn="just">
              <a:lnSpc>
                <a:spcPct val="150000"/>
              </a:lnSpc>
            </a:pPr>
            <a:r>
              <a:rPr lang="en-IN" sz="2000" dirty="0" smtClean="0">
                <a:latin typeface="Times New Roman" pitchFamily="18" charset="0"/>
                <a:cs typeface="Times New Roman" pitchFamily="18" charset="0"/>
              </a:rPr>
              <a:t>There are also some disadvantage associated with the method like availability, limited inventories, buy back policies and non comparable price.</a:t>
            </a:r>
          </a:p>
          <a:p>
            <a:pPr algn="just">
              <a:lnSpc>
                <a:spcPct val="150000"/>
              </a:lnSpc>
            </a:pPr>
            <a:r>
              <a:rPr lang="en-IN" sz="2000" dirty="0" smtClean="0">
                <a:latin typeface="Times New Roman" pitchFamily="18" charset="0"/>
                <a:cs typeface="Times New Roman" pitchFamily="18" charset="0"/>
              </a:rPr>
              <a:t>Limited inventory is also another disadvantage, being a brick and mortar store having limited stock is precise. </a:t>
            </a:r>
          </a:p>
          <a:p>
            <a:pPr algn="just">
              <a:lnSpc>
                <a:spcPct val="150000"/>
              </a:lnSpc>
            </a:pPr>
            <a:r>
              <a:rPr lang="en-IN" sz="2000" dirty="0" smtClean="0">
                <a:latin typeface="Times New Roman" pitchFamily="18" charset="0"/>
                <a:cs typeface="Times New Roman" pitchFamily="18" charset="0"/>
              </a:rPr>
              <a:t>The biggest disadvantage that the medium of on and off campus retail sales faces is that of main source transaction which indirectly effects the price of textbook.</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online bookstore system can not only reduce costs, save time, space, to bring convenience to everyone, but also to promote the development of the logistics industry, serve three purposes, mutual benefit. </a:t>
            </a:r>
          </a:p>
          <a:p>
            <a:pPr algn="just">
              <a:lnSpc>
                <a:spcPct val="150000"/>
              </a:lnSpc>
            </a:pPr>
            <a:r>
              <a:rPr lang="en-IN" sz="2000" dirty="0" smtClean="0">
                <a:latin typeface="Times New Roman" pitchFamily="18" charset="0"/>
                <a:cs typeface="Times New Roman" pitchFamily="18" charset="0"/>
              </a:rPr>
              <a:t>The main purpose of the study is to explain the increase in popularity of internet based textbook sales with respect to the methods of transactions that provide these medium a leading edge over others.</a:t>
            </a:r>
          </a:p>
          <a:p>
            <a:pPr algn="just">
              <a:lnSpc>
                <a:spcPct val="150000"/>
              </a:lnSpc>
            </a:pPr>
            <a:r>
              <a:rPr lang="en-IN" sz="2000" dirty="0" smtClean="0">
                <a:latin typeface="Times New Roman" pitchFamily="18" charset="0"/>
                <a:cs typeface="Times New Roman" pitchFamily="18" charset="0"/>
              </a:rPr>
              <a:t>The research study sketches two different models, the first model describes online medium of textbook sales, while the second model describes the on/ off campus medium of textbook sales.</a:t>
            </a:r>
          </a:p>
          <a:p>
            <a:pPr algn="just">
              <a:lnSpc>
                <a:spcPct val="150000"/>
              </a:lnSpc>
            </a:pPr>
            <a:r>
              <a:rPr lang="en-IN" sz="2000" dirty="0" smtClean="0">
                <a:latin typeface="Times New Roman" pitchFamily="18" charset="0"/>
                <a:cs typeface="Times New Roman" pitchFamily="18" charset="0"/>
              </a:rPr>
              <a:t>The study compares these mediums and showcases the advantages and disadvantages related to each medium.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Internet has been </a:t>
            </a:r>
            <a:r>
              <a:rPr lang="en-IN" sz="2000" dirty="0" err="1" smtClean="0">
                <a:latin typeface="Times New Roman" pitchFamily="18" charset="0"/>
                <a:cs typeface="Times New Roman" pitchFamily="18" charset="0"/>
              </a:rPr>
              <a:t>favored</a:t>
            </a:r>
            <a:r>
              <a:rPr lang="en-IN" sz="2000" dirty="0" smtClean="0">
                <a:latin typeface="Times New Roman" pitchFamily="18" charset="0"/>
                <a:cs typeface="Times New Roman" pitchFamily="18" charset="0"/>
              </a:rPr>
              <a:t> by more and more people for its high efficiency and richness, and e-commerce has emerged.</a:t>
            </a:r>
          </a:p>
          <a:p>
            <a:pPr algn="just">
              <a:lnSpc>
                <a:spcPct val="150000"/>
              </a:lnSpc>
            </a:pPr>
            <a:r>
              <a:rPr lang="en-IN" sz="2000" dirty="0" smtClean="0">
                <a:latin typeface="Times New Roman" pitchFamily="18" charset="0"/>
                <a:cs typeface="Times New Roman" pitchFamily="18" charset="0"/>
              </a:rPr>
              <a:t>The online bookstore is a form of e-commerce and book sales industry in one form, it has many advantages, such as: Bookstore size is relatively small, cost savings; transaction activities can be anytime, anywhere, improve service efficiency.</a:t>
            </a:r>
          </a:p>
          <a:p>
            <a:pPr algn="just">
              <a:lnSpc>
                <a:spcPct val="150000"/>
              </a:lnSpc>
            </a:pPr>
            <a:r>
              <a:rPr lang="en-IN" sz="2000" dirty="0" smtClean="0">
                <a:latin typeface="Times New Roman" pitchFamily="18" charset="0"/>
                <a:cs typeface="Times New Roman" pitchFamily="18" charset="0"/>
              </a:rPr>
              <a:t>It eases the procedure of purchasing by allowing the user to add the book of his/her liking into a shopping cart.</a:t>
            </a:r>
          </a:p>
          <a:p>
            <a:pPr algn="just">
              <a:lnSpc>
                <a:spcPct val="150000"/>
              </a:lnSpc>
            </a:pPr>
            <a:r>
              <a:rPr lang="en-IN" sz="2000" dirty="0" smtClean="0">
                <a:latin typeface="Times New Roman" pitchFamily="18" charset="0"/>
                <a:cs typeface="Times New Roman" pitchFamily="18" charset="0"/>
              </a:rPr>
              <a:t>There are various innovative and efficient software emerging out in the market which have made the life of a common man very simple and easy.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057400" y="1295400"/>
            <a:ext cx="6019799" cy="4724399"/>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Comparitive</a:t>
            </a:r>
            <a:r>
              <a:rPr lang="en-US" dirty="0" smtClean="0"/>
              <a:t> analysis </a:t>
            </a:r>
            <a:endParaRPr lang="en-US" dirty="0"/>
          </a:p>
        </p:txBody>
      </p:sp>
      <p:graphicFrame>
        <p:nvGraphicFramePr>
          <p:cNvPr id="4" name="Content Placeholder 3"/>
          <p:cNvGraphicFramePr>
            <a:graphicFrameLocks noGrp="1"/>
          </p:cNvGraphicFramePr>
          <p:nvPr>
            <p:ph idx="1"/>
          </p:nvPr>
        </p:nvGraphicFramePr>
        <p:xfrm>
          <a:off x="1435100" y="1447800"/>
          <a:ext cx="7499350" cy="4668520"/>
        </p:xfrm>
        <a:graphic>
          <a:graphicData uri="http://schemas.openxmlformats.org/drawingml/2006/table">
            <a:tbl>
              <a:tblPr firstRow="1" bandRow="1">
                <a:tableStyleId>{5C22544A-7EE6-4342-B048-85BDC9FD1C3A}</a:tableStyleId>
              </a:tblPr>
              <a:tblGrid>
                <a:gridCol w="3749675"/>
                <a:gridCol w="3749675"/>
              </a:tblGrid>
              <a:tr h="370840">
                <a:tc>
                  <a:txBody>
                    <a:bodyPr/>
                    <a:lstStyle/>
                    <a:p>
                      <a:r>
                        <a:rPr lang="en-US" dirty="0" smtClean="0"/>
                        <a:t>Existing</a:t>
                      </a:r>
                      <a:r>
                        <a:rPr lang="en-US" baseline="0" dirty="0" smtClean="0"/>
                        <a:t>  System</a:t>
                      </a:r>
                      <a:endParaRPr lang="en-US" dirty="0"/>
                    </a:p>
                  </a:txBody>
                  <a:tcPr/>
                </a:tc>
                <a:tc>
                  <a:txBody>
                    <a:bodyPr/>
                    <a:lstStyle/>
                    <a:p>
                      <a:r>
                        <a:rPr lang="en-US" dirty="0" smtClean="0"/>
                        <a:t>Proposed System</a:t>
                      </a:r>
                      <a:endParaRPr lang="en-US" dirty="0"/>
                    </a:p>
                  </a:txBody>
                  <a:tcPr/>
                </a:tc>
              </a:tr>
              <a:tr h="370840">
                <a:tc>
                  <a:txBody>
                    <a:bodyPr/>
                    <a:lstStyle/>
                    <a:p>
                      <a:r>
                        <a:rPr lang="en-US" dirty="0" smtClean="0"/>
                        <a:t>Need more space to</a:t>
                      </a:r>
                      <a:r>
                        <a:rPr lang="en-US" baseline="0" dirty="0" smtClean="0"/>
                        <a:t> store books </a:t>
                      </a:r>
                      <a:endParaRPr lang="en-US" dirty="0"/>
                    </a:p>
                  </a:txBody>
                  <a:tcPr/>
                </a:tc>
                <a:tc>
                  <a:txBody>
                    <a:bodyPr/>
                    <a:lstStyle/>
                    <a:p>
                      <a:r>
                        <a:rPr lang="en-US" dirty="0" smtClean="0"/>
                        <a:t>Broad Collection of eBooks</a:t>
                      </a:r>
                    </a:p>
                    <a:p>
                      <a:endParaRPr lang="en-US" dirty="0"/>
                    </a:p>
                  </a:txBody>
                  <a:tcPr/>
                </a:tc>
              </a:tr>
              <a:tr h="370840">
                <a:tc>
                  <a:txBody>
                    <a:bodyPr/>
                    <a:lstStyle/>
                    <a:p>
                      <a:r>
                        <a:rPr lang="en-US" dirty="0" smtClean="0"/>
                        <a:t>Need to go library or store</a:t>
                      </a:r>
                      <a:r>
                        <a:rPr lang="en-US" baseline="0" dirty="0" smtClean="0"/>
                        <a:t> to purchase</a:t>
                      </a:r>
                      <a:endParaRPr lang="en-US" dirty="0"/>
                    </a:p>
                  </a:txBody>
                  <a:tcPr/>
                </a:tc>
                <a:tc>
                  <a:txBody>
                    <a:bodyPr/>
                    <a:lstStyle/>
                    <a:p>
                      <a:r>
                        <a:rPr lang="en-US" dirty="0" smtClean="0"/>
                        <a:t>A Reader-Friendly User Interface</a:t>
                      </a:r>
                    </a:p>
                    <a:p>
                      <a:endParaRPr lang="en-US" dirty="0"/>
                    </a:p>
                  </a:txBody>
                  <a:tcPr/>
                </a:tc>
              </a:tr>
              <a:tr h="370840">
                <a:tc>
                  <a:txBody>
                    <a:bodyPr/>
                    <a:lstStyle/>
                    <a:p>
                      <a:r>
                        <a:rPr kumimoji="0" lang="en-US" b="0" i="0" kern="1200" dirty="0" smtClean="0">
                          <a:solidFill>
                            <a:schemeClr val="dk1"/>
                          </a:solidFill>
                          <a:latin typeface="+mn-lt"/>
                          <a:ea typeface="+mn-ea"/>
                          <a:cs typeface="+mn-cs"/>
                        </a:rPr>
                        <a:t>Ownership of an book store rests with your business, providing full control over operations and decision-making.</a:t>
                      </a:r>
                      <a:endParaRPr lang="en-US" dirty="0"/>
                    </a:p>
                  </a:txBody>
                  <a:tcPr/>
                </a:tc>
                <a:tc>
                  <a:txBody>
                    <a:bodyPr/>
                    <a:lstStyle/>
                    <a:p>
                      <a:r>
                        <a:rPr kumimoji="0" lang="en-US" b="0" i="0" kern="1200" dirty="0" smtClean="0">
                          <a:solidFill>
                            <a:schemeClr val="dk1"/>
                          </a:solidFill>
                          <a:latin typeface="+mn-lt"/>
                          <a:ea typeface="+mn-ea"/>
                          <a:cs typeface="+mn-cs"/>
                        </a:rPr>
                        <a:t>Authors have more control over the pricing and promotion of their books on online platforms, which can help them increase their profits</a:t>
                      </a:r>
                      <a:endParaRPr lang="en-US" dirty="0"/>
                    </a:p>
                  </a:txBody>
                  <a:tcPr/>
                </a:tc>
              </a:tr>
              <a:tr h="370840">
                <a:tc>
                  <a:txBody>
                    <a:bodyPr/>
                    <a:lstStyle/>
                    <a:p>
                      <a:r>
                        <a:rPr kumimoji="0" lang="en-US" b="0" i="0" kern="1200" dirty="0" smtClean="0">
                          <a:solidFill>
                            <a:schemeClr val="dk1"/>
                          </a:solidFill>
                          <a:latin typeface="+mn-lt"/>
                          <a:ea typeface="+mn-ea"/>
                          <a:cs typeface="+mn-cs"/>
                        </a:rPr>
                        <a:t>Your business owns the products or provides the services that are listed.</a:t>
                      </a:r>
                      <a:endParaRPr lang="en-US" dirty="0"/>
                    </a:p>
                  </a:txBody>
                  <a:tcPr/>
                </a:tc>
                <a:tc>
                  <a:txBody>
                    <a:bodyPr/>
                    <a:lstStyle/>
                    <a:p>
                      <a:r>
                        <a:rPr kumimoji="0" lang="en-US" b="0" i="0" kern="1200" dirty="0" smtClean="0">
                          <a:solidFill>
                            <a:schemeClr val="dk1"/>
                          </a:solidFill>
                          <a:latin typeface="+mn-lt"/>
                          <a:ea typeface="+mn-ea"/>
                          <a:cs typeface="+mn-cs"/>
                        </a:rPr>
                        <a:t>Various vendors in one place selling their own products or services.</a:t>
                      </a:r>
                      <a:endParaRPr lang="en-US" dirty="0"/>
                    </a:p>
                  </a:txBody>
                  <a:tcPr/>
                </a:tc>
              </a:tr>
              <a:tr h="370840">
                <a:tc>
                  <a:txBody>
                    <a:bodyPr/>
                    <a:lstStyle/>
                    <a:p>
                      <a:r>
                        <a:rPr kumimoji="0" lang="en-US" b="0" i="0" kern="1200" dirty="0" smtClean="0">
                          <a:solidFill>
                            <a:schemeClr val="dk1"/>
                          </a:solidFill>
                          <a:latin typeface="+mn-lt"/>
                          <a:ea typeface="+mn-ea"/>
                          <a:cs typeface="+mn-cs"/>
                        </a:rPr>
                        <a:t>An e-commerce store shares unique brand identity of your business with complete control over all aspects.</a:t>
                      </a:r>
                      <a:endParaRPr lang="en-US" dirty="0"/>
                    </a:p>
                  </a:txBody>
                  <a:tcPr/>
                </a:tc>
                <a:tc>
                  <a:txBody>
                    <a:bodyPr/>
                    <a:lstStyle/>
                    <a:p>
                      <a:r>
                        <a:rPr kumimoji="0" lang="en-US" b="0" i="0" kern="1200" dirty="0" smtClean="0">
                          <a:solidFill>
                            <a:schemeClr val="dk1"/>
                          </a:solidFill>
                          <a:latin typeface="+mn-lt"/>
                          <a:ea typeface="+mn-ea"/>
                          <a:cs typeface="+mn-cs"/>
                        </a:rPr>
                        <a:t>Marketplace branding establishes a unified and recognizable identity for the online platform, separate from individual sellers.</a:t>
                      </a:r>
                      <a:endParaRPr lang="en-US"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0668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95400" y="1143000"/>
            <a:ext cx="7498080" cy="4648200"/>
          </a:xfrm>
        </p:spPr>
        <p:txBody>
          <a:bodyPr>
            <a:noAutofit/>
          </a:bodyPr>
          <a:lstStyle/>
          <a:p>
            <a:pPr algn="just">
              <a:lnSpc>
                <a:spcPct val="150000"/>
              </a:lnSpc>
              <a:buNone/>
            </a:pPr>
            <a:r>
              <a:rPr lang="en-IN" sz="2000" dirty="0" smtClean="0">
                <a:latin typeface="Times New Roman" pitchFamily="18" charset="0"/>
                <a:cs typeface="Times New Roman" pitchFamily="18" charset="0"/>
              </a:rPr>
              <a:t>    Online bookstore has many advantages compared to its counterparts such as physical book store, the online bookstore allows it's user to shop at one place where in physical store the books are scattered at the different places which consumes a lot of time and online bookstore helps in saving that time and it also avoids the problem of unavailability of books at physical store as numerous vendors from different places sell their books at one place. This project is efficient in maintaining users records and can perform operations on it, also reduces the work load on the shop owner of knowing the quantity of books available and which books are available and keeps the records of how many books are purchased and sold.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Ms. </a:t>
            </a:r>
            <a:r>
              <a:rPr lang="en-IN" sz="2000" dirty="0" err="1" smtClean="0">
                <a:latin typeface="Times New Roman" pitchFamily="18" charset="0"/>
                <a:cs typeface="Times New Roman" pitchFamily="18" charset="0"/>
              </a:rPr>
              <a:t>Pragati</a:t>
            </a:r>
            <a:r>
              <a:rPr lang="en-IN" sz="2000" dirty="0" smtClean="0">
                <a:latin typeface="Times New Roman" pitchFamily="18" charset="0"/>
                <a:cs typeface="Times New Roman" pitchFamily="18" charset="0"/>
              </a:rPr>
              <a:t> Bagmare1 , Ms. </a:t>
            </a:r>
            <a:r>
              <a:rPr lang="en-IN" sz="2000" dirty="0" err="1" smtClean="0">
                <a:latin typeface="Times New Roman" pitchFamily="18" charset="0"/>
                <a:cs typeface="Times New Roman" pitchFamily="18" charset="0"/>
              </a:rPr>
              <a:t>Shraddha</a:t>
            </a:r>
            <a:r>
              <a:rPr lang="en-IN" sz="2000" dirty="0" smtClean="0">
                <a:latin typeface="Times New Roman" pitchFamily="18" charset="0"/>
                <a:cs typeface="Times New Roman" pitchFamily="18" charset="0"/>
              </a:rPr>
              <a:t> Girhepunje2 , Ms. </a:t>
            </a:r>
            <a:r>
              <a:rPr lang="en-IN" sz="2000" dirty="0" err="1" smtClean="0">
                <a:latin typeface="Times New Roman" pitchFamily="18" charset="0"/>
                <a:cs typeface="Times New Roman" pitchFamily="18" charset="0"/>
              </a:rPr>
              <a:t>Priya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Bisen</a:t>
            </a:r>
            <a:r>
              <a:rPr lang="en-IN" sz="2000" dirty="0" smtClean="0">
                <a:latin typeface="Times New Roman" pitchFamily="18" charset="0"/>
                <a:cs typeface="Times New Roman" pitchFamily="18" charset="0"/>
              </a:rPr>
              <a:t>, “Research Paper on Online Bookshop Management System”, International Journal for Research in Applied Science &amp; Engineering Technology (IJRASET), Volume 5., Issue 4., 2017, page no. 115-117. </a:t>
            </a: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Fatin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Najwa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Binti</a:t>
            </a:r>
            <a:r>
              <a:rPr lang="en-IN" sz="2000" dirty="0" smtClean="0">
                <a:latin typeface="Times New Roman" pitchFamily="18" charset="0"/>
                <a:cs typeface="Times New Roman" pitchFamily="18" charset="0"/>
              </a:rPr>
              <a:t> Abdullah Sani1 , Hani </a:t>
            </a:r>
            <a:r>
              <a:rPr lang="en-IN" sz="2000" dirty="0" err="1" smtClean="0">
                <a:latin typeface="Times New Roman" pitchFamily="18" charset="0"/>
                <a:cs typeface="Times New Roman" pitchFamily="18" charset="0"/>
              </a:rPr>
              <a:t>Malini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binti</a:t>
            </a:r>
            <a:r>
              <a:rPr lang="en-IN" sz="2000" dirty="0" smtClean="0">
                <a:latin typeface="Times New Roman" pitchFamily="18" charset="0"/>
                <a:cs typeface="Times New Roman" pitchFamily="18" charset="0"/>
              </a:rPr>
              <a:t> Majek2 , </a:t>
            </a:r>
            <a:r>
              <a:rPr lang="en-IN" sz="2000" dirty="0" err="1" smtClean="0">
                <a:latin typeface="Times New Roman" pitchFamily="18" charset="0"/>
                <a:cs typeface="Times New Roman" pitchFamily="18" charset="0"/>
              </a:rPr>
              <a:t>Umairah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binti</a:t>
            </a:r>
            <a:r>
              <a:rPr lang="en-IN" sz="2000" dirty="0" smtClean="0">
                <a:latin typeface="Times New Roman" pitchFamily="18" charset="0"/>
                <a:cs typeface="Times New Roman" pitchFamily="18" charset="0"/>
              </a:rPr>
              <a:t> Ahmad Khairudin3 , Abdul </a:t>
            </a:r>
            <a:r>
              <a:rPr lang="en-IN" sz="2000" dirty="0" err="1" smtClean="0">
                <a:latin typeface="Times New Roman" pitchFamily="18" charset="0"/>
                <a:cs typeface="Times New Roman" pitchFamily="18" charset="0"/>
              </a:rPr>
              <a:t>Rahman</a:t>
            </a:r>
            <a:r>
              <a:rPr lang="en-IN" sz="2000" dirty="0" smtClean="0">
                <a:latin typeface="Times New Roman" pitchFamily="18" charset="0"/>
                <a:cs typeface="Times New Roman" pitchFamily="18" charset="0"/>
              </a:rPr>
              <a:t> bin Ahmad Dahlan4, “e-Bookstore: Opening Door to the Garden of Knowledge”, International Journal of Scientific and Research Publications, Volume 7, Issue 6, June 2017 ,page no. 2250-3153 </a:t>
            </a:r>
          </a:p>
          <a:p>
            <a:pPr algn="just">
              <a:lnSpc>
                <a:spcPct val="160000"/>
              </a:lnSpc>
            </a:pPr>
            <a:r>
              <a:rPr lang="en-IN" sz="2000" dirty="0" smtClean="0">
                <a:latin typeface="Times New Roman" pitchFamily="18" charset="0"/>
                <a:cs typeface="Times New Roman" pitchFamily="18" charset="0"/>
              </a:rPr>
              <a:t>[3]</a:t>
            </a:r>
            <a:r>
              <a:rPr lang="en-IN" sz="2000" dirty="0" err="1" smtClean="0">
                <a:latin typeface="Times New Roman" pitchFamily="18" charset="0"/>
                <a:cs typeface="Times New Roman" pitchFamily="18" charset="0"/>
              </a:rPr>
              <a:t>Vamsi</a:t>
            </a:r>
            <a:r>
              <a:rPr lang="en-IN" sz="2000" dirty="0" smtClean="0">
                <a:latin typeface="Times New Roman" pitchFamily="18" charset="0"/>
                <a:cs typeface="Times New Roman" pitchFamily="18" charset="0"/>
              </a:rPr>
              <a:t> Krishna </a:t>
            </a:r>
            <a:r>
              <a:rPr lang="en-IN" sz="2000" dirty="0" err="1" smtClean="0">
                <a:latin typeface="Times New Roman" pitchFamily="18" charset="0"/>
                <a:cs typeface="Times New Roman" pitchFamily="18" charset="0"/>
              </a:rPr>
              <a:t>Mummaneni</a:t>
            </a:r>
            <a:r>
              <a:rPr lang="en-IN" sz="2000" dirty="0" smtClean="0">
                <a:latin typeface="Times New Roman" pitchFamily="18" charset="0"/>
                <a:cs typeface="Times New Roman" pitchFamily="18" charset="0"/>
              </a:rPr>
              <a:t> ,A Report Submitted in partial </a:t>
            </a:r>
            <a:r>
              <a:rPr lang="en-IN" sz="2000" dirty="0" err="1" smtClean="0">
                <a:latin typeface="Times New Roman" pitchFamily="18" charset="0"/>
                <a:cs typeface="Times New Roman" pitchFamily="18" charset="0"/>
              </a:rPr>
              <a:t>fulfillment</a:t>
            </a:r>
            <a:r>
              <a:rPr lang="en-IN" sz="2000" dirty="0" smtClean="0">
                <a:latin typeface="Times New Roman" pitchFamily="18" charset="0"/>
                <a:cs typeface="Times New Roman" pitchFamily="18" charset="0"/>
              </a:rPr>
              <a:t> of the requirements of the degree of Master of Software Engineering.</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1053</Words>
  <Application>Microsoft Office PowerPoint</Application>
  <PresentationFormat>On-screen Show (4:3)</PresentationFormat>
  <Paragraphs>62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Online book store E-Commerce web application</vt:lpstr>
      <vt:lpstr>Abstract</vt:lpstr>
      <vt:lpstr>Objective</vt:lpstr>
      <vt:lpstr>Existing System</vt:lpstr>
      <vt:lpstr>Disadvantage of Existing System</vt:lpstr>
      <vt:lpstr>PROPOSED SYSTEM :</vt:lpstr>
      <vt:lpstr>ADVANTAGE</vt:lpstr>
      <vt:lpstr>Flow Diagram</vt:lpstr>
      <vt:lpstr>Comparitive analysis </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576</cp:revision>
  <dcterms:created xsi:type="dcterms:W3CDTF">2006-08-16T00:00:00Z</dcterms:created>
  <dcterms:modified xsi:type="dcterms:W3CDTF">2024-07-12T06:20:52Z</dcterms:modified>
</cp:coreProperties>
</file>