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32" r:id="rId4"/>
    <p:sldId id="260" r:id="rId5"/>
    <p:sldId id="262" r:id="rId6"/>
    <p:sldId id="263" r:id="rId7"/>
    <p:sldId id="294" r:id="rId8"/>
    <p:sldId id="330" r:id="rId9"/>
    <p:sldId id="296" r:id="rId10"/>
    <p:sldId id="295" r:id="rId11"/>
    <p:sldId id="331" r:id="rId12"/>
    <p:sldId id="323" r:id="rId13"/>
    <p:sldId id="33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Minimize Social Network Rumors Based on Rumor Path Tree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6477000"/>
          </a:xfrm>
        </p:spPr>
        <p:txBody>
          <a:bodyPr>
            <a:noAutofit/>
          </a:bodyPr>
          <a:lstStyle/>
          <a:p>
            <a:r>
              <a:rPr lang="en-US" sz="2000" dirty="0" smtClean="0"/>
              <a:t>Social networks have become a powerful information spreading platform. How to limit rumor spread on social networks is a challenging problem. </a:t>
            </a:r>
            <a:endParaRPr lang="en-US" sz="2000" dirty="0" smtClean="0"/>
          </a:p>
          <a:p>
            <a:endParaRPr lang="en-US" sz="2000" dirty="0" smtClean="0"/>
          </a:p>
          <a:p>
            <a:r>
              <a:rPr lang="en-US" sz="2000" dirty="0" smtClean="0"/>
              <a:t>In </a:t>
            </a:r>
            <a:r>
              <a:rPr lang="en-US" sz="2000" dirty="0" smtClean="0"/>
              <a:t>this article, we combine information spreading mechanisms to simulate real-world social network user behavior. Based on this, we estimate the risk degree of each node during the hazard period and analyze the hazard level that other nodes are potentially affected by when a node is infected by a rumor</a:t>
            </a:r>
            <a:r>
              <a:rPr lang="en-US" sz="2000" dirty="0" smtClean="0"/>
              <a:t>.</a:t>
            </a:r>
          </a:p>
          <a:p>
            <a:endParaRPr lang="en-US" sz="2000" dirty="0" smtClean="0"/>
          </a:p>
          <a:p>
            <a:r>
              <a:rPr lang="en-US" sz="2000" dirty="0" smtClean="0"/>
              <a:t> </a:t>
            </a:r>
            <a:r>
              <a:rPr lang="en-US" sz="2000" dirty="0" smtClean="0"/>
              <a:t>We use the Rumor Path Tree ( RPT ) to analyze the rumor spreading path. By comparing the rumors and truths propagation to a certain node, the steps taken by the rumor node to propagation are estimated. In order to identify the truth node, we construct a fractional function to calculate the effective influence nodes, and select the node with the highest score from the generated RPT pool. Based on the truth node we effectively block the spread of rumors. Finally, experimental results and comparisons on the real datasets prove that our method is effective and efficient.</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lstStyle/>
          <a:p>
            <a:r>
              <a:rPr lang="en-US" dirty="0" smtClean="0"/>
              <a:t>Social networks provide users with a new way to spread messages. Users can share recent updates, recommended music and videos via social networks. Due to the high openness and spread of message transmission, the network is full of false and even harmful rumors.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lvl="0"/>
            <a:r>
              <a:rPr lang="en-IN" sz="2000" dirty="0" smtClean="0"/>
              <a:t>One of the interesting features of Twitter is the existence of </a:t>
            </a:r>
            <a:r>
              <a:rPr lang="en-IN" sz="2000" dirty="0" err="1" smtClean="0"/>
              <a:t>Rumors</a:t>
            </a:r>
            <a:r>
              <a:rPr lang="en-IN" sz="2000" dirty="0" smtClean="0"/>
              <a:t> Topics, which is a list of top ten most tweeted topics ranked by Twitter’s proprietary algorithm (‘Tweeting’ is a term for writing Twitter messages).</a:t>
            </a:r>
            <a:endParaRPr lang="en-US" sz="2000" dirty="0" smtClean="0"/>
          </a:p>
          <a:p>
            <a:pPr lvl="0"/>
            <a:endParaRPr lang="en-IN" sz="2000" dirty="0" smtClean="0"/>
          </a:p>
          <a:p>
            <a:pPr lvl="0"/>
            <a:r>
              <a:rPr lang="en-IN" sz="2000" dirty="0" smtClean="0"/>
              <a:t>There </a:t>
            </a:r>
            <a:r>
              <a:rPr lang="en-IN" sz="2000" dirty="0" smtClean="0"/>
              <a:t>exists a (non-exhaustive) listing of categories used by studies on social awareness.</a:t>
            </a:r>
            <a:endParaRPr lang="en-US" sz="2000" dirty="0" smtClean="0"/>
          </a:p>
          <a:p>
            <a:pPr lvl="0"/>
            <a:endParaRPr lang="en-IN" sz="2000" dirty="0" smtClean="0"/>
          </a:p>
          <a:p>
            <a:pPr lvl="0"/>
            <a:r>
              <a:rPr lang="en-IN" sz="2000" dirty="0" smtClean="0"/>
              <a:t>The </a:t>
            </a:r>
            <a:r>
              <a:rPr lang="en-IN" sz="2000" dirty="0" smtClean="0"/>
              <a:t>outcomes of these analyses may be used by several applications, such as event monitoring, and opinion mining about products or brands.</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lvl="0"/>
            <a:r>
              <a:rPr lang="en-IN" sz="2000" dirty="0" smtClean="0"/>
              <a:t>The purpose of this research is to analyze the views and sentiments of Twitter users on top </a:t>
            </a:r>
            <a:r>
              <a:rPr lang="en-IN" sz="2000" dirty="0" err="1" smtClean="0"/>
              <a:t>Rumors</a:t>
            </a:r>
            <a:r>
              <a:rPr lang="en-IN" sz="2000" dirty="0" smtClean="0"/>
              <a:t> social issues of the world in a specific time frame.</a:t>
            </a:r>
            <a:endParaRPr lang="en-US" sz="2000" dirty="0" smtClean="0"/>
          </a:p>
          <a:p>
            <a:pPr lvl="0"/>
            <a:endParaRPr lang="en-IN" sz="2000" dirty="0" smtClean="0"/>
          </a:p>
          <a:p>
            <a:pPr lvl="0"/>
            <a:r>
              <a:rPr lang="en-IN" sz="2000" dirty="0" smtClean="0"/>
              <a:t>In </a:t>
            </a:r>
            <a:r>
              <a:rPr lang="en-IN" sz="2000" dirty="0" smtClean="0"/>
              <a:t>this work, an attempt is made to the mine tweets, capture the political sentiments from it and model it as a supervised learning problem.</a:t>
            </a:r>
            <a:endParaRPr lang="en-US" sz="2000" dirty="0" smtClean="0"/>
          </a:p>
          <a:p>
            <a:pPr lvl="0"/>
            <a:endParaRPr lang="en-IN" sz="2000" dirty="0" smtClean="0"/>
          </a:p>
          <a:p>
            <a:pPr lvl="0"/>
            <a:r>
              <a:rPr lang="en-IN" sz="2000" dirty="0" smtClean="0"/>
              <a:t>Our </a:t>
            </a:r>
            <a:r>
              <a:rPr lang="en-IN" sz="2000" dirty="0" smtClean="0"/>
              <a:t>findings show that social media like Twitter helps to establish a sound perception of the social, political and cultural issues by analyzing the thoughts and feelings of people concerning their comments.</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5867400"/>
          </a:xfrm>
        </p:spPr>
        <p:txBody>
          <a:bodyPr>
            <a:noAutofit/>
          </a:bodyPr>
          <a:lstStyle/>
          <a:p>
            <a:pPr lvl="0"/>
            <a:r>
              <a:rPr lang="en-IN" sz="2000" dirty="0" smtClean="0"/>
              <a:t>In this paper, we propose model which use machine learning algorithm and classify sentiment of twitter message.</a:t>
            </a:r>
            <a:endParaRPr lang="en-US" sz="2000" dirty="0" smtClean="0"/>
          </a:p>
          <a:p>
            <a:pPr lvl="0"/>
            <a:endParaRPr lang="en-IN" sz="2000" dirty="0" smtClean="0"/>
          </a:p>
          <a:p>
            <a:pPr lvl="0"/>
            <a:endParaRPr lang="en-IN" sz="2000" dirty="0" smtClean="0"/>
          </a:p>
          <a:p>
            <a:pPr lvl="0"/>
            <a:r>
              <a:rPr lang="en-IN" sz="2000" dirty="0" smtClean="0"/>
              <a:t>It’s </a:t>
            </a:r>
            <a:r>
              <a:rPr lang="en-IN" sz="2000" dirty="0" smtClean="0"/>
              <a:t>reasonable to assume that during a campaign, parties will use Twitter to advertise their candidates, propose party policies, participate in debates and interviews, and also criticize their opponents.</a:t>
            </a:r>
            <a:endParaRPr lang="en-US" sz="2000" dirty="0" smtClean="0"/>
          </a:p>
          <a:p>
            <a:pPr lvl="0"/>
            <a:endParaRPr lang="en-IN" sz="2000" dirty="0" smtClean="0"/>
          </a:p>
          <a:p>
            <a:pPr lvl="0"/>
            <a:endParaRPr lang="en-IN" sz="2000" dirty="0" smtClean="0"/>
          </a:p>
          <a:p>
            <a:pPr lvl="0"/>
            <a:r>
              <a:rPr lang="en-IN" sz="2000" dirty="0" smtClean="0"/>
              <a:t>We </a:t>
            </a:r>
            <a:r>
              <a:rPr lang="en-IN" sz="2000" dirty="0" smtClean="0"/>
              <a:t>proposed three main reasons in the previous section, two of them may be the reasons for trend rising, and one may be the reason for trend falling.</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r>
              <a:rPr lang="en-IN" sz="2000" dirty="0" smtClean="0"/>
              <a:t>Sentiment analysis has now become an important source in decision-making. People depend upon it for future predictions and efficient working, yet we cannot say it is more than enough to rely upon its judgments because opinions and perceptions of people vary with the circumstances.</a:t>
            </a:r>
            <a:endParaRPr lang="en-US" sz="2000" dirty="0" smtClean="0"/>
          </a:p>
          <a:p>
            <a:pPr lvl="0"/>
            <a:endParaRPr lang="en-IN" sz="2000" dirty="0" smtClean="0"/>
          </a:p>
          <a:p>
            <a:pPr lvl="0"/>
            <a:endParaRPr lang="en-IN" sz="2000" dirty="0" smtClean="0"/>
          </a:p>
          <a:p>
            <a:pPr lvl="0"/>
            <a:r>
              <a:rPr lang="en-IN" sz="2000" dirty="0" smtClean="0"/>
              <a:t>They </a:t>
            </a:r>
            <a:r>
              <a:rPr lang="en-IN" sz="2000" dirty="0" smtClean="0"/>
              <a:t>have used one dataset with three algorithms and performance has been evaluated on the basis three different information retrieval metrics precision, recall, and f-measure. </a:t>
            </a:r>
            <a:endParaRPr lang="en-US" sz="2000" dirty="0" smtClean="0"/>
          </a:p>
          <a:p>
            <a:pPr lvl="0"/>
            <a:endParaRPr lang="en-IN" sz="2000" dirty="0" smtClean="0"/>
          </a:p>
          <a:p>
            <a:pPr lvl="0"/>
            <a:endParaRPr lang="en-IN" sz="2000" dirty="0" smtClean="0"/>
          </a:p>
          <a:p>
            <a:pPr lvl="0"/>
            <a:r>
              <a:rPr lang="en-IN" sz="2000" dirty="0" smtClean="0"/>
              <a:t>In </a:t>
            </a:r>
            <a:r>
              <a:rPr lang="en-IN" sz="2000" dirty="0" smtClean="0"/>
              <a:t>the proposed supervised learning techniques to classify twitter </a:t>
            </a:r>
            <a:r>
              <a:rPr lang="en-IN" sz="2000" dirty="0" err="1" smtClean="0"/>
              <a:t>Rumors</a:t>
            </a:r>
            <a:r>
              <a:rPr lang="en-IN" sz="2000" dirty="0" smtClean="0"/>
              <a:t> topic for that they use text based and network based classifier and conclude C5.0 gave best performance. </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Diagram</a:t>
            </a:r>
            <a:endParaRPr lang="en-US" dirty="0"/>
          </a:p>
        </p:txBody>
      </p:sp>
      <p:sp>
        <p:nvSpPr>
          <p:cNvPr id="4" name="Content Placeholder 3"/>
          <p:cNvSpPr>
            <a:spLocks noGrp="1"/>
          </p:cNvSpPr>
          <p:nvPr>
            <p:ph idx="1"/>
          </p:nvPr>
        </p:nvSpPr>
        <p:spPr/>
        <p:txBody>
          <a:bodyPr/>
          <a:lstStyle/>
          <a:p>
            <a:endParaRPr lang="en-US"/>
          </a:p>
        </p:txBody>
      </p:sp>
      <p:pic>
        <p:nvPicPr>
          <p:cNvPr id="3" name="Picture 1"/>
          <p:cNvPicPr>
            <a:picLocks noChangeAspect="1" noChangeArrowheads="1"/>
          </p:cNvPicPr>
          <p:nvPr/>
        </p:nvPicPr>
        <p:blipFill>
          <a:blip r:embed="rId2"/>
          <a:srcRect/>
          <a:stretch>
            <a:fillRect/>
          </a:stretch>
        </p:blipFill>
        <p:spPr bwMode="auto">
          <a:xfrm>
            <a:off x="990600" y="1371600"/>
            <a:ext cx="8305800" cy="497205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0668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1143000"/>
            <a:ext cx="7498080" cy="4648200"/>
          </a:xfrm>
        </p:spPr>
        <p:txBody>
          <a:bodyPr>
            <a:noAutofit/>
          </a:bodyPr>
          <a:lstStyle/>
          <a:p>
            <a:pPr algn="just">
              <a:lnSpc>
                <a:spcPct val="150000"/>
              </a:lnSpc>
            </a:pPr>
            <a:r>
              <a:rPr lang="en-US" sz="2000" dirty="0" smtClean="0"/>
              <a:t>Aiming at the problem of rumor propagation in social networks, we construct a multi-level propagation model based on entropy weight. By analyzing the propagation path of the rumor, we use the specific node as the root of the rumor path tree structure in the active period of the rumor. </a:t>
            </a:r>
            <a:endParaRPr lang="en-US" sz="2000" dirty="0" smtClean="0"/>
          </a:p>
          <a:p>
            <a:pPr algn="just">
              <a:lnSpc>
                <a:spcPct val="150000"/>
              </a:lnSpc>
            </a:pPr>
            <a:r>
              <a:rPr lang="en-US" sz="2000" dirty="0" smtClean="0"/>
              <a:t>We </a:t>
            </a:r>
            <a:r>
              <a:rPr lang="en-US" sz="2000" dirty="0" smtClean="0"/>
              <a:t>construct a fractional function to evaluate the number of nodes that can potentially affect an arbitrary node as a truth node. By ranking the node scores, we can select the top − k node with a high score as the truth initiator node. </a:t>
            </a:r>
          </a:p>
          <a:p>
            <a:pPr algn="just">
              <a:lnSpc>
                <a:spcPct val="150000"/>
              </a:lnSpc>
            </a:pPr>
            <a:r>
              <a:rPr lang="en-US" sz="2000" dirty="0" smtClean="0"/>
              <a:t>The </a:t>
            </a:r>
            <a:r>
              <a:rPr lang="en-US" sz="2000" dirty="0" smtClean="0"/>
              <a:t>experimental results show that our method is better than some existing methods in terms of effectiveness and efficiency. In future work, we will classify the types of rumors, optimize the model parameters, and consider to apply our framework on some large scale real datasets to verify the efficiency</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r>
              <a:rPr lang="en-US" sz="2000" dirty="0" smtClean="0"/>
              <a:t>[1] D. M. Boyd and N. B. Ellison, “Social network sites: Definition, history, and scholarship,” J. </a:t>
            </a:r>
            <a:r>
              <a:rPr lang="en-US" sz="2000" dirty="0" err="1" smtClean="0"/>
              <a:t>Comput</a:t>
            </a:r>
            <a:r>
              <a:rPr lang="en-US" sz="2000" dirty="0" smtClean="0"/>
              <a:t>. </a:t>
            </a:r>
            <a:r>
              <a:rPr lang="en-US" sz="2000" dirty="0" err="1" smtClean="0"/>
              <a:t>Commun</a:t>
            </a:r>
            <a:r>
              <a:rPr lang="en-US" sz="2000" dirty="0" smtClean="0"/>
              <a:t>., 2007. </a:t>
            </a:r>
          </a:p>
          <a:p>
            <a:r>
              <a:rPr lang="en-US" sz="2000" dirty="0" smtClean="0"/>
              <a:t> </a:t>
            </a:r>
          </a:p>
          <a:p>
            <a:r>
              <a:rPr lang="en-US" sz="2000" dirty="0" smtClean="0"/>
              <a:t>[2] T. </a:t>
            </a:r>
            <a:r>
              <a:rPr lang="en-US" sz="2000" dirty="0" err="1" smtClean="0"/>
              <a:t>Samakoti</a:t>
            </a:r>
            <a:r>
              <a:rPr lang="en-US" sz="2000" dirty="0" smtClean="0"/>
              <a:t>, S. </a:t>
            </a:r>
            <a:r>
              <a:rPr lang="en-US" sz="2000" dirty="0" err="1" smtClean="0"/>
              <a:t>Naseera</a:t>
            </a:r>
            <a:r>
              <a:rPr lang="en-US" sz="2000" dirty="0" smtClean="0"/>
              <a:t>, and T. </a:t>
            </a:r>
            <a:r>
              <a:rPr lang="en-US" sz="2000" dirty="0" err="1" smtClean="0"/>
              <a:t>Pramila</a:t>
            </a:r>
            <a:r>
              <a:rPr lang="en-US" sz="2000" dirty="0" smtClean="0"/>
              <a:t>, “Perception of trend topic in Twitter: A case study,” </a:t>
            </a:r>
            <a:r>
              <a:rPr lang="en-US" sz="2000" dirty="0" err="1" smtClean="0"/>
              <a:t>i</a:t>
            </a:r>
            <a:r>
              <a:rPr lang="en-US" sz="2000" dirty="0" smtClean="0"/>
              <a:t>-manager’s J. </a:t>
            </a:r>
            <a:r>
              <a:rPr lang="en-US" sz="2000" dirty="0" err="1" smtClean="0"/>
              <a:t>Softw</a:t>
            </a:r>
            <a:r>
              <a:rPr lang="en-US" sz="2000" dirty="0" smtClean="0"/>
              <a:t>. Eng., vol. 11, no. 4, pp. 12– 17, 2017. </a:t>
            </a:r>
          </a:p>
          <a:p>
            <a:r>
              <a:rPr lang="en-US" sz="2000" dirty="0" smtClean="0"/>
              <a:t> </a:t>
            </a:r>
          </a:p>
          <a:p>
            <a:r>
              <a:rPr lang="en-US" sz="2000" dirty="0" smtClean="0"/>
              <a:t>[3] </a:t>
            </a:r>
            <a:r>
              <a:rPr lang="en-US" sz="2000" dirty="0" err="1" smtClean="0"/>
              <a:t>Alexa</a:t>
            </a:r>
            <a:r>
              <a:rPr lang="en-US" sz="2000" dirty="0" smtClean="0"/>
              <a:t>, “</a:t>
            </a:r>
            <a:r>
              <a:rPr lang="en-US" sz="2000" dirty="0" err="1" smtClean="0"/>
              <a:t>Alexa</a:t>
            </a:r>
            <a:r>
              <a:rPr lang="en-US" sz="2000" dirty="0" smtClean="0"/>
              <a:t> Top Sites,” 2019. . </a:t>
            </a:r>
          </a:p>
          <a:p>
            <a:r>
              <a:rPr lang="en-US" sz="2000" dirty="0" smtClean="0"/>
              <a:t> </a:t>
            </a:r>
          </a:p>
          <a:p>
            <a:r>
              <a:rPr lang="en-US" sz="2000" dirty="0" smtClean="0"/>
              <a:t>[4] T. </a:t>
            </a:r>
            <a:r>
              <a:rPr lang="en-US" sz="2000" dirty="0" err="1" smtClean="0"/>
              <a:t>Sakaki</a:t>
            </a:r>
            <a:r>
              <a:rPr lang="en-US" sz="2000" dirty="0" smtClean="0"/>
              <a:t>, M. Okazaki, and Y. Matsuo, “Earthquake shakes Twitter users: real-time event detection by social sensors,” in Proceedings of the 19th international conference on World wide web, 2010. </a:t>
            </a:r>
          </a:p>
          <a:p>
            <a:r>
              <a:rPr lang="en-US" sz="2000" dirty="0" smtClean="0"/>
              <a:t> </a:t>
            </a:r>
          </a:p>
          <a:p>
            <a:r>
              <a:rPr lang="en-US" sz="2000" dirty="0" smtClean="0"/>
              <a:t>[5] I. </a:t>
            </a:r>
            <a:r>
              <a:rPr lang="en-US" sz="2000" dirty="0" err="1" smtClean="0"/>
              <a:t>Annamoradnejad</a:t>
            </a:r>
            <a:r>
              <a:rPr lang="en-US" sz="2000" dirty="0" smtClean="0"/>
              <a:t> and J. </a:t>
            </a:r>
            <a:r>
              <a:rPr lang="en-US" sz="2000" dirty="0" err="1" smtClean="0"/>
              <a:t>Habibi</a:t>
            </a:r>
            <a:r>
              <a:rPr lang="en-US" sz="2000" dirty="0" smtClean="0"/>
              <a:t>, “Top 50 Rumors topics (Rumors) of Twitter for 2018 (one hour interval),” </a:t>
            </a:r>
            <a:r>
              <a:rPr lang="en-US" sz="2000" dirty="0" err="1" smtClean="0"/>
              <a:t>Mendeley</a:t>
            </a:r>
            <a:r>
              <a:rPr lang="en-US" sz="2000" dirty="0" smtClean="0"/>
              <a:t> Data, v1, 2019. </a:t>
            </a:r>
          </a:p>
          <a:p>
            <a:r>
              <a:rPr lang="en-US" sz="2000" dirty="0" smtClean="0"/>
              <a:t> </a:t>
            </a:r>
          </a:p>
          <a:p>
            <a:r>
              <a:rPr lang="en-US" sz="2000" dirty="0" smtClean="0"/>
              <a:t>[6] B. De </a:t>
            </a:r>
            <a:r>
              <a:rPr lang="en-US" sz="2000" dirty="0" err="1" smtClean="0"/>
              <a:t>Longueville</a:t>
            </a:r>
            <a:r>
              <a:rPr lang="en-US" sz="2000" dirty="0" smtClean="0"/>
              <a:t>, R. S. Smith, B. De </a:t>
            </a:r>
            <a:r>
              <a:rPr lang="en-US" sz="2000" dirty="0" err="1" smtClean="0"/>
              <a:t>Longueville</a:t>
            </a:r>
            <a:r>
              <a:rPr lang="en-US" sz="2000" dirty="0" smtClean="0"/>
              <a:t>, R. S. Smith, and G. </a:t>
            </a:r>
            <a:r>
              <a:rPr lang="en-US" sz="2000" dirty="0" err="1" smtClean="0"/>
              <a:t>Luraschi</a:t>
            </a:r>
            <a:r>
              <a:rPr lang="en-US" sz="2000" dirty="0" smtClean="0"/>
              <a:t>, “‘OMG, from here, I can see the flames!’: a use case of mining Location Based Social Networks to acquire spatiotemporal data on forest fires,” </a:t>
            </a:r>
            <a:r>
              <a:rPr lang="en-US" sz="2000" dirty="0" err="1" smtClean="0"/>
              <a:t>Lbsn</a:t>
            </a:r>
            <a:r>
              <a:rPr lang="en-US" sz="2000" dirty="0" smtClean="0"/>
              <a:t>, 2009. </a:t>
            </a:r>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47500" lnSpcReduction="20000"/>
          </a:bodyPr>
          <a:lstStyle/>
          <a:p>
            <a:r>
              <a:rPr lang="en-US" dirty="0" smtClean="0"/>
              <a:t>[</a:t>
            </a:r>
            <a:r>
              <a:rPr lang="en-US" dirty="0" smtClean="0"/>
              <a:t>7] K. </a:t>
            </a:r>
            <a:r>
              <a:rPr lang="en-US" dirty="0" err="1" smtClean="0"/>
              <a:t>Starbird</a:t>
            </a:r>
            <a:r>
              <a:rPr lang="en-US" dirty="0" smtClean="0"/>
              <a:t>, “(How) will the revolution be </a:t>
            </a:r>
            <a:r>
              <a:rPr lang="en-US" dirty="0" err="1" smtClean="0"/>
              <a:t>retweeted</a:t>
            </a:r>
            <a:r>
              <a:rPr lang="en-US" dirty="0" smtClean="0"/>
              <a:t>? Information diffusion and the 2011 Egyptian uprising,” in Proceedings of the ACM 2012 Conference on Computer Supported Cooperative Work, 2012. </a:t>
            </a:r>
          </a:p>
          <a:p>
            <a:endParaRPr lang="en-US" dirty="0" smtClean="0"/>
          </a:p>
          <a:p>
            <a:r>
              <a:rPr lang="en-US" dirty="0" smtClean="0"/>
              <a:t>[8] G. </a:t>
            </a:r>
            <a:r>
              <a:rPr lang="en-US" dirty="0" err="1" smtClean="0"/>
              <a:t>Enli</a:t>
            </a:r>
            <a:r>
              <a:rPr lang="en-US" dirty="0" smtClean="0"/>
              <a:t>, “Twitter as arena for the authentic outsider: exploring the social media campaigns of Trump and Clinton in the 2016 US presidential election,” Eur. J. </a:t>
            </a:r>
            <a:r>
              <a:rPr lang="en-US" dirty="0" err="1" smtClean="0"/>
              <a:t>Commun</a:t>
            </a:r>
            <a:r>
              <a:rPr lang="en-US" dirty="0" smtClean="0"/>
              <a:t>., 2017. </a:t>
            </a:r>
          </a:p>
          <a:p>
            <a:pPr>
              <a:buNone/>
            </a:pPr>
            <a:r>
              <a:rPr lang="en-US" dirty="0" smtClean="0"/>
              <a:t> </a:t>
            </a:r>
          </a:p>
          <a:p>
            <a:r>
              <a:rPr lang="en-US" dirty="0" smtClean="0"/>
              <a:t>[9] J. Nichols, J. Mahmud, and C. </a:t>
            </a:r>
            <a:r>
              <a:rPr lang="en-US" dirty="0" err="1" smtClean="0"/>
              <a:t>Drews</a:t>
            </a:r>
            <a:r>
              <a:rPr lang="en-US" dirty="0" smtClean="0"/>
              <a:t>, “Summarizing sporting events using twitter,” in Proceedings of the 2012 ACM international conference on Intelligent User Interfaces - IUI ’12, 2012. </a:t>
            </a:r>
          </a:p>
          <a:p>
            <a:pPr>
              <a:buNone/>
            </a:pPr>
            <a:r>
              <a:rPr lang="en-US" dirty="0" smtClean="0"/>
              <a:t> </a:t>
            </a:r>
          </a:p>
          <a:p>
            <a:r>
              <a:rPr lang="en-US" dirty="0" smtClean="0"/>
              <a:t>[10] M. </a:t>
            </a:r>
            <a:r>
              <a:rPr lang="en-US" dirty="0" err="1" smtClean="0"/>
              <a:t>Nagarajan</a:t>
            </a:r>
            <a:r>
              <a:rPr lang="en-US" dirty="0" smtClean="0"/>
              <a:t>, H. </a:t>
            </a:r>
            <a:r>
              <a:rPr lang="en-US" dirty="0" err="1" smtClean="0"/>
              <a:t>Purohit</a:t>
            </a:r>
            <a:r>
              <a:rPr lang="en-US" dirty="0" smtClean="0"/>
              <a:t>, and A. </a:t>
            </a:r>
            <a:r>
              <a:rPr lang="en-US" dirty="0" err="1" smtClean="0"/>
              <a:t>Sheth</a:t>
            </a:r>
            <a:r>
              <a:rPr lang="en-US" dirty="0" smtClean="0"/>
              <a:t>, “A Qualitative Examination of Topical Tweet and </a:t>
            </a:r>
            <a:r>
              <a:rPr lang="en-US" dirty="0" err="1" smtClean="0"/>
              <a:t>Retweet</a:t>
            </a:r>
            <a:r>
              <a:rPr lang="en-US" dirty="0" smtClean="0"/>
              <a:t> Practices,” in International AAAI Conference on Weblogs and Social Media, 2010. </a:t>
            </a:r>
          </a:p>
          <a:p>
            <a:pPr>
              <a:buNone/>
            </a:pPr>
            <a:r>
              <a:rPr lang="en-US" dirty="0" smtClean="0"/>
              <a:t> </a:t>
            </a:r>
          </a:p>
          <a:p>
            <a:r>
              <a:rPr lang="en-US" dirty="0" smtClean="0"/>
              <a:t>[11] K. Lee, D. </a:t>
            </a:r>
            <a:r>
              <a:rPr lang="en-US" dirty="0" err="1" smtClean="0"/>
              <a:t>Palsetia</a:t>
            </a:r>
            <a:r>
              <a:rPr lang="en-US" dirty="0" smtClean="0"/>
              <a:t>, R. Narayanan, M. A. </a:t>
            </a:r>
            <a:r>
              <a:rPr lang="en-US" dirty="0" err="1" smtClean="0"/>
              <a:t>Patwary</a:t>
            </a:r>
            <a:r>
              <a:rPr lang="en-US" dirty="0" smtClean="0"/>
              <a:t>, A. </a:t>
            </a:r>
            <a:r>
              <a:rPr lang="en-US" dirty="0" err="1" smtClean="0"/>
              <a:t>Agrawal</a:t>
            </a:r>
            <a:r>
              <a:rPr lang="en-US" dirty="0" smtClean="0"/>
              <a:t>, and A. </a:t>
            </a:r>
            <a:r>
              <a:rPr lang="en-US" dirty="0" err="1" smtClean="0"/>
              <a:t>Choudhary</a:t>
            </a:r>
            <a:r>
              <a:rPr lang="en-US" dirty="0" smtClean="0"/>
              <a:t>, “Twitter Rumors Topic Classification,” pp. 251–258, 2011. </a:t>
            </a:r>
          </a:p>
          <a:p>
            <a:pPr>
              <a:buNone/>
            </a:pPr>
            <a:r>
              <a:rPr lang="en-US" dirty="0" smtClean="0"/>
              <a:t> </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901</Words>
  <Application>Microsoft Office PowerPoint</Application>
  <PresentationFormat>On-screen Show (4:3)</PresentationFormat>
  <Paragraphs>77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Minimize Social Network Rumors Based on Rumor Path Tree</vt:lpstr>
      <vt:lpstr>Abstract</vt:lpstr>
      <vt:lpstr>Objective</vt:lpstr>
      <vt:lpstr>Existing System</vt:lpstr>
      <vt:lpstr>Disadvantage of Existing System</vt:lpstr>
      <vt:lpstr>PROPOSED SYSTEM :</vt:lpstr>
      <vt:lpstr>ADVANTAGE</vt:lpstr>
      <vt:lpstr>Flow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586</cp:revision>
  <dcterms:created xsi:type="dcterms:W3CDTF">2006-08-16T00:00:00Z</dcterms:created>
  <dcterms:modified xsi:type="dcterms:W3CDTF">2024-07-12T06:24:55Z</dcterms:modified>
</cp:coreProperties>
</file>