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32" r:id="rId4"/>
    <p:sldId id="260" r:id="rId5"/>
    <p:sldId id="262" r:id="rId6"/>
    <p:sldId id="333" r:id="rId7"/>
    <p:sldId id="263" r:id="rId8"/>
    <p:sldId id="294" r:id="rId9"/>
    <p:sldId id="334" r:id="rId10"/>
    <p:sldId id="335" r:id="rId11"/>
    <p:sldId id="330" r:id="rId12"/>
    <p:sldId id="296" r:id="rId13"/>
    <p:sldId id="295" r:id="rId14"/>
    <p:sldId id="331"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13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7/12/2024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7/12/2024</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7/12/2024</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Machine Learning Based Healthcare System for Investigating the Association Between Depression and Quality of Life</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r>
              <a:rPr lang="en-US" sz="2000" dirty="0" smtClean="0"/>
              <a:t>The present study aims to elucidate the main variables that increase the level of depression at the beginning of military conscription service using an artificial neural network (ANN)-based prediction model. </a:t>
            </a:r>
            <a:endParaRPr lang="en-US" sz="2000" dirty="0" smtClean="0"/>
          </a:p>
          <a:p>
            <a:endParaRPr lang="en-US" sz="2000" dirty="0" smtClean="0"/>
          </a:p>
          <a:p>
            <a:r>
              <a:rPr lang="en-US" sz="2000" dirty="0" smtClean="0"/>
              <a:t>Random </a:t>
            </a:r>
            <a:r>
              <a:rPr lang="en-US" sz="2000" dirty="0" smtClean="0"/>
              <a:t>sample data were obtained from one battalion of the Lithuanian Armed Forces, and a survey was conducted to generate data for the training and testing of the ANN models. </a:t>
            </a:r>
            <a:endParaRPr lang="en-US" sz="2000" dirty="0" smtClean="0"/>
          </a:p>
          <a:p>
            <a:endParaRPr lang="en-US" sz="2000" dirty="0" smtClean="0"/>
          </a:p>
          <a:p>
            <a:r>
              <a:rPr lang="en-US" sz="2000" dirty="0" smtClean="0"/>
              <a:t>Using </a:t>
            </a:r>
            <a:r>
              <a:rPr lang="en-US" sz="2000" dirty="0" smtClean="0"/>
              <a:t>nonlinearity in depression research, numerous ANN structures were constructed and verified to limit the optimal number of neurons, hidden layers, and transfer functions. The highest accuracy was obtained by the multilayer </a:t>
            </a:r>
            <a:r>
              <a:rPr lang="en-US" sz="2000" dirty="0" err="1" smtClean="0"/>
              <a:t>perceptron</a:t>
            </a:r>
            <a:r>
              <a:rPr lang="en-US" sz="2000" dirty="0" smtClean="0"/>
              <a:t> neural network (MLPNN) with a 6-2-2 partition. </a:t>
            </a:r>
            <a:endParaRPr lang="en-US"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609600"/>
            <a:ext cx="7498080" cy="5638800"/>
          </a:xfrm>
        </p:spPr>
        <p:txBody>
          <a:bodyPr>
            <a:normAutofit fontScale="77500" lnSpcReduction="20000"/>
          </a:bodyPr>
          <a:lstStyle/>
          <a:p>
            <a:r>
              <a:rPr lang="en-US" dirty="0" smtClean="0"/>
              <a:t>A standardized rescaling method was used for covariates. For the activation function, the hyperbolic tangent was used with 20 units in one hidden layer as well as the back-propagation algorithm. </a:t>
            </a:r>
            <a:endParaRPr lang="en-US" dirty="0" smtClean="0"/>
          </a:p>
          <a:p>
            <a:endParaRPr lang="en-US" dirty="0" smtClean="0"/>
          </a:p>
          <a:p>
            <a:r>
              <a:rPr lang="en-US" dirty="0" smtClean="0"/>
              <a:t>The </a:t>
            </a:r>
            <a:r>
              <a:rPr lang="en-US" dirty="0" smtClean="0"/>
              <a:t>best ANN model was determined as the model that showed the smallest cross-entropy error, the correct classification rate, and the area under the ROC curve. </a:t>
            </a:r>
            <a:endParaRPr lang="en-US" dirty="0" smtClean="0"/>
          </a:p>
          <a:p>
            <a:endParaRPr lang="en-US" dirty="0" smtClean="0"/>
          </a:p>
          <a:p>
            <a:r>
              <a:rPr lang="en-US" dirty="0" smtClean="0"/>
              <a:t>These </a:t>
            </a:r>
            <a:r>
              <a:rPr lang="en-US" dirty="0" smtClean="0"/>
              <a:t>findings show, with high precision, that cohesion in a team and adaptation to military routines are two critical elements that have the greatest impact on the depression level of conscripts.</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r>
              <a:rPr lang="en-US" sz="2000" dirty="0" smtClean="0"/>
              <a:t>The performance of the ANNs will not only provide how well depression can be classified from the features derived from the primary signals for depression but also provide an insight to irrelevant features that exist in the feature space.</a:t>
            </a:r>
          </a:p>
          <a:p>
            <a:pPr lvl="0"/>
            <a:r>
              <a:rPr lang="en-US" sz="2000" dirty="0" smtClean="0"/>
              <a:t>The classification accuracy of the anticipated scheme is higher when compared to the existing schemes, owing to the efficient classification and efficient preprocessing.</a:t>
            </a:r>
          </a:p>
          <a:p>
            <a:pPr lvl="0"/>
            <a:r>
              <a:rPr lang="en-US" sz="2000" dirty="0" smtClean="0"/>
              <a:t>Due to the less false negative errors, the sensitivity evaluation of the proposed FSVM is comparatively higher than that of the existing method, as well specificity is also encountered to be higher in FSVM due to its high true positive rate compared to the existing methods.</a:t>
            </a:r>
          </a:p>
          <a:p>
            <a:r>
              <a:rPr lang="en-US" sz="2000" dirty="0" smtClean="0"/>
              <a:t>In existing approach, depression can be predicted by face reading, interview, and other activities, people are analyses to each other.</a:t>
            </a:r>
            <a:endParaRPr 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lvl="0"/>
            <a:r>
              <a:rPr lang="en-US" sz="2000" dirty="0" smtClean="0"/>
              <a:t>Depression is a major problem facing our world today and it is important to develop an understanding of how an average person responds to depression in a typical activity like reading.</a:t>
            </a:r>
          </a:p>
          <a:p>
            <a:pPr lvl="0"/>
            <a:r>
              <a:rPr lang="en-US" sz="2000" dirty="0" smtClean="0"/>
              <a:t>A genetic algorithm (GA) could help solve these problems by selecting subsets of features for optimizing ANN depression classifications.</a:t>
            </a:r>
          </a:p>
          <a:p>
            <a:pPr lvl="0"/>
            <a:r>
              <a:rPr lang="en-US" sz="2000" dirty="0" smtClean="0"/>
              <a:t>This can lead to the issue where the ratio for number of samples to the number of connections and weights in an ANN could be relatively small, which could affect classifications.</a:t>
            </a:r>
          </a:p>
          <a:p>
            <a:pPr lvl="0"/>
            <a:r>
              <a:rPr lang="en-US" sz="2000" dirty="0" smtClean="0"/>
              <a:t>When experienced for longer periods of time and not controlled, depression has been widely recognized as a major growing concern in our age adversely impacting society due to its potential to cause chronic illnesses (e.g. cardiovascular diseases, diabetes and some forms of cancer) and high economic costs in societies (especially in developed countries.</a:t>
            </a:r>
          </a:p>
          <a:p>
            <a:pPr lvl="0"/>
            <a:r>
              <a:rPr lang="en-US" sz="2000" dirty="0" smtClean="0"/>
              <a:t>.</a:t>
            </a:r>
            <a:endParaRPr lang="en-US"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r>
              <a:rPr lang="en-US" dirty="0" smtClean="0"/>
              <a:t>Ongoing pressure can bring about genuine medical issue including uneasiness, sleep deprivation, muscle torment, hypertension and a debilitated invulnerable system.</a:t>
            </a:r>
          </a:p>
          <a:p>
            <a:pPr lvl="0"/>
            <a:r>
              <a:rPr lang="en-US" dirty="0" smtClean="0"/>
              <a:t>The quick increment of mental issues or depression has become an extraordinary test to human wellbeing and nature of life</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762000"/>
            <a:ext cx="7498080" cy="5867400"/>
          </a:xfrm>
        </p:spPr>
        <p:txBody>
          <a:bodyPr>
            <a:noAutofit/>
          </a:bodyPr>
          <a:lstStyle/>
          <a:p>
            <a:pPr lvl="0"/>
            <a:r>
              <a:rPr lang="en-US" sz="2000" dirty="0" smtClean="0"/>
              <a:t>This paper proposes and tests a variety of ANNs that can be used to classify depression in reading using a novel set of depression response signals.</a:t>
            </a:r>
          </a:p>
          <a:p>
            <a:pPr lvl="0"/>
            <a:r>
              <a:rPr lang="en-US" sz="2000" dirty="0" smtClean="0"/>
              <a:t>It also proposes methods for ANNs to deal with hundreds of features derived from the response signals using a genetic algorithm (GA) based approach.</a:t>
            </a:r>
          </a:p>
          <a:p>
            <a:pPr lvl="0"/>
            <a:r>
              <a:rPr lang="en-US" sz="2000" dirty="0" smtClean="0"/>
              <a:t>This proposed method ensures the accurate classification outcome which leads to efficient human life saving. </a:t>
            </a:r>
          </a:p>
          <a:p>
            <a:pPr lvl="0"/>
            <a:r>
              <a:rPr lang="en-US" sz="2000" dirty="0" smtClean="0"/>
              <a:t>They propose a novel mind-set acknowledgment structure that can distinguish five force levels for eight distinct kinds of mind-sets like clockwork.</a:t>
            </a:r>
          </a:p>
          <a:p>
            <a:pPr lvl="0"/>
            <a:r>
              <a:rPr lang="en-US" sz="2000" dirty="0" smtClean="0"/>
              <a:t>In addition, a ranking transformation was proposed utilizing self-reports in order to investigate the correlation of facial parameters with a participant's perceived amount of depression/anxiety.</a:t>
            </a:r>
          </a:p>
          <a:p>
            <a:pPr lvl="0"/>
            <a:r>
              <a:rPr lang="en-US" sz="2000" dirty="0" smtClean="0"/>
              <a:t>The proposed designed is helpful for predicting the mental depression of user using the conversation and social media data.</a:t>
            </a:r>
            <a:endParaRPr lang="en-US"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334000"/>
          </a:xfrm>
        </p:spPr>
        <p:txBody>
          <a:bodyPr>
            <a:normAutofit/>
          </a:bodyPr>
          <a:lstStyle/>
          <a:p>
            <a:pPr lvl="0"/>
            <a:r>
              <a:rPr lang="en-US" sz="1600" dirty="0" smtClean="0"/>
              <a:t>A slight performance drop between binary depression detection and 3-class emotion </a:t>
            </a:r>
            <a:r>
              <a:rPr lang="en-US" sz="1600" dirty="0" err="1" smtClean="0"/>
              <a:t>classifcation</a:t>
            </a:r>
            <a:r>
              <a:rPr lang="en-US" sz="1600" dirty="0" smtClean="0"/>
              <a:t> is expected, as multi-class </a:t>
            </a:r>
            <a:r>
              <a:rPr lang="en-US" sz="1600" dirty="0" err="1" smtClean="0"/>
              <a:t>classifcation</a:t>
            </a:r>
            <a:r>
              <a:rPr lang="en-US" sz="1600" dirty="0" smtClean="0"/>
              <a:t> is a more challenging task than binary </a:t>
            </a:r>
            <a:r>
              <a:rPr lang="en-US" sz="1600" dirty="0" err="1" smtClean="0"/>
              <a:t>classifcation</a:t>
            </a:r>
            <a:r>
              <a:rPr lang="en-US" sz="1600" dirty="0" smtClean="0"/>
              <a:t>.</a:t>
            </a:r>
          </a:p>
          <a:p>
            <a:pPr lvl="0"/>
            <a:r>
              <a:rPr lang="en-US" sz="1600" dirty="0" smtClean="0"/>
              <a:t>Te performance drop of the traditional machine learning algorithms occurs for both binary depression detection and 3-class emotion </a:t>
            </a:r>
            <a:r>
              <a:rPr lang="en-US" sz="1600" dirty="0" err="1" smtClean="0"/>
              <a:t>classifcation</a:t>
            </a:r>
            <a:r>
              <a:rPr lang="en-US" sz="1600" dirty="0" smtClean="0"/>
              <a:t>, measuring physiological data from both the chest-worn sensors and the wrist-worn sensors. </a:t>
            </a:r>
          </a:p>
          <a:p>
            <a:pPr lvl="0"/>
            <a:r>
              <a:rPr lang="en-US" sz="1600" dirty="0" smtClean="0"/>
              <a:t>However, adding signals from the ACC sensor should improve the performance of an ideal model, as more data points are being analyzed in the tasks performed.</a:t>
            </a:r>
          </a:p>
          <a:p>
            <a:pPr lvl="0"/>
            <a:r>
              <a:rPr lang="en-US" sz="1600" dirty="0" smtClean="0"/>
              <a:t>Deep neural networks possess key advantages in their capabilities to model complex systems and utilize automatically learning features through multiple network layers.</a:t>
            </a:r>
          </a:p>
          <a:p>
            <a:pPr lvl="0"/>
            <a:r>
              <a:rPr lang="en-US" sz="1600" dirty="0" smtClean="0"/>
              <a:t>Te key reason for using a </a:t>
            </a:r>
            <a:r>
              <a:rPr lang="en-US" sz="1600" dirty="0" err="1" smtClean="0"/>
              <a:t>convolutional</a:t>
            </a:r>
            <a:r>
              <a:rPr lang="en-US" sz="1600" dirty="0" smtClean="0"/>
              <a:t> neural network was the advantage of parameter-sharing that a </a:t>
            </a:r>
            <a:r>
              <a:rPr lang="en-US" sz="1600" dirty="0" err="1" smtClean="0"/>
              <a:t>convolutional</a:t>
            </a:r>
            <a:r>
              <a:rPr lang="en-US" sz="1600" dirty="0" smtClean="0"/>
              <a:t> neural network </a:t>
            </a:r>
            <a:r>
              <a:rPr lang="en-US" sz="1600" dirty="0" err="1" smtClean="0"/>
              <a:t>ofers</a:t>
            </a:r>
            <a:r>
              <a:rPr lang="en-US" sz="1600" dirty="0" smtClean="0"/>
              <a:t>. </a:t>
            </a:r>
          </a:p>
          <a:p>
            <a:r>
              <a:rPr lang="en-US" sz="1600" dirty="0" smtClean="0"/>
              <a:t>In a </a:t>
            </a:r>
            <a:r>
              <a:rPr lang="en-US" sz="1600" dirty="0" err="1" smtClean="0"/>
              <a:t>convolutional</a:t>
            </a:r>
            <a:r>
              <a:rPr lang="en-US" sz="1600" dirty="0" smtClean="0"/>
              <a:t> neural network, a small number of </a:t>
            </a:r>
            <a:r>
              <a:rPr lang="en-US" sz="1600" dirty="0" err="1" smtClean="0"/>
              <a:t>flters</a:t>
            </a:r>
            <a:r>
              <a:rPr lang="en-US" sz="1600" dirty="0" smtClean="0"/>
              <a:t> can be used for feature extraction across entire inputs.</a:t>
            </a:r>
            <a:endParaRPr lang="en-US"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t>LITERATURE </a:t>
            </a:r>
            <a:r>
              <a:rPr lang="en-US" b="1" dirty="0" smtClean="0"/>
              <a:t>SURVEY</a:t>
            </a:r>
            <a:endParaRPr lang="en-US" dirty="0"/>
          </a:p>
        </p:txBody>
      </p:sp>
      <p:sp>
        <p:nvSpPr>
          <p:cNvPr id="3" name="Content Placeholder 2"/>
          <p:cNvSpPr>
            <a:spLocks noGrp="1"/>
          </p:cNvSpPr>
          <p:nvPr>
            <p:ph idx="1"/>
          </p:nvPr>
        </p:nvSpPr>
        <p:spPr/>
        <p:txBody>
          <a:bodyPr>
            <a:normAutofit fontScale="62500" lnSpcReduction="20000"/>
          </a:bodyPr>
          <a:lstStyle/>
          <a:p>
            <a:r>
              <a:rPr lang="en-US" b="1" dirty="0" smtClean="0"/>
              <a:t>1. “Introducing </a:t>
            </a:r>
            <a:r>
              <a:rPr lang="en-US" b="1" dirty="0" err="1" smtClean="0"/>
              <a:t>WeSAD</a:t>
            </a:r>
            <a:r>
              <a:rPr lang="en-US" b="1" dirty="0" smtClean="0"/>
              <a:t>, a Multimodal Dataset for Wearable Depression and Affect Detection” Schmidt, P.; Reiss, A.; </a:t>
            </a:r>
            <a:r>
              <a:rPr lang="en-US" b="1" dirty="0" err="1" smtClean="0"/>
              <a:t>Duerichen</a:t>
            </a:r>
            <a:r>
              <a:rPr lang="en-US" b="1" dirty="0" smtClean="0"/>
              <a:t>, R.; van </a:t>
            </a:r>
            <a:r>
              <a:rPr lang="en-US" b="1" dirty="0" err="1" smtClean="0"/>
              <a:t>Laerhoven</a:t>
            </a:r>
            <a:r>
              <a:rPr lang="en-US" b="1" dirty="0" smtClean="0"/>
              <a:t>, K. </a:t>
            </a:r>
            <a:endParaRPr lang="en-US" dirty="0" smtClean="0"/>
          </a:p>
          <a:p>
            <a:r>
              <a:rPr lang="en-US" dirty="0" smtClean="0"/>
              <a:t>Affect recognition aims to detect a person’s affective state based on observables, with the goal to e.g. improve human-computer interaction. Long-term depression is known to have severe implications on wellbeing, which call for continuous and automated depression monitoring systems</a:t>
            </a:r>
            <a:r>
              <a:rPr lang="en-US" dirty="0" smtClean="0"/>
              <a:t>.</a:t>
            </a:r>
          </a:p>
          <a:p>
            <a:r>
              <a:rPr lang="en-US" b="1" dirty="0" smtClean="0"/>
              <a:t>2. “Supervisor Support, Control over Work Methods and Employee Well-Being: New Insights into Nonlinearity from Artificial Neural Networks” Somers, M.J.; </a:t>
            </a:r>
            <a:r>
              <a:rPr lang="en-US" b="1" dirty="0" err="1" smtClean="0"/>
              <a:t>Birnbaum</a:t>
            </a:r>
            <a:r>
              <a:rPr lang="en-US" b="1" dirty="0" smtClean="0"/>
              <a:t>, D.; </a:t>
            </a:r>
            <a:r>
              <a:rPr lang="en-US" b="1" dirty="0" err="1" smtClean="0"/>
              <a:t>Casal</a:t>
            </a:r>
            <a:r>
              <a:rPr lang="en-US" b="1" dirty="0" smtClean="0"/>
              <a:t>, J. </a:t>
            </a:r>
            <a:endParaRPr lang="en-US" dirty="0" smtClean="0"/>
          </a:p>
          <a:p>
            <a:r>
              <a:rPr lang="en-US" dirty="0" smtClean="0"/>
              <a:t>The purpose of this study was to test a nonlinear model of psychological well-being at work. Specifically, artificial neural networks (ANNs) were used to identify and map nonlinearities among supervisor support, control over work methods and employee well-being.</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62500" lnSpcReduction="20000"/>
          </a:bodyPr>
          <a:lstStyle/>
          <a:p>
            <a:r>
              <a:rPr lang="en-US" b="1" dirty="0" smtClean="0"/>
              <a:t>3.“ Low Depression Resilience in Late Adolescence and Risk of Hypertension in Adulthood” Crump, C.; </a:t>
            </a:r>
            <a:r>
              <a:rPr lang="en-US" b="1" dirty="0" err="1" smtClean="0"/>
              <a:t>Sundquist</a:t>
            </a:r>
            <a:r>
              <a:rPr lang="en-US" b="1" dirty="0" smtClean="0"/>
              <a:t>, J.; </a:t>
            </a:r>
            <a:r>
              <a:rPr lang="en-US" b="1" dirty="0" err="1" smtClean="0"/>
              <a:t>Winkleby</a:t>
            </a:r>
            <a:r>
              <a:rPr lang="en-US" b="1" dirty="0" smtClean="0"/>
              <a:t>, M.A.; </a:t>
            </a:r>
            <a:r>
              <a:rPr lang="en-US" b="1" dirty="0" err="1" smtClean="0"/>
              <a:t>Sundquist</a:t>
            </a:r>
            <a:r>
              <a:rPr lang="en-US" b="1" dirty="0" smtClean="0"/>
              <a:t>, K. </a:t>
            </a:r>
            <a:endParaRPr lang="en-US" dirty="0" smtClean="0"/>
          </a:p>
          <a:p>
            <a:r>
              <a:rPr lang="en-US" dirty="0" smtClean="0"/>
              <a:t>Greater blood pressure reactivity to psychological depression has been associated with higher risk of developing hypertension. We </a:t>
            </a:r>
            <a:r>
              <a:rPr lang="en-US" dirty="0" err="1" smtClean="0"/>
              <a:t>hypothesised</a:t>
            </a:r>
            <a:r>
              <a:rPr lang="en-US" dirty="0" smtClean="0"/>
              <a:t> that low depression resilience based on psychological assessment early in life is associated with hypertension in adulthood</a:t>
            </a:r>
            <a:r>
              <a:rPr lang="en-US" dirty="0" smtClean="0"/>
              <a:t>.</a:t>
            </a:r>
          </a:p>
          <a:p>
            <a:endParaRPr lang="en-US" b="1" dirty="0" smtClean="0"/>
          </a:p>
          <a:p>
            <a:r>
              <a:rPr lang="en-US" b="1" dirty="0" smtClean="0"/>
              <a:t>4</a:t>
            </a:r>
            <a:r>
              <a:rPr lang="en-US" b="1" dirty="0" smtClean="0"/>
              <a:t>. “Artificial Neural Network for Classification of Depressive and Normal in EEG” Mohan, Y.; </a:t>
            </a:r>
            <a:r>
              <a:rPr lang="en-US" b="1" dirty="0" err="1" smtClean="0"/>
              <a:t>Chee</a:t>
            </a:r>
            <a:r>
              <a:rPr lang="en-US" b="1" dirty="0" smtClean="0"/>
              <a:t>, S.S.; </a:t>
            </a:r>
            <a:r>
              <a:rPr lang="en-US" b="1" dirty="0" err="1" smtClean="0"/>
              <a:t>Xin</a:t>
            </a:r>
            <a:r>
              <a:rPr lang="en-US" b="1" dirty="0" smtClean="0"/>
              <a:t>, D.K.P.; </a:t>
            </a:r>
            <a:r>
              <a:rPr lang="en-US" b="1" dirty="0" err="1" smtClean="0"/>
              <a:t>Foong</a:t>
            </a:r>
            <a:r>
              <a:rPr lang="en-US" b="1" dirty="0" smtClean="0"/>
              <a:t>, L.P. </a:t>
            </a:r>
            <a:endParaRPr lang="en-US" dirty="0" smtClean="0"/>
          </a:p>
          <a:p>
            <a:r>
              <a:rPr lang="en-US" dirty="0" smtClean="0"/>
              <a:t>Depression is one of the greatest problems nowadays which might lead to high rates of other negative health outcomes such as obesity, heart disease, and stroke. However, diagnosis of the depression is still greatly depended on the questionnaires.</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sp>
        <p:nvSpPr>
          <p:cNvPr id="4" name="Content Placeholder 3"/>
          <p:cNvSpPr>
            <a:spLocks noGrp="1"/>
          </p:cNvSpPr>
          <p:nvPr>
            <p:ph idx="1"/>
          </p:nvPr>
        </p:nvSpPr>
        <p:spPr/>
        <p:txBody>
          <a:bodyPr/>
          <a:lstStyle/>
          <a:p>
            <a:endParaRPr lang="en-US"/>
          </a:p>
        </p:txBody>
      </p:sp>
      <p:pic>
        <p:nvPicPr>
          <p:cNvPr id="1026" name="Picture 2" descr="WhatsApp Image 2024-02-25 at 12"/>
          <p:cNvPicPr>
            <a:picLocks noChangeAspect="1" noChangeArrowheads="1"/>
          </p:cNvPicPr>
          <p:nvPr/>
        </p:nvPicPr>
        <p:blipFill>
          <a:blip r:embed="rId2"/>
          <a:srcRect/>
          <a:stretch>
            <a:fillRect/>
          </a:stretch>
        </p:blipFill>
        <p:spPr bwMode="auto">
          <a:xfrm>
            <a:off x="1438275" y="904874"/>
            <a:ext cx="7934325" cy="526732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914400"/>
            <a:ext cx="7498080" cy="5791200"/>
          </a:xfrm>
        </p:spPr>
        <p:txBody>
          <a:bodyPr>
            <a:noAutofit/>
          </a:bodyPr>
          <a:lstStyle/>
          <a:p>
            <a:r>
              <a:rPr lang="en-US" sz="1600" dirty="0" smtClean="0"/>
              <a:t>The paper detects the depressed and not depressed people analyzing the heart beat blood pressure and  sugar level expression using the dataset</a:t>
            </a:r>
            <a:r>
              <a:rPr lang="en-US" sz="1600" dirty="0" smtClean="0"/>
              <a:t>.</a:t>
            </a:r>
          </a:p>
          <a:p>
            <a:endParaRPr lang="en-US" sz="1600" dirty="0" smtClean="0"/>
          </a:p>
          <a:p>
            <a:r>
              <a:rPr lang="en-US" sz="1600" dirty="0" smtClean="0"/>
              <a:t> </a:t>
            </a:r>
            <a:r>
              <a:rPr lang="en-US" sz="1600" dirty="0" smtClean="0"/>
              <a:t>We combined the ANN  classifier, for train and tested our proposed architecture. The proposed architecture performance is also compared with different proposed architecture accuracy. </a:t>
            </a:r>
            <a:endParaRPr lang="en-US" sz="1600" dirty="0" smtClean="0"/>
          </a:p>
          <a:p>
            <a:endParaRPr lang="en-US" sz="1600" dirty="0" smtClean="0"/>
          </a:p>
          <a:p>
            <a:r>
              <a:rPr lang="en-US" sz="1600" dirty="0" smtClean="0"/>
              <a:t>The </a:t>
            </a:r>
            <a:r>
              <a:rPr lang="en-US" sz="1600" dirty="0" smtClean="0"/>
              <a:t>proposed architecture gives good performance. We are certain that the impact of our research effort will pave the path for future necessary image processing research and enhance the intellect and practicability in further research</a:t>
            </a:r>
            <a:endParaRPr lang="en-US" sz="16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r>
              <a:rPr lang="en-US" sz="1400" dirty="0" smtClean="0"/>
              <a:t>1. </a:t>
            </a:r>
            <a:r>
              <a:rPr lang="en-US" sz="1400" dirty="0" err="1" smtClean="0"/>
              <a:t>Samele</a:t>
            </a:r>
            <a:r>
              <a:rPr lang="en-US" sz="1400" dirty="0" smtClean="0"/>
              <a:t>, C.; Lees-Manning, H.; </a:t>
            </a:r>
            <a:r>
              <a:rPr lang="en-US" sz="1400" dirty="0" err="1" smtClean="0"/>
              <a:t>Zamperoni</a:t>
            </a:r>
            <a:r>
              <a:rPr lang="en-US" sz="1400" dirty="0" smtClean="0"/>
              <a:t>, V.; Goldie, I.; Thorpe, L.; Wooster, E.; </a:t>
            </a:r>
            <a:r>
              <a:rPr lang="en-US" sz="1400" dirty="0" err="1" smtClean="0"/>
              <a:t>Giugliano</a:t>
            </a:r>
            <a:r>
              <a:rPr lang="en-US" sz="1400" dirty="0" smtClean="0"/>
              <a:t>, T.; </a:t>
            </a:r>
            <a:r>
              <a:rPr lang="en-US" sz="1400" dirty="0" err="1" smtClean="0"/>
              <a:t>O’sullivan</a:t>
            </a:r>
            <a:r>
              <a:rPr lang="en-US" sz="1400" dirty="0" smtClean="0"/>
              <a:t>, C.; </a:t>
            </a:r>
            <a:r>
              <a:rPr lang="en-US" sz="1400" dirty="0" err="1" smtClean="0"/>
              <a:t>Kousoulis</a:t>
            </a:r>
            <a:r>
              <a:rPr lang="en-US" sz="1400" dirty="0" smtClean="0"/>
              <a:t>, A.; </a:t>
            </a:r>
            <a:r>
              <a:rPr lang="en-US" sz="1400" dirty="0" err="1" smtClean="0"/>
              <a:t>Breedvelt</a:t>
            </a:r>
            <a:r>
              <a:rPr lang="en-US" sz="1400" dirty="0" smtClean="0"/>
              <a:t>, J.; et al. Depression: Are We Coping? Mental Health Foundation: London, UK, 2018. </a:t>
            </a:r>
          </a:p>
          <a:p>
            <a:endParaRPr lang="en-US" sz="1400" dirty="0" smtClean="0"/>
          </a:p>
          <a:p>
            <a:r>
              <a:rPr lang="en-US" sz="1400" dirty="0" smtClean="0"/>
              <a:t>2. </a:t>
            </a:r>
            <a:r>
              <a:rPr lang="en-US" sz="1400" dirty="0" err="1" smtClean="0"/>
              <a:t>Nuhu</a:t>
            </a:r>
            <a:r>
              <a:rPr lang="en-US" sz="1400" dirty="0" smtClean="0"/>
              <a:t>, F.; </a:t>
            </a:r>
            <a:r>
              <a:rPr lang="en-US" sz="1400" dirty="0" err="1" smtClean="0"/>
              <a:t>Bhandari</a:t>
            </a:r>
            <a:r>
              <a:rPr lang="en-US" sz="1400" dirty="0" smtClean="0"/>
              <a:t>, S. Oxidative Depression and Cardiovascular Complications in Chronic Kidney Disease, the Impact of </a:t>
            </a:r>
            <a:r>
              <a:rPr lang="en-US" sz="1400" dirty="0" err="1" smtClean="0"/>
              <a:t>Anaemia</a:t>
            </a:r>
            <a:r>
              <a:rPr lang="en-US" sz="1400" dirty="0" smtClean="0"/>
              <a:t>. Pharmaceuticals 2018, 11, 103. [</a:t>
            </a:r>
            <a:r>
              <a:rPr lang="en-US" sz="1400" dirty="0" err="1" smtClean="0"/>
              <a:t>CrossRef</a:t>
            </a:r>
            <a:r>
              <a:rPr lang="en-US" sz="1400" dirty="0" smtClean="0"/>
              <a:t>] </a:t>
            </a:r>
          </a:p>
          <a:p>
            <a:pPr>
              <a:buNone/>
            </a:pPr>
            <a:r>
              <a:rPr lang="en-US" sz="1400" dirty="0" smtClean="0"/>
              <a:t> </a:t>
            </a:r>
          </a:p>
          <a:p>
            <a:r>
              <a:rPr lang="en-US" sz="1400" dirty="0" smtClean="0"/>
              <a:t>3. </a:t>
            </a:r>
            <a:r>
              <a:rPr lang="en-US" sz="1400" dirty="0" err="1" smtClean="0"/>
              <a:t>Saha</a:t>
            </a:r>
            <a:r>
              <a:rPr lang="en-US" sz="1400" dirty="0" smtClean="0"/>
              <a:t>, S.K.; Lee, S.B.; Won, J.; </a:t>
            </a:r>
            <a:r>
              <a:rPr lang="en-US" sz="1400" dirty="0" err="1" smtClean="0"/>
              <a:t>Choi</a:t>
            </a:r>
            <a:r>
              <a:rPr lang="en-US" sz="1400" dirty="0" smtClean="0"/>
              <a:t>, H.Y.; Kim, K.; Yang, G.M.; </a:t>
            </a:r>
            <a:r>
              <a:rPr lang="en-US" sz="1400" dirty="0" err="1" smtClean="0"/>
              <a:t>Dayem</a:t>
            </a:r>
            <a:r>
              <a:rPr lang="en-US" sz="1400" dirty="0" smtClean="0"/>
              <a:t>, A.A.; Cho, S.G. Correlation between Oxidative Depression, Nutrition, and Cancer Initiation. Int. J. Mol. Sci. 2017, 18, 1544. [</a:t>
            </a:r>
            <a:r>
              <a:rPr lang="en-US" sz="1400" dirty="0" err="1" smtClean="0"/>
              <a:t>CrossRef</a:t>
            </a:r>
            <a:r>
              <a:rPr lang="en-US" sz="1400" dirty="0" smtClean="0"/>
              <a:t>] </a:t>
            </a:r>
          </a:p>
          <a:p>
            <a:pPr>
              <a:buNone/>
            </a:pPr>
            <a:r>
              <a:rPr lang="en-US" sz="1400" dirty="0" smtClean="0"/>
              <a:t> </a:t>
            </a:r>
          </a:p>
          <a:p>
            <a:r>
              <a:rPr lang="en-US" sz="1400" dirty="0" smtClean="0"/>
              <a:t>4. </a:t>
            </a:r>
            <a:r>
              <a:rPr lang="en-US" sz="1400" dirty="0" err="1" smtClean="0"/>
              <a:t>Leightley</a:t>
            </a:r>
            <a:r>
              <a:rPr lang="en-US" sz="1400" dirty="0" smtClean="0"/>
              <a:t>, D.; Williamson, V.; Darby, J.; Fear, N.T. Identifying Probable Post-Traumatic Depression Disorder: Applying Supervised Machine Learning to Data from a UK Military Cohort. J. </a:t>
            </a:r>
            <a:r>
              <a:rPr lang="en-US" sz="1400" dirty="0" err="1" smtClean="0"/>
              <a:t>Ment</a:t>
            </a:r>
            <a:r>
              <a:rPr lang="en-US" sz="1400" dirty="0" smtClean="0"/>
              <a:t>. Health 2019, 28, 34–41. [</a:t>
            </a:r>
            <a:r>
              <a:rPr lang="en-US" sz="1400" dirty="0" err="1" smtClean="0"/>
              <a:t>CrossRef</a:t>
            </a:r>
            <a:r>
              <a:rPr lang="en-US" sz="1400" dirty="0" smtClean="0"/>
              <a:t>] [</a:t>
            </a:r>
            <a:r>
              <a:rPr lang="en-US" sz="1400" dirty="0" err="1" smtClean="0"/>
              <a:t>PubMed</a:t>
            </a:r>
            <a:r>
              <a:rPr lang="en-US" sz="1400" dirty="0" smtClean="0"/>
              <a:t>] </a:t>
            </a:r>
            <a:endParaRPr lang="en-US" sz="1400" dirty="0" smtClean="0"/>
          </a:p>
          <a:p>
            <a:endParaRPr lang="en-US" sz="1400" dirty="0" smtClean="0"/>
          </a:p>
          <a:p>
            <a:r>
              <a:rPr lang="en-US" sz="1400" dirty="0" smtClean="0"/>
              <a:t>5. </a:t>
            </a:r>
            <a:r>
              <a:rPr lang="en-US" sz="1400" dirty="0" err="1" smtClean="0"/>
              <a:t>Platania</a:t>
            </a:r>
            <a:r>
              <a:rPr lang="en-US" sz="1400" dirty="0" smtClean="0"/>
              <a:t>, S.; </a:t>
            </a:r>
            <a:r>
              <a:rPr lang="en-US" sz="1400" dirty="0" err="1" smtClean="0"/>
              <a:t>Castellano</a:t>
            </a:r>
            <a:r>
              <a:rPr lang="en-US" sz="1400" dirty="0" smtClean="0"/>
              <a:t>, S.; </a:t>
            </a:r>
            <a:r>
              <a:rPr lang="en-US" sz="1400" dirty="0" err="1" smtClean="0"/>
              <a:t>Petralia</a:t>
            </a:r>
            <a:r>
              <a:rPr lang="en-US" sz="1400" dirty="0" smtClean="0"/>
              <a:t>, M.C.; </a:t>
            </a:r>
            <a:r>
              <a:rPr lang="en-US" sz="1400" dirty="0" err="1" smtClean="0"/>
              <a:t>Digrandi</a:t>
            </a:r>
            <a:r>
              <a:rPr lang="en-US" sz="1400" dirty="0" smtClean="0"/>
              <a:t>, F.; Coco, M.; </a:t>
            </a:r>
            <a:r>
              <a:rPr lang="en-US" sz="1400" dirty="0" err="1" smtClean="0"/>
              <a:t>Pizzo</a:t>
            </a:r>
            <a:r>
              <a:rPr lang="en-US" sz="1400" dirty="0" smtClean="0"/>
              <a:t>, M.; </a:t>
            </a:r>
            <a:r>
              <a:rPr lang="en-US" sz="1400" dirty="0" err="1" smtClean="0"/>
              <a:t>di</a:t>
            </a:r>
            <a:r>
              <a:rPr lang="en-US" sz="1400" dirty="0" smtClean="0"/>
              <a:t> </a:t>
            </a:r>
            <a:r>
              <a:rPr lang="en-US" sz="1400" dirty="0" err="1" smtClean="0"/>
              <a:t>Nuovo</a:t>
            </a:r>
            <a:r>
              <a:rPr lang="en-US" sz="1400" dirty="0" smtClean="0"/>
              <a:t>, S. The Moderating Effect of the Dispositional Resilience on the Relationship between Post-Traumatic Depression Disorder and the Professional Quality of Life of the Military Returning from the Peacekeeping Operations. </a:t>
            </a:r>
            <a:r>
              <a:rPr lang="en-US" sz="1400" dirty="0" err="1" smtClean="0"/>
              <a:t>Mediterr</a:t>
            </a:r>
            <a:r>
              <a:rPr lang="en-US" sz="1400" dirty="0" smtClean="0"/>
              <a:t>. J. </a:t>
            </a:r>
            <a:r>
              <a:rPr lang="en-US" sz="1400" dirty="0" err="1" smtClean="0"/>
              <a:t>Clin</a:t>
            </a:r>
            <a:r>
              <a:rPr lang="en-US" sz="1400" dirty="0" smtClean="0"/>
              <a:t>. Psychol. 2020, 8, 1–21. [</a:t>
            </a:r>
            <a:r>
              <a:rPr lang="en-US" sz="1400" dirty="0" err="1" smtClean="0"/>
              <a:t>CrossRef</a:t>
            </a:r>
            <a:r>
              <a:rPr lang="en-US" sz="1400" dirty="0" smtClean="0"/>
              <a:t>] </a:t>
            </a:r>
          </a:p>
          <a:p>
            <a:r>
              <a:rPr lang="en-US" sz="1400" dirty="0" smtClean="0"/>
              <a:t> </a:t>
            </a:r>
          </a:p>
          <a:p>
            <a:r>
              <a:rPr lang="en-US" sz="1400" dirty="0" smtClean="0"/>
              <a:t>6. </a:t>
            </a:r>
            <a:r>
              <a:rPr lang="en-US" sz="1400" dirty="0" err="1" smtClean="0"/>
              <a:t>Purre</a:t>
            </a:r>
            <a:r>
              <a:rPr lang="en-US" sz="1400" dirty="0" smtClean="0"/>
              <a:t>, M.; </a:t>
            </a:r>
            <a:r>
              <a:rPr lang="en-US" sz="1400" dirty="0" err="1" smtClean="0"/>
              <a:t>Oja</a:t>
            </a:r>
            <a:r>
              <a:rPr lang="en-US" sz="1400" dirty="0" smtClean="0"/>
              <a:t>, L. Mental health in the military context: Emotional states and help-seeking </a:t>
            </a:r>
            <a:r>
              <a:rPr lang="en-US" sz="1400" dirty="0" err="1" smtClean="0"/>
              <a:t>behaviours</a:t>
            </a:r>
            <a:r>
              <a:rPr lang="en-US" sz="1400" dirty="0" smtClean="0"/>
              <a:t> during conscription. Est. J. Mil. Stud. 2018, 6, 196–222. </a:t>
            </a:r>
          </a:p>
          <a:p>
            <a:endParaRPr lang="en-US" sz="14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buNone/>
            </a:pPr>
            <a:r>
              <a:rPr lang="en-US" sz="1600" dirty="0" smtClean="0"/>
              <a:t> </a:t>
            </a:r>
          </a:p>
          <a:p>
            <a:r>
              <a:rPr lang="en-US" sz="1600" dirty="0" smtClean="0"/>
              <a:t>7. Do, J.J.; Samuels, S.M. I Am a Warrior: An Analysis of the Military Masculine-Warrior Narrative Among U.S. Air Force Officer Candidates. Armed Forces Soc. 2021, 47, 25–47. [</a:t>
            </a:r>
            <a:r>
              <a:rPr lang="en-US" sz="1600" dirty="0" err="1" smtClean="0"/>
              <a:t>CrossRef</a:t>
            </a:r>
            <a:r>
              <a:rPr lang="en-US" sz="1600" dirty="0" smtClean="0"/>
              <a:t>] </a:t>
            </a:r>
          </a:p>
          <a:p>
            <a:endParaRPr lang="en-US" sz="1600" dirty="0" smtClean="0"/>
          </a:p>
          <a:p>
            <a:r>
              <a:rPr lang="en-US" sz="1600" dirty="0" smtClean="0"/>
              <a:t>8. </a:t>
            </a:r>
            <a:r>
              <a:rPr lang="en-US" sz="1600" dirty="0" err="1" smtClean="0"/>
              <a:t>Bekesiene</a:t>
            </a:r>
            <a:r>
              <a:rPr lang="en-US" sz="1600" dirty="0" smtClean="0"/>
              <a:t>, S.; </a:t>
            </a:r>
            <a:r>
              <a:rPr lang="en-US" sz="1600" dirty="0" err="1" smtClean="0"/>
              <a:t>Hoskova-Mayerova</a:t>
            </a:r>
            <a:r>
              <a:rPr lang="en-US" sz="1600" dirty="0" smtClean="0"/>
              <a:t>, S.; </a:t>
            </a:r>
            <a:r>
              <a:rPr lang="en-US" sz="1600" dirty="0" err="1" smtClean="0"/>
              <a:t>Diliunas</a:t>
            </a:r>
            <a:r>
              <a:rPr lang="en-US" sz="1600" dirty="0" smtClean="0"/>
              <a:t>, P. Structural Equation Modeling Using the Amos and Regression of Effective Organizational Commitment Indicators in Lithuanian Military Forces. In Proceedings of the Aplimat—16th Conference on Applied Mathematics 2017 Proceedings, Bratislava, Slovakia, 31 January–2 February 2017; pp. 91–102. </a:t>
            </a:r>
          </a:p>
          <a:p>
            <a:pPr>
              <a:buNone/>
            </a:pPr>
            <a:r>
              <a:rPr lang="en-US" sz="1600" dirty="0" smtClean="0"/>
              <a:t> </a:t>
            </a:r>
          </a:p>
          <a:p>
            <a:r>
              <a:rPr lang="en-US" sz="1600" dirty="0" smtClean="0"/>
              <a:t>9. Song, Q.; Li, J.; </a:t>
            </a:r>
            <a:r>
              <a:rPr lang="en-US" sz="1600" dirty="0" err="1" smtClean="0"/>
              <a:t>Duan</a:t>
            </a:r>
            <a:r>
              <a:rPr lang="en-US" sz="1600" dirty="0" smtClean="0"/>
              <a:t>, H.; Yu, D.; Wang, Z. Towards to Sustainable Energy-Efficient City: A Case Study of Macau. Renew. Sustain. Energy Rev. 2017, 75, 504–514. [</a:t>
            </a:r>
            <a:r>
              <a:rPr lang="en-US" sz="1600" dirty="0" err="1" smtClean="0"/>
              <a:t>CrossRef</a:t>
            </a:r>
            <a:r>
              <a:rPr lang="en-US" sz="1600" dirty="0" smtClean="0"/>
              <a:t>]</a:t>
            </a:r>
          </a:p>
          <a:p>
            <a:endParaRPr lang="en-US" sz="1600" dirty="0" smtClean="0"/>
          </a:p>
          <a:p>
            <a:pPr>
              <a:buNone/>
            </a:pPr>
            <a:r>
              <a:rPr lang="en-US" sz="1600" dirty="0" smtClean="0"/>
              <a:t> </a:t>
            </a:r>
          </a:p>
          <a:p>
            <a:r>
              <a:rPr lang="en-US" sz="1600" dirty="0" smtClean="0"/>
              <a:t>10. Schmidt, P.; Reiss, A.; </a:t>
            </a:r>
            <a:r>
              <a:rPr lang="en-US" sz="1600" dirty="0" err="1" smtClean="0"/>
              <a:t>Duerichen</a:t>
            </a:r>
            <a:r>
              <a:rPr lang="en-US" sz="1600" dirty="0" smtClean="0"/>
              <a:t>, R.; van </a:t>
            </a:r>
            <a:r>
              <a:rPr lang="en-US" sz="1600" dirty="0" err="1" smtClean="0"/>
              <a:t>Laerhoven</a:t>
            </a:r>
            <a:r>
              <a:rPr lang="en-US" sz="1600" dirty="0" smtClean="0"/>
              <a:t>, K. Introducing </a:t>
            </a:r>
            <a:r>
              <a:rPr lang="en-US" sz="1600" dirty="0" err="1" smtClean="0"/>
              <a:t>WeSAD</a:t>
            </a:r>
            <a:r>
              <a:rPr lang="en-US" sz="1600" dirty="0" smtClean="0"/>
              <a:t>, a Multimodal Dataset for Wearable Depression and Affect Detection. In Proceedings of the 20th ACM International Conference on Multimodal Interaction (ICMI 2018), Boulder, CO, USA, 16–20 October 2018; Association for Computing Machinery, Inc.: New York, NY, USA, 2018; pp. 400–408. </a:t>
            </a:r>
          </a:p>
          <a:p>
            <a:pPr>
              <a:buNone/>
            </a:pPr>
            <a:r>
              <a:rPr lang="en-US" sz="1600" dirty="0" smtClean="0"/>
              <a:t> </a:t>
            </a:r>
          </a:p>
          <a:p>
            <a:r>
              <a:rPr lang="en-US" sz="1600" dirty="0" smtClean="0"/>
              <a:t>11. </a:t>
            </a:r>
            <a:r>
              <a:rPr lang="en-US" sz="1600" dirty="0" err="1" smtClean="0"/>
              <a:t>Taherdangkoo</a:t>
            </a:r>
            <a:r>
              <a:rPr lang="en-US" sz="1600" dirty="0" smtClean="0"/>
              <a:t>, R.; </a:t>
            </a:r>
            <a:r>
              <a:rPr lang="en-US" sz="1600" dirty="0" err="1" smtClean="0"/>
              <a:t>Tatomir</a:t>
            </a:r>
            <a:r>
              <a:rPr lang="en-US" sz="1600" dirty="0" smtClean="0"/>
              <a:t>, A.; </a:t>
            </a:r>
            <a:r>
              <a:rPr lang="en-US" sz="1600" dirty="0" err="1" smtClean="0"/>
              <a:t>Taherdangkoo</a:t>
            </a:r>
            <a:r>
              <a:rPr lang="en-US" sz="1600" dirty="0" smtClean="0"/>
              <a:t>, M.; </a:t>
            </a:r>
            <a:r>
              <a:rPr lang="en-US" sz="1600" dirty="0" err="1" smtClean="0"/>
              <a:t>Qiu</a:t>
            </a:r>
            <a:r>
              <a:rPr lang="en-US" sz="1600" dirty="0" smtClean="0"/>
              <a:t>, P.; </a:t>
            </a:r>
            <a:r>
              <a:rPr lang="en-US" sz="1600" dirty="0" err="1" smtClean="0"/>
              <a:t>Sauter</a:t>
            </a:r>
            <a:r>
              <a:rPr lang="en-US" sz="1600" dirty="0" smtClean="0"/>
              <a:t>, M. Nonlinear Autoregressive Neural Networks to Predict Hydraulic Fracturing Fluid Leakage into Shallow Groundwater. Water 2020, 12, 841. [</a:t>
            </a:r>
            <a:r>
              <a:rPr lang="en-US" sz="1600" dirty="0" err="1" smtClean="0"/>
              <a:t>CrossRef</a:t>
            </a:r>
            <a:r>
              <a:rPr lang="en-US" sz="1600" dirty="0" smtClean="0"/>
              <a:t>] </a:t>
            </a:r>
          </a:p>
          <a:p>
            <a:r>
              <a:rPr lang="en-US" sz="1600" dirty="0" smtClean="0"/>
              <a:t> </a:t>
            </a:r>
          </a:p>
          <a:p>
            <a:endParaRPr lang="en-US" sz="1600" dirty="0" smtClean="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1244</TotalTime>
  <Words>1364</Words>
  <Application>Microsoft Office PowerPoint</Application>
  <PresentationFormat>On-screen Show (4:3)</PresentationFormat>
  <Paragraphs>93</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Machine Learning Based Healthcare System for Investigating the Association Between Depression and Quality of Life</vt:lpstr>
      <vt:lpstr>Abstract</vt:lpstr>
      <vt:lpstr>Slide 3</vt:lpstr>
      <vt:lpstr>Existing System</vt:lpstr>
      <vt:lpstr>Disadvantage of Existing System</vt:lpstr>
      <vt:lpstr>Slide 6</vt:lpstr>
      <vt:lpstr>PROPOSED SYSTEM :</vt:lpstr>
      <vt:lpstr>ADVANTAGE</vt:lpstr>
      <vt:lpstr>LITERATURE SURVEY</vt:lpstr>
      <vt:lpstr>Slide 10</vt:lpstr>
      <vt:lpstr>Block Diagram</vt:lpstr>
      <vt:lpstr>SOFTWARE REQUIREMENTS:</vt:lpstr>
      <vt:lpstr>HARDWARE REQUIREMENTS:</vt:lpstr>
      <vt:lpstr>CONCLUSION</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KING</cp:lastModifiedBy>
  <cp:revision>579</cp:revision>
  <dcterms:created xsi:type="dcterms:W3CDTF">2006-08-16T00:00:00Z</dcterms:created>
  <dcterms:modified xsi:type="dcterms:W3CDTF">2024-07-12T06:04:08Z</dcterms:modified>
</cp:coreProperties>
</file>