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56" r:id="rId2"/>
    <p:sldId id="257" r:id="rId3"/>
    <p:sldId id="275" r:id="rId4"/>
    <p:sldId id="258" r:id="rId5"/>
    <p:sldId id="259" r:id="rId6"/>
    <p:sldId id="260" r:id="rId7"/>
    <p:sldId id="276"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Lst>
  <p:sldSz cx="9144000" cy="6858000" type="screen4x3"/>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90651C3A-4460-11DB-9652-00E08161165F}">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xmlns=""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7/11/2024</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7/11/2024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en.wikipedia.org/wiki/Arthur_Samue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scholar.google.com/scholar_lookup?title=Widespread+landslides+induced+by+the+Mw+5.1+earthquake+of+11+May+2011+in+Lorca,+SE+Spain&amp;author=Alfaro,+P.&amp;author=Delgado,+J.&amp;author=Garc%C3%ADa-Tortosa,+F.&amp;author=Lenti,+L.&amp;author=L%C3%B3pez,+J.&amp;author=L%C3%B3pez-Casado,+C.&amp;author=Martino,+S.J.E.G.&amp;publication_year=2012&amp;journal=Eng.+Geol.&amp;volume=137&amp;pages=40%E2%80%9352&amp;doi=10.1016/j.enggeo.2012.04.002" TargetMode="External"/><Relationship Id="rId3" Type="http://schemas.openxmlformats.org/officeDocument/2006/relationships/hyperlink" Target="https://scholar.google.com/scholar_lookup?title=Earthquake-induced+chains+of+geologic+hazards:+Patterns,+mechanisms,+and+impacts&amp;author=Fan,+X.&amp;author=Scaringi,+G.&amp;author=Korup,+O.&amp;author=West,+A.J.&amp;author=van+Westen,+C.J.&amp;author=Tanyas,+H.&amp;author=Hovius,+N.&amp;author=Hales,+T.C.&amp;author=Jibson,+R.W.&amp;author=Allstadt,+K.E.&amp;publication_year=2019&amp;journal=Rev.+Geophys.&amp;volume=57&amp;pages=421%E2%80%93503&amp;doi=10.1029/2018RG000626" TargetMode="External"/><Relationship Id="rId7" Type="http://schemas.openxmlformats.org/officeDocument/2006/relationships/hyperlink" Target="https://doi.org/10.1016/j.catena.2014.02.005"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scholar.google.com/scholar_lookup?title=Earthquake+induced+landslide+susceptibility+mapping+using+an+integrated+ensemble+frequency+ratio+and+logistic+regression+models+in+West+Sumatera+Province,+Indonesia&amp;author=Umar,+Z.&amp;author=Pradhan,+B.&amp;author=Ahmad,+A.&amp;author=Jebur,+M.N.&amp;author=Tehrany,+M.S.&amp;publication_year=2014&amp;journal=Catena&amp;volume=118&amp;pages=124%E2%80%93135&amp;doi=10.1016/j.catena.2014.02.005" TargetMode="External"/><Relationship Id="rId5" Type="http://schemas.openxmlformats.org/officeDocument/2006/relationships/hyperlink" Target="https://agupubs.onlinelibrary.wiley.com/doi/pdfdirect/10.1029/2018RG000626" TargetMode="External"/><Relationship Id="rId4" Type="http://schemas.openxmlformats.org/officeDocument/2006/relationships/hyperlink" Target="https://doi.org/10.1029/2018RG000626" TargetMode="External"/><Relationship Id="rId9" Type="http://schemas.openxmlformats.org/officeDocument/2006/relationships/hyperlink" Target="https://doi.org/10.1016/j.enggeo.2012.04.002"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earth-surf-dynam.net/3/501/2015/esurf-3-501-2015.pdf" TargetMode="External"/><Relationship Id="rId3" Type="http://schemas.openxmlformats.org/officeDocument/2006/relationships/hyperlink" Target="https://doi.org/10.1007/s10346-009-0160-9" TargetMode="External"/><Relationship Id="rId7" Type="http://schemas.openxmlformats.org/officeDocument/2006/relationships/hyperlink" Target="https://doi.org/10.5194/esurf-3-501-2015" TargetMode="External"/><Relationship Id="rId2" Type="http://schemas.openxmlformats.org/officeDocument/2006/relationships/hyperlink" Target="https://scholar.google.com/scholar_lookup?title=The+12+May+Wenchuan+earthquake-induced+landslide+lakes:+Distribution+and+preliminary+risk+evaluation&amp;author=Cui,+P.&amp;author=Zhu,+Y.-Y.&amp;author=Han,+Y.-S.&amp;author=Chen,+X.-Q.&amp;author=Zhuang,+J.-Q.&amp;publication_year=2009&amp;journal=Landslides&amp;volume=6&amp;pages=209%E2%80%93223&amp;doi=10.1007/s10346-009-0160-9"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Spatial+distributions+of+earthquake-induced+landslides+and+hillslope+preconditioning+in+northwest+South+Island,+New+Zealand&amp;author=Parker,+R.N.&amp;author=Hancox,+G.T.&amp;author=Petley,+D.N.&amp;author=Massey,+C.I.&amp;author=Densmore,+A.L.&amp;author=Rosser,+N.J.&amp;publication_year=2015&amp;journal=Earth+Surf.+Dynam.&amp;volume=3&amp;pages=501%E2%80%93525&amp;doi=10.5194/esurf-3-501-2015" TargetMode="External"/><Relationship Id="rId5" Type="http://schemas.openxmlformats.org/officeDocument/2006/relationships/hyperlink" Target="https://doi.org/10.1016/j.geomorph.2010.12.030" TargetMode="External"/><Relationship Id="rId4" Type="http://schemas.openxmlformats.org/officeDocument/2006/relationships/hyperlink" Target="https://scholar.google.com/scholar_lookup?title=Distribution+pattern+of+earthquake-induced+landslides+triggered+by+the+12+May+2008+Wenchuan+earthquake&amp;author=Gorum,+T.&amp;author=Fan,+X.&amp;author=van+Westen,+C.J.&amp;author=Huang,+R.Q.&amp;author=Xu,+Q.&amp;author=Tang,+C.&amp;author=Wang,+G.&amp;publication_year=2011&amp;journal=Geomorphology&amp;volume=133&amp;pages=152%E2%80%93167&amp;doi=10.1016/j.geomorph.2010.12.030"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1109/JSTARS.2019.2951725" TargetMode="External"/><Relationship Id="rId7" Type="http://schemas.openxmlformats.org/officeDocument/2006/relationships/hyperlink" Target="https://doi.org/10.1016/j.epsl.2008.07.020" TargetMode="External"/><Relationship Id="rId2" Type="http://schemas.openxmlformats.org/officeDocument/2006/relationships/hyperlink" Target="https://scholar.google.com/scholar_lookup?title=Landslide+detection+of+hyperspectral+remote+sensing+data+based+on+deep+learning+with+constrains&amp;author=Ye,+C.&amp;author=Li,+Y.&amp;author=Cui,+P.&amp;author=Liang,+L.&amp;author=Pirasteh,+S.&amp;author=Marcato,+J.&amp;author=Goncalves,+W.N.&amp;author=Li,+J.&amp;publication_year=2019&amp;journal=IEEE.+J.+Sel.+Top.+Appl.&amp;volume=12&amp;pages=5047%E2%80%935060&amp;doi=10.1109/JSTARS.2019.2951725"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Topographic+site+effects+and+the+location+of+earthquake+induced+landslides&amp;author=Meunier,+P.&amp;author=Hovius,+N.&amp;author=Haines,+J.A.&amp;publication_year=2008&amp;journal=Earth+Planet.+Sci.+Lett.&amp;volume=275&amp;pages=221%E2%80%93232&amp;doi=10.1016/j.epsl.2008.07.020" TargetMode="External"/><Relationship Id="rId5" Type="http://schemas.openxmlformats.org/officeDocument/2006/relationships/hyperlink" Target="https://doi.org/10.1007/s10346-018-0960-x" TargetMode="External"/><Relationship Id="rId4" Type="http://schemas.openxmlformats.org/officeDocument/2006/relationships/hyperlink" Target="https://scholar.google.com/scholar_lookup?title=Coseismic+landslides+triggered+by+the+8th+August+2017+M+s+7.0+Jiuzhaigou+earthquake+(Sichuan,+China):+Factors+controlling+their+spatial+distribution+and+implications+for+the+seismogenic+blind+fault+identification&amp;author=Fan,+X.&amp;author=Scaringi,+G.&amp;author=Xu,+Q.&amp;author=Zhan,+W.&amp;author=Dai,+L.&amp;author=Li,+Y.&amp;author=Pei,+X.&amp;author=Yang,+Q.&amp;author=Huang,+R.&amp;publication_year=2018&amp;journal=Landslides&amp;volume=15&amp;pages=967%E2%80%93983&amp;doi=10.1007/s10346-018-0960-x"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doi.org/10.1016/j.epsl.2018.11.005" TargetMode="External"/><Relationship Id="rId7" Type="http://schemas.openxmlformats.org/officeDocument/2006/relationships/hyperlink" Target="https://doi.org/10.1016/j.enggeo.2019.105226" TargetMode="External"/><Relationship Id="rId2" Type="http://schemas.openxmlformats.org/officeDocument/2006/relationships/hyperlink" Target="https://scholar.google.com/scholar_lookup?title=Seismic+and+geological+controls+on+earthquake-induced+landslide+size&amp;author=Valagussa,+A.&amp;author=Marc,+O.&amp;author=Frattini,+P.&amp;author=Crosta,+G.B.&amp;publication_year=2019&amp;journal=Earth+Planet.+Sci.+Lett.&amp;volume=506&amp;pages=268%E2%80%93281&amp;doi=10.1016/j.epsl.2018.11.005"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A+conservative+and+consistent+Lagrangian+gradient+smoothing+method+for+earthquake-induced+landslide+simulation&amp;author=Mao,+Z.&amp;author=Liu,+G.&amp;author=Huang,+Y.&amp;author=Bao,+Y.&amp;publication_year=2019&amp;journal=Eng.+Geol.&amp;volume=260&amp;pages=105226&amp;doi=10.1016/j.enggeo.2019.105226" TargetMode="External"/><Relationship Id="rId5" Type="http://schemas.openxmlformats.org/officeDocument/2006/relationships/hyperlink" Target="https://doi.org/10.1111/gto.12034" TargetMode="External"/><Relationship Id="rId4" Type="http://schemas.openxmlformats.org/officeDocument/2006/relationships/hyperlink" Target="https://scholar.google.com/scholar_lookup?title=Landslide+prediction+from+machine+learning&amp;author=Korup,+O.&amp;author=Stolle,+A.&amp;publication_year=2014&amp;journal=Geol.+Today&amp;volume=30&amp;pages=26%E2%80%9333&amp;doi=10.1111/gto.12034"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doi.org/10.1016/S0013-7952(00)00042-9" TargetMode="External"/><Relationship Id="rId7" Type="http://schemas.openxmlformats.org/officeDocument/2006/relationships/hyperlink" Target="https://doi.org/10.1016/j.enggeo.2019.105385" TargetMode="External"/><Relationship Id="rId2" Type="http://schemas.openxmlformats.org/officeDocument/2006/relationships/hyperlink" Target="https://scholar.google.com/scholar_lookup?title=Seismically+induced+landslide+displacements:+A+predictive+model&amp;author=Romeo,+R.&amp;publication_year=2000&amp;journal=Eng.+Geol.&amp;volume=58&amp;pages=337%E2%80%93351&amp;doi=10.1016/S0013-7952(00)00042-9"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Prediction+of+amount+of+earthquake-induced+slope+displacement+by+using+Newmark+method&amp;author=Yi%C4%9Fit,+A.&amp;publication_year=2020&amp;journal=Eng.+Geol.&amp;volume=264&amp;pages=105385&amp;doi=10.1016/j.enggeo.2019.105385" TargetMode="External"/><Relationship Id="rId5" Type="http://schemas.openxmlformats.org/officeDocument/2006/relationships/hyperlink" Target="https://doi.org/10.1016/j.enggeo.2019.04.012" TargetMode="External"/><Relationship Id="rId4" Type="http://schemas.openxmlformats.org/officeDocument/2006/relationships/hyperlink" Target="https://scholar.google.com/scholar_lookup?title=A+multi-block+sliding+approach+to+calculate+the+permanent+seismic+displacement+of+slopes&amp;author=Song,+J.&amp;author=Fan,+Q.&amp;author=Feng,+T.&amp;author=Chen,+Z.&amp;author=Chen,+J.&amp;author=Gao,+Y.&amp;publication_year=2019&amp;journal=Eng.+Geol.&amp;volume=255&amp;pages=48%E2%80%9358&amp;doi=10.1016/j.enggeo.2019.04.0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762000"/>
            <a:ext cx="6858000" cy="4572000"/>
          </a:xfrm>
        </p:spPr>
        <p:txBody>
          <a:bodyPr>
            <a:noAutofit/>
          </a:bodyPr>
          <a:lstStyle/>
          <a:p>
            <a:pPr algn="ctr"/>
            <a:r>
              <a:rPr lang="en-US" sz="4800" b="1" dirty="0" smtClean="0">
                <a:latin typeface="Times New Roman" pitchFamily="18" charset="0"/>
                <a:cs typeface="Times New Roman" pitchFamily="18" charset="0"/>
              </a:rPr>
              <a:t>LANDSLIDE MONITORING AND NOTIFICATION USING IOT</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143000" y="1295400"/>
            <a:ext cx="7391400" cy="5181600"/>
          </a:xfrm>
        </p:spPr>
        <p:txBody>
          <a:bodyPr>
            <a:noAutofit/>
          </a:bodyPr>
          <a:lstStyle/>
          <a:p>
            <a:r>
              <a:rPr lang="en-US" sz="2000" dirty="0" smtClean="0"/>
              <a:t>Hazards from landslides are everywhere. Landslides are more likely to occur on steeply sloped hillsides. For several case studies throughout the globe, researchers have performed landslide prediction, detection, and monitoring. </a:t>
            </a:r>
            <a:endParaRPr lang="en-US" sz="2000" dirty="0" smtClean="0"/>
          </a:p>
          <a:p>
            <a:endParaRPr lang="en-US" sz="2000" dirty="0" smtClean="0"/>
          </a:p>
          <a:p>
            <a:r>
              <a:rPr lang="en-US" sz="2000" dirty="0" smtClean="0"/>
              <a:t>The </a:t>
            </a:r>
            <a:r>
              <a:rPr lang="en-US" sz="2000" dirty="0" smtClean="0"/>
              <a:t>major goal of researching landslide detection is to stop natural disasters by seeing their early movement. This will lessen or prevent the landslide's fatalities among humans. </a:t>
            </a:r>
            <a:endParaRPr lang="en-US" sz="2000" dirty="0" smtClean="0"/>
          </a:p>
          <a:p>
            <a:endParaRPr lang="en-US" sz="2000" dirty="0" smtClean="0"/>
          </a:p>
          <a:p>
            <a:r>
              <a:rPr lang="en-US" sz="2000" dirty="0" smtClean="0"/>
              <a:t>Finding </a:t>
            </a:r>
            <a:r>
              <a:rPr lang="en-US" sz="2000" dirty="0" smtClean="0"/>
              <a:t>a method for the sensing components to react promptly to data changes and transmit the perceived data to the data analysis centre is another goal</a:t>
            </a:r>
            <a:r>
              <a:rPr lang="en-US" sz="2000" dirty="0" smtClean="0"/>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en-US" dirty="0" smtClean="0"/>
              <a:t> The Wireless Sensor Network (WSN) and the Internet of Things serve as the foundation for the Implemented system (</a:t>
            </a:r>
            <a:r>
              <a:rPr lang="en-US" dirty="0" err="1" smtClean="0"/>
              <a:t>IoT</a:t>
            </a:r>
            <a:r>
              <a:rPr lang="en-US" dirty="0" smtClean="0"/>
              <a:t>).</a:t>
            </a:r>
          </a:p>
          <a:p>
            <a:endParaRPr lang="en-US" dirty="0" smtClean="0"/>
          </a:p>
          <a:p>
            <a:r>
              <a:rPr lang="en-US" dirty="0" smtClean="0"/>
              <a:t> </a:t>
            </a:r>
            <a:r>
              <a:rPr lang="en-US" dirty="0" smtClean="0"/>
              <a:t>This technology is inexpensive, reliable, and delay-effective. The suggested system makes use of accelerometer and soil moisture sensors. </a:t>
            </a:r>
            <a:endParaRPr lang="en-US" dirty="0" smtClean="0"/>
          </a:p>
          <a:p>
            <a:endParaRPr lang="en-US" dirty="0" smtClean="0"/>
          </a:p>
          <a:p>
            <a:r>
              <a:rPr lang="en-US" dirty="0" smtClean="0"/>
              <a:t>While </a:t>
            </a:r>
            <a:r>
              <a:rPr lang="en-US" dirty="0" smtClean="0"/>
              <a:t>the accelerometer measures ground movement, moisture sensor data reveal the amount of moisture in the soil. The measurements that exceed the established criteria warn nearby residents to take precautions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IN" sz="2000" dirty="0" smtClean="0">
                <a:latin typeface="Times New Roman" pitchFamily="18" charset="0"/>
                <a:cs typeface="Times New Roman" pitchFamily="18" charset="0"/>
              </a:rPr>
              <a:t>In this paper, multisource remote sensing images acquired after the earthquake were used to map landslides, referred to the existing inventory from  as shown </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The landslides were mapped as polygons that separately document source areas and </a:t>
            </a:r>
            <a:r>
              <a:rPr lang="en-IN" sz="2000" dirty="0" err="1" smtClean="0">
                <a:latin typeface="Times New Roman" pitchFamily="18" charset="0"/>
                <a:cs typeface="Times New Roman" pitchFamily="18" charset="0"/>
              </a:rPr>
              <a:t>runout</a:t>
            </a:r>
            <a:r>
              <a:rPr lang="en-IN" sz="2000" dirty="0" smtClean="0">
                <a:latin typeface="Times New Roman" pitchFamily="18" charset="0"/>
                <a:cs typeface="Times New Roman" pitchFamily="18" charset="0"/>
              </a:rPr>
              <a:t> areas, based on image and topographic features .</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Only the initiation areas were set as samples for model training and testing. </a:t>
            </a:r>
            <a:endParaRPr lang="en-US" sz="2000" dirty="0" smtClean="0">
              <a:latin typeface="Times New Roman" pitchFamily="18" charset="0"/>
              <a:cs typeface="Times New Roman" pitchFamily="18" charset="0"/>
            </a:endParaRPr>
          </a:p>
          <a:p>
            <a:pPr algn="just"/>
            <a:endParaRPr lang="en-US" sz="2000" b="0" i="0" dirty="0">
              <a:solidFill>
                <a:srgbClr val="000000"/>
              </a:solidFill>
              <a:effectLst/>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IN" sz="2000" dirty="0" smtClean="0">
                <a:latin typeface="Times New Roman" pitchFamily="18" charset="0"/>
                <a:cs typeface="Times New Roman" pitchFamily="18" charset="0"/>
              </a:rPr>
              <a:t>This method is based on mathematical computation, with the capability to solve physical problems with complex geometries, material properties, and boundary conditions, and it is suitable for critical projects researching the stability of artificial slopes .</a:t>
            </a:r>
          </a:p>
          <a:p>
            <a:pPr algn="just">
              <a:buNone/>
            </a:pP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Many studies have indicated that a different group of factors influences the occurrence of EQIL, i.e., identifying EQIL could be considered as a multivariate inverse inference problem, </a:t>
            </a:r>
            <a:endParaRPr lang="en-US" sz="2000" b="0" i="0" dirty="0">
              <a:solidFill>
                <a:srgbClr val="000000"/>
              </a:solidFill>
              <a:effectLst/>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lvl="0"/>
            <a:r>
              <a:rPr lang="en-IN" sz="2000" dirty="0" smtClean="0"/>
              <a:t>displays the suggested system's block diagram. Sensor nodes, a controller at the landslide site, and an ESP32 at the monitoring station make up the system. </a:t>
            </a:r>
            <a:endParaRPr lang="en-IN" sz="2000" dirty="0" smtClean="0"/>
          </a:p>
          <a:p>
            <a:pPr lvl="0"/>
            <a:endParaRPr lang="en-IN" sz="2000" dirty="0" smtClean="0"/>
          </a:p>
          <a:p>
            <a:pPr lvl="0"/>
            <a:r>
              <a:rPr lang="en-IN" sz="2000" dirty="0" smtClean="0"/>
              <a:t>To </a:t>
            </a:r>
            <a:r>
              <a:rPr lang="en-IN" sz="2000" dirty="0" smtClean="0"/>
              <a:t>fully cover a region, often many sensor nodes are required. All of these sensors gather data on the criteria used to monitor landslides, including tilt angle, soil moisture, and displacement. </a:t>
            </a:r>
            <a:endParaRPr lang="en-IN" sz="2000" dirty="0" smtClean="0"/>
          </a:p>
          <a:p>
            <a:pPr lvl="0"/>
            <a:endParaRPr lang="en-IN" sz="2000" dirty="0" smtClean="0"/>
          </a:p>
          <a:p>
            <a:pPr lvl="0"/>
            <a:r>
              <a:rPr lang="en-IN" sz="2000" dirty="0" smtClean="0"/>
              <a:t>The </a:t>
            </a:r>
            <a:r>
              <a:rPr lang="en-IN" sz="2000" dirty="0" smtClean="0"/>
              <a:t>suggested system makes use of a 3.3 to 5 V soil moisture sensor. It contains two plates that measure the soil's water content. The electric current flowing across the plates varies in direct proportion to the water content. More moisture surrounding the sensor causes it to draw more current, which reduces output resistance and lowers the output voltage</a:t>
            </a:r>
            <a:r>
              <a:rPr lang="en-IN" sz="2000" dirty="0" smtClean="0"/>
              <a:t>.</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9489"/>
            <a:ext cx="7498080" cy="5938911"/>
          </a:xfrm>
        </p:spPr>
        <p:txBody>
          <a:bodyPr>
            <a:normAutofit fontScale="55000" lnSpcReduction="20000"/>
          </a:bodyPr>
          <a:lstStyle/>
          <a:p>
            <a:pPr lvl="0"/>
            <a:endParaRPr lang="en-US" dirty="0" smtClean="0"/>
          </a:p>
          <a:p>
            <a:r>
              <a:rPr lang="en-US" dirty="0" smtClean="0"/>
              <a:t>Another scenario is when the sensor draws less current when there is less moisture surrounding it, leading to a high output resistance and a corresponding output voltage of People who live nearby are at risk from landslides in places with high rainfall. </a:t>
            </a:r>
            <a:endParaRPr lang="en-US" dirty="0" smtClean="0"/>
          </a:p>
          <a:p>
            <a:endParaRPr lang="en-US" dirty="0" smtClean="0"/>
          </a:p>
          <a:p>
            <a:r>
              <a:rPr lang="en-US" dirty="0" smtClean="0"/>
              <a:t>Additionally</a:t>
            </a:r>
            <a:r>
              <a:rPr lang="en-US" dirty="0" smtClean="0"/>
              <a:t>, making predictions regarding it becomes challenging. In order to create a new prediction tool that can be used to </a:t>
            </a:r>
            <a:r>
              <a:rPr lang="en-US" dirty="0" err="1" smtClean="0"/>
              <a:t>analyse</a:t>
            </a:r>
            <a:r>
              <a:rPr lang="en-US" dirty="0" smtClean="0"/>
              <a:t> the movement of an area using sensors, telecommunication is joining with a collaboration of professional labs, including IS Terre: earth science and LCIS: embedded electronics. </a:t>
            </a:r>
            <a:endParaRPr lang="en-US" dirty="0" smtClean="0"/>
          </a:p>
          <a:p>
            <a:endParaRPr lang="en-US" dirty="0" smtClean="0"/>
          </a:p>
          <a:p>
            <a:r>
              <a:rPr lang="en-US" dirty="0" smtClean="0"/>
              <a:t>The </a:t>
            </a:r>
            <a:r>
              <a:rPr lang="en-US" dirty="0" smtClean="0"/>
              <a:t>primary idea is that the sensors will use the least amount of money and energy possible to detect movement in the field. The monitoring methods rely on wireless sensor </a:t>
            </a:r>
            <a:r>
              <a:rPr lang="en-US" dirty="0" err="1" smtClean="0"/>
              <a:t>IoT</a:t>
            </a:r>
            <a:r>
              <a:rPr lang="en-US" dirty="0" smtClean="0"/>
              <a:t>-based transmission. </a:t>
            </a:r>
            <a:endParaRPr lang="en-US" dirty="0" smtClean="0"/>
          </a:p>
          <a:p>
            <a:endParaRPr lang="en-US" dirty="0" smtClean="0"/>
          </a:p>
          <a:p>
            <a:r>
              <a:rPr lang="en-US" dirty="0" smtClean="0"/>
              <a:t>A </a:t>
            </a:r>
            <a:r>
              <a:rPr lang="en-US" dirty="0" smtClean="0"/>
              <a:t>frequent method is to have a collection of permanent (non-mobile) nodes and anchors whose locations are previously known in order to accomplish geo location </a:t>
            </a:r>
            <a:r>
              <a:rPr lang="en-US" dirty="0" err="1" smtClean="0"/>
              <a:t>utilising</a:t>
            </a:r>
            <a:r>
              <a:rPr lang="en-US" dirty="0" smtClean="0"/>
              <a:t> a network of sensors. Several methods are used to calculate the position of the sensor node.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800600"/>
          </a:xfrm>
        </p:spPr>
        <p:txBody>
          <a:bodyPr>
            <a:noAutofit/>
          </a:bodyPr>
          <a:lstStyle/>
          <a:p>
            <a:pPr algn="just"/>
            <a:r>
              <a:rPr lang="en-IN" sz="2000" dirty="0" smtClean="0">
                <a:latin typeface="Times New Roman" pitchFamily="18" charset="0"/>
                <a:cs typeface="Times New Roman" pitchFamily="18" charset="0"/>
              </a:rPr>
              <a:t>we used high-resolution remote sensing images and a digital elevation model (DEM) to extract the source area of an EQIL. </a:t>
            </a:r>
          </a:p>
          <a:p>
            <a:pPr algn="just">
              <a:buNone/>
            </a:pP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Previously, field investigation has been commonly used to obtain an EQIL inventory, but it is time consuming and incomplete in some remote and inaccessible places. </a:t>
            </a:r>
            <a:endParaRPr lang="en-US" sz="2000" b="0" i="0" dirty="0">
              <a:solidFill>
                <a:srgbClr val="000000"/>
              </a:solidFill>
              <a:effectLst/>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4227005194"/>
              </p:ext>
            </p:extLst>
          </p:nvPr>
        </p:nvGraphicFramePr>
        <p:xfrm>
          <a:off x="1012874" y="42205"/>
          <a:ext cx="8131126" cy="6664644"/>
        </p:xfrm>
        <a:graphic>
          <a:graphicData uri="http://schemas.openxmlformats.org/drawingml/2006/table">
            <a:tbl>
              <a:tblPr firstRow="1" bandRow="1">
                <a:tableStyleId>{5C22544A-7EE6-4342-B048-85BDC9FD1C3A}</a:tableStyleId>
              </a:tblPr>
              <a:tblGrid>
                <a:gridCol w="2729132">
                  <a:extLst>
                    <a:ext uri="{9D8B030D-6E8A-4147-A177-3AD203B41FA5}">
                      <a16:colId xmlns:a16="http://schemas.microsoft.com/office/drawing/2014/main" xmlns="" val="20000"/>
                    </a:ext>
                  </a:extLst>
                </a:gridCol>
                <a:gridCol w="1635999">
                  <a:extLst>
                    <a:ext uri="{9D8B030D-6E8A-4147-A177-3AD203B41FA5}">
                      <a16:colId xmlns:a16="http://schemas.microsoft.com/office/drawing/2014/main" xmlns="" val="20001"/>
                    </a:ext>
                  </a:extLst>
                </a:gridCol>
                <a:gridCol w="3765995">
                  <a:extLst>
                    <a:ext uri="{9D8B030D-6E8A-4147-A177-3AD203B41FA5}">
                      <a16:colId xmlns:a16="http://schemas.microsoft.com/office/drawing/2014/main" xmlns="" val="20002"/>
                    </a:ext>
                  </a:extLst>
                </a:gridCol>
              </a:tblGrid>
              <a:tr h="69056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xmlns="" val="10000"/>
                  </a:ext>
                </a:extLst>
              </a:tr>
              <a:tr h="3111677">
                <a:tc>
                  <a:txBody>
                    <a:bodyPr/>
                    <a:lstStyle/>
                    <a:p>
                      <a:pPr algn="just"/>
                      <a:r>
                        <a:rPr lang="en-US" sz="2000" dirty="0" smtClean="0"/>
                        <a:t>“</a:t>
                      </a:r>
                      <a:r>
                        <a:rPr kumimoji="0" lang="en-IN" sz="2000" b="0" i="0" kern="1200" dirty="0" smtClean="0">
                          <a:solidFill>
                            <a:schemeClr val="dk1"/>
                          </a:solidFill>
                          <a:latin typeface="+mn-lt"/>
                          <a:ea typeface="+mn-ea"/>
                          <a:cs typeface="+mn-cs"/>
                        </a:rPr>
                        <a:t>Earthquake-induced chains of geologic hazards: Patterns, mechanisms, and impacts.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IN" sz="2000" b="0" i="0" kern="1200" dirty="0" smtClean="0">
                          <a:solidFill>
                            <a:schemeClr val="dk1"/>
                          </a:solidFill>
                          <a:latin typeface="+mn-lt"/>
                          <a:ea typeface="+mn-ea"/>
                          <a:cs typeface="+mn-cs"/>
                        </a:rPr>
                        <a:t>Fan, X.; </a:t>
                      </a:r>
                      <a:r>
                        <a:rPr kumimoji="0" lang="en-IN" sz="2000" b="0" i="0" kern="1200" dirty="0" err="1" smtClean="0">
                          <a:solidFill>
                            <a:schemeClr val="dk1"/>
                          </a:solidFill>
                          <a:latin typeface="+mn-lt"/>
                          <a:ea typeface="+mn-ea"/>
                          <a:cs typeface="+mn-cs"/>
                        </a:rPr>
                        <a:t>Scaringi</a:t>
                      </a:r>
                      <a:r>
                        <a:rPr kumimoji="0" lang="en-IN" sz="2000" b="0" i="0" kern="1200" dirty="0" smtClean="0">
                          <a:solidFill>
                            <a:schemeClr val="dk1"/>
                          </a:solidFill>
                          <a:latin typeface="+mn-lt"/>
                          <a:ea typeface="+mn-ea"/>
                          <a:cs typeface="+mn-cs"/>
                        </a:rPr>
                        <a:t>, G.; </a:t>
                      </a:r>
                      <a:r>
                        <a:rPr kumimoji="0" lang="en-IN" sz="2000" b="0" i="0" kern="1200" dirty="0" err="1" smtClean="0">
                          <a:solidFill>
                            <a:schemeClr val="dk1"/>
                          </a:solidFill>
                          <a:latin typeface="+mn-lt"/>
                          <a:ea typeface="+mn-ea"/>
                          <a:cs typeface="+mn-cs"/>
                        </a:rPr>
                        <a:t>Korup</a:t>
                      </a:r>
                      <a:r>
                        <a:rPr kumimoji="0" lang="en-IN" sz="2000" b="0" i="0" kern="1200" dirty="0" smtClean="0">
                          <a:solidFill>
                            <a:schemeClr val="dk1"/>
                          </a:solidFill>
                          <a:latin typeface="+mn-lt"/>
                          <a:ea typeface="+mn-ea"/>
                          <a:cs typeface="+mn-cs"/>
                        </a:rPr>
                        <a:t>, O.; West, A.J.; van </a:t>
                      </a:r>
                      <a:r>
                        <a:rPr kumimoji="0" lang="en-IN" sz="2000" b="0" i="0" kern="1200" dirty="0" err="1" smtClean="0">
                          <a:solidFill>
                            <a:schemeClr val="dk1"/>
                          </a:solidFill>
                          <a:latin typeface="+mn-lt"/>
                          <a:ea typeface="+mn-ea"/>
                          <a:cs typeface="+mn-cs"/>
                        </a:rPr>
                        <a:t>Westen</a:t>
                      </a:r>
                      <a:r>
                        <a:rPr kumimoji="0" lang="en-IN" sz="2000" b="0" i="0" kern="1200" dirty="0" smtClean="0">
                          <a:solidFill>
                            <a:schemeClr val="dk1"/>
                          </a:solidFill>
                          <a:latin typeface="+mn-lt"/>
                          <a:ea typeface="+mn-ea"/>
                          <a:cs typeface="+mn-cs"/>
                        </a:rPr>
                        <a:t>, C.J.; </a:t>
                      </a:r>
                      <a:r>
                        <a:rPr kumimoji="0" lang="en-IN" sz="2000" b="0" i="0" kern="1200" dirty="0" err="1" smtClean="0">
                          <a:solidFill>
                            <a:schemeClr val="dk1"/>
                          </a:solidFill>
                          <a:latin typeface="+mn-lt"/>
                          <a:ea typeface="+mn-ea"/>
                          <a:cs typeface="+mn-cs"/>
                        </a:rPr>
                        <a:t>Tanyas</a:t>
                      </a:r>
                      <a:r>
                        <a:rPr kumimoji="0" lang="en-IN" sz="2000" b="0" i="0" kern="1200" dirty="0" smtClean="0">
                          <a:solidFill>
                            <a:schemeClr val="dk1"/>
                          </a:solidFill>
                          <a:latin typeface="+mn-lt"/>
                          <a:ea typeface="+mn-ea"/>
                          <a:cs typeface="+mn-cs"/>
                        </a:rPr>
                        <a:t>, H.; </a:t>
                      </a:r>
                      <a:r>
                        <a:rPr kumimoji="0" lang="en-IN" sz="2000" b="0" i="0" kern="1200" dirty="0" err="1" smtClean="0">
                          <a:solidFill>
                            <a:schemeClr val="dk1"/>
                          </a:solidFill>
                          <a:latin typeface="+mn-lt"/>
                          <a:ea typeface="+mn-ea"/>
                          <a:cs typeface="+mn-cs"/>
                        </a:rPr>
                        <a:t>Hovius</a:t>
                      </a:r>
                      <a:r>
                        <a:rPr kumimoji="0" lang="en-IN" sz="2000" b="0" i="0" kern="1200" dirty="0" smtClean="0">
                          <a:solidFill>
                            <a:schemeClr val="dk1"/>
                          </a:solidFill>
                          <a:latin typeface="+mn-lt"/>
                          <a:ea typeface="+mn-ea"/>
                          <a:cs typeface="+mn-cs"/>
                        </a:rPr>
                        <a:t>, N.; Hales, T.C.; </a:t>
                      </a:r>
                      <a:r>
                        <a:rPr kumimoji="0" lang="en-IN" sz="2000" b="0" i="0" kern="1200" dirty="0" err="1" smtClean="0">
                          <a:solidFill>
                            <a:schemeClr val="dk1"/>
                          </a:solidFill>
                          <a:latin typeface="+mn-lt"/>
                          <a:ea typeface="+mn-ea"/>
                          <a:cs typeface="+mn-cs"/>
                        </a:rPr>
                        <a:t>Jibson</a:t>
                      </a:r>
                      <a:r>
                        <a:rPr kumimoji="0" lang="en-IN" sz="2000" b="0" i="0" kern="1200" dirty="0" smtClean="0">
                          <a:solidFill>
                            <a:schemeClr val="dk1"/>
                          </a:solidFill>
                          <a:latin typeface="+mn-lt"/>
                          <a:ea typeface="+mn-ea"/>
                          <a:cs typeface="+mn-cs"/>
                        </a:rPr>
                        <a:t>, R.W.; </a:t>
                      </a:r>
                      <a:r>
                        <a:rPr kumimoji="0" lang="en-IN" sz="2000" b="0" i="0" kern="1200" dirty="0" err="1" smtClean="0">
                          <a:solidFill>
                            <a:schemeClr val="dk1"/>
                          </a:solidFill>
                          <a:latin typeface="+mn-lt"/>
                          <a:ea typeface="+mn-ea"/>
                          <a:cs typeface="+mn-cs"/>
                        </a:rPr>
                        <a:t>Allstadt</a:t>
                      </a:r>
                      <a:r>
                        <a:rPr kumimoji="0" lang="en-IN" sz="2000" b="0" i="0" kern="1200" dirty="0" smtClean="0">
                          <a:solidFill>
                            <a:schemeClr val="dk1"/>
                          </a:solidFill>
                          <a:latin typeface="+mn-lt"/>
                          <a:ea typeface="+mn-ea"/>
                          <a:cs typeface="+mn-cs"/>
                        </a:rPr>
                        <a:t>, K.E.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smtClean="0">
                          <a:solidFill>
                            <a:schemeClr val="dk1"/>
                          </a:solidFill>
                          <a:latin typeface="+mn-lt"/>
                          <a:ea typeface="+mn-ea"/>
                          <a:cs typeface="+mn-cs"/>
                        </a:rPr>
                        <a:t>Third Edition is the most comprehensive source available for data on engineering materials. Organized in an easy-to-follow format based on materials properties, this definitive reference features data verified through major professional societies in the materials field, such as ASM International a</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xmlns="" val="10001"/>
                  </a:ext>
                </a:extLst>
              </a:tr>
              <a:tr h="2809573">
                <a:tc>
                  <a:txBody>
                    <a:bodyPr/>
                    <a:lstStyle/>
                    <a:p>
                      <a:pPr algn="just"/>
                      <a:r>
                        <a:rPr kumimoji="0" lang="en-IN" sz="2000" b="0" i="0" kern="1200" dirty="0" smtClean="0">
                          <a:solidFill>
                            <a:schemeClr val="dk1"/>
                          </a:solidFill>
                          <a:latin typeface="+mn-lt"/>
                          <a:ea typeface="+mn-ea"/>
                          <a:cs typeface="+mn-cs"/>
                        </a:rPr>
                        <a:t>Earthquake induced landslide susceptibility mapping using an integrated ensemble frequency ratio and logistic regression models in West Sumatera Province, Indonesia.</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IN" sz="2000" b="0" i="0" kern="1200" dirty="0" err="1" smtClean="0">
                          <a:solidFill>
                            <a:schemeClr val="dk1"/>
                          </a:solidFill>
                          <a:latin typeface="+mn-lt"/>
                          <a:ea typeface="+mn-ea"/>
                          <a:cs typeface="+mn-cs"/>
                        </a:rPr>
                        <a:t>Umar</a:t>
                      </a:r>
                      <a:r>
                        <a:rPr kumimoji="0" lang="en-IN" sz="2000" b="0" i="0" kern="1200" dirty="0" smtClean="0">
                          <a:solidFill>
                            <a:schemeClr val="dk1"/>
                          </a:solidFill>
                          <a:latin typeface="+mn-lt"/>
                          <a:ea typeface="+mn-ea"/>
                          <a:cs typeface="+mn-cs"/>
                        </a:rPr>
                        <a:t>, Z.; </a:t>
                      </a:r>
                      <a:r>
                        <a:rPr kumimoji="0" lang="en-IN" sz="2000" b="0" i="0" kern="1200" dirty="0" err="1" smtClean="0">
                          <a:solidFill>
                            <a:schemeClr val="dk1"/>
                          </a:solidFill>
                          <a:latin typeface="+mn-lt"/>
                          <a:ea typeface="+mn-ea"/>
                          <a:cs typeface="+mn-cs"/>
                        </a:rPr>
                        <a:t>Pradhan</a:t>
                      </a:r>
                      <a:r>
                        <a:rPr kumimoji="0" lang="en-IN" sz="2000" b="0" i="0" kern="1200" dirty="0" smtClean="0">
                          <a:solidFill>
                            <a:schemeClr val="dk1"/>
                          </a:solidFill>
                          <a:latin typeface="+mn-lt"/>
                          <a:ea typeface="+mn-ea"/>
                          <a:cs typeface="+mn-cs"/>
                        </a:rPr>
                        <a:t>, B.; Ahmad, A.; </a:t>
                      </a:r>
                      <a:r>
                        <a:rPr kumimoji="0" lang="en-IN" sz="2000" b="0" i="0" kern="1200" dirty="0" err="1" smtClean="0">
                          <a:solidFill>
                            <a:schemeClr val="dk1"/>
                          </a:solidFill>
                          <a:latin typeface="+mn-lt"/>
                          <a:ea typeface="+mn-ea"/>
                          <a:cs typeface="+mn-cs"/>
                        </a:rPr>
                        <a:t>Jebur</a:t>
                      </a:r>
                      <a:r>
                        <a:rPr kumimoji="0" lang="en-IN" sz="2000" b="0" i="0" kern="1200" dirty="0" smtClean="0">
                          <a:solidFill>
                            <a:schemeClr val="dk1"/>
                          </a:solidFill>
                          <a:latin typeface="+mn-lt"/>
                          <a:ea typeface="+mn-ea"/>
                          <a:cs typeface="+mn-cs"/>
                        </a:rPr>
                        <a:t>, M.N.; </a:t>
                      </a:r>
                      <a:r>
                        <a:rPr kumimoji="0" lang="en-IN" sz="2000" b="0" i="0" kern="1200" dirty="0" err="1" smtClean="0">
                          <a:solidFill>
                            <a:schemeClr val="dk1"/>
                          </a:solidFill>
                          <a:latin typeface="+mn-lt"/>
                          <a:ea typeface="+mn-ea"/>
                          <a:cs typeface="+mn-cs"/>
                        </a:rPr>
                        <a:t>Tehrany</a:t>
                      </a:r>
                      <a:r>
                        <a:rPr kumimoji="0" lang="en-IN" sz="2000" b="0" i="0" kern="1200" dirty="0" smtClean="0">
                          <a:solidFill>
                            <a:schemeClr val="dk1"/>
                          </a:solidFill>
                          <a:latin typeface="+mn-lt"/>
                          <a:ea typeface="+mn-ea"/>
                          <a:cs typeface="+mn-cs"/>
                        </a:rPr>
                        <a:t>, M.S.</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 </a:t>
                      </a:r>
                      <a:r>
                        <a:rPr kumimoji="0" lang="en-US" sz="2000" b="0" i="0" kern="1200" dirty="0" smtClean="0">
                          <a:solidFill>
                            <a:schemeClr val="dk1"/>
                          </a:solidFill>
                          <a:latin typeface="+mn-lt"/>
                          <a:ea typeface="+mn-ea"/>
                          <a:cs typeface="+mn-cs"/>
                        </a:rPr>
                        <a:t>The term machine learning was first coined in the 1950s when </a:t>
                      </a:r>
                      <a:r>
                        <a:rPr kumimoji="0" lang="en-US" sz="2000" b="0" i="0" u="none" strike="noStrike" kern="1200" dirty="0" smtClean="0">
                          <a:solidFill>
                            <a:schemeClr val="dk1"/>
                          </a:solidFill>
                          <a:latin typeface="+mn-lt"/>
                          <a:ea typeface="+mn-ea"/>
                          <a:cs typeface="+mn-cs"/>
                          <a:hlinkClick r:id="rId2"/>
                        </a:rPr>
                        <a:t>Artificial Intelligence pioneer Arthur Samuel</a:t>
                      </a:r>
                      <a:r>
                        <a:rPr kumimoji="0" lang="en-US" sz="2000" b="0" i="0" kern="1200" dirty="0" smtClean="0">
                          <a:solidFill>
                            <a:schemeClr val="dk1"/>
                          </a:solidFill>
                          <a:latin typeface="+mn-lt"/>
                          <a:ea typeface="+mn-ea"/>
                          <a:cs typeface="+mn-cs"/>
                        </a:rPr>
                        <a:t> built the first self-learning system for playing checkers.. </a:t>
                      </a:r>
                      <a:endParaRPr kumimoji="0" lang="en-US" sz="2000" b="0" i="0" kern="1200" dirty="0">
                        <a:solidFill>
                          <a:schemeClr val="dk1"/>
                        </a:solidFill>
                        <a:effectLst/>
                        <a:latin typeface="+mn-lt"/>
                        <a:ea typeface="+mn-ea"/>
                        <a:cs typeface="+mn-cs"/>
                      </a:endParaRPr>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xmlns="" val="187793894"/>
              </p:ext>
            </p:extLst>
          </p:nvPr>
        </p:nvGraphicFramePr>
        <p:xfrm>
          <a:off x="1676400" y="365760"/>
          <a:ext cx="6934200" cy="5932899"/>
        </p:xfrm>
        <a:graphic>
          <a:graphicData uri="http://schemas.openxmlformats.org/drawingml/2006/table">
            <a:tbl>
              <a:tblPr firstRow="1" bandRow="1">
                <a:tableStyleId>{5C22544A-7EE6-4342-B048-85BDC9FD1C3A}</a:tableStyleId>
              </a:tblPr>
              <a:tblGrid>
                <a:gridCol w="1849120">
                  <a:extLst>
                    <a:ext uri="{9D8B030D-6E8A-4147-A177-3AD203B41FA5}">
                      <a16:colId xmlns:a16="http://schemas.microsoft.com/office/drawing/2014/main" xmlns="" val="20000"/>
                    </a:ext>
                  </a:extLst>
                </a:gridCol>
                <a:gridCol w="2054577">
                  <a:extLst>
                    <a:ext uri="{9D8B030D-6E8A-4147-A177-3AD203B41FA5}">
                      <a16:colId xmlns:a16="http://schemas.microsoft.com/office/drawing/2014/main" xmlns="" val="20001"/>
                    </a:ext>
                  </a:extLst>
                </a:gridCol>
                <a:gridCol w="3030503">
                  <a:extLst>
                    <a:ext uri="{9D8B030D-6E8A-4147-A177-3AD203B41FA5}">
                      <a16:colId xmlns:a16="http://schemas.microsoft.com/office/drawing/2014/main" xmlns="" val="20002"/>
                    </a:ext>
                  </a:extLst>
                </a:gridCol>
              </a:tblGrid>
              <a:tr h="41864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xmlns="" val="10000"/>
                  </a:ext>
                </a:extLst>
              </a:tr>
              <a:tr h="2679615">
                <a:tc>
                  <a:txBody>
                    <a:bodyPr/>
                    <a:lstStyle/>
                    <a:p>
                      <a:pPr algn="just"/>
                      <a:r>
                        <a:rPr lang="en-US" sz="2000" dirty="0" smtClean="0"/>
                        <a:t>“</a:t>
                      </a:r>
                      <a:r>
                        <a:rPr kumimoji="0" lang="en-IN" sz="2000" b="0" i="0" kern="1200" dirty="0" err="1" smtClean="0">
                          <a:solidFill>
                            <a:schemeClr val="dk1"/>
                          </a:solidFill>
                          <a:latin typeface="+mn-lt"/>
                          <a:ea typeface="+mn-ea"/>
                          <a:cs typeface="+mn-cs"/>
                        </a:rPr>
                        <a:t>Wenchuan</a:t>
                      </a:r>
                      <a:r>
                        <a:rPr kumimoji="0" lang="en-IN" sz="2000" b="0" i="0" kern="1200" dirty="0" smtClean="0">
                          <a:solidFill>
                            <a:schemeClr val="dk1"/>
                          </a:solidFill>
                          <a:latin typeface="+mn-lt"/>
                          <a:ea typeface="+mn-ea"/>
                          <a:cs typeface="+mn-cs"/>
                        </a:rPr>
                        <a:t> earthquake-induced landslide lakes: Distribution and preliminary risk evaluation. </a:t>
                      </a:r>
                      <a:endParaRPr lang="en-IN" sz="2000" dirty="0">
                        <a:latin typeface="Times New Roman" pitchFamily="18" charset="0"/>
                        <a:cs typeface="Times New Roman" pitchFamily="18" charset="0"/>
                      </a:endParaRPr>
                    </a:p>
                  </a:txBody>
                  <a:tcPr/>
                </a:tc>
                <a:tc>
                  <a:txBody>
                    <a:bodyPr/>
                    <a:lstStyle/>
                    <a:p>
                      <a:pPr algn="just"/>
                      <a:r>
                        <a:rPr lang="en-US" sz="2000" dirty="0"/>
                        <a:t> </a:t>
                      </a:r>
                      <a:r>
                        <a:rPr kumimoji="0" lang="en-IN" sz="2000" b="0" i="0" kern="1200" dirty="0" smtClean="0">
                          <a:solidFill>
                            <a:schemeClr val="dk1"/>
                          </a:solidFill>
                          <a:latin typeface="+mn-lt"/>
                          <a:ea typeface="+mn-ea"/>
                          <a:cs typeface="+mn-cs"/>
                        </a:rPr>
                        <a:t>Cui, P.; Zhu, Y.-Y.; Han, Y.-S.; Chen, X.-Q.; </a:t>
                      </a:r>
                      <a:r>
                        <a:rPr kumimoji="0" lang="en-IN" sz="2000" b="0" i="0" kern="1200" dirty="0" err="1" smtClean="0">
                          <a:solidFill>
                            <a:schemeClr val="dk1"/>
                          </a:solidFill>
                          <a:latin typeface="+mn-lt"/>
                          <a:ea typeface="+mn-ea"/>
                          <a:cs typeface="+mn-cs"/>
                        </a:rPr>
                        <a:t>Zhuang</a:t>
                      </a:r>
                      <a:r>
                        <a:rPr kumimoji="0" lang="en-IN" sz="2000" b="0" i="0" kern="1200" dirty="0" smtClean="0">
                          <a:solidFill>
                            <a:schemeClr val="dk1"/>
                          </a:solidFill>
                          <a:latin typeface="+mn-lt"/>
                          <a:ea typeface="+mn-ea"/>
                          <a:cs typeface="+mn-cs"/>
                        </a:rPr>
                        <a:t>, J.-Q.</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smtClean="0">
                          <a:solidFill>
                            <a:schemeClr val="dk1"/>
                          </a:solidFill>
                          <a:latin typeface="+mn-lt"/>
                          <a:ea typeface="+mn-ea"/>
                          <a:cs typeface="+mn-cs"/>
                        </a:rPr>
                        <a:t> To resolve complicated nonlinear physical world tasks, at times, SHO reveals deprived performance concerning to explorative strength</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xmlns="" val="10001"/>
                  </a:ext>
                </a:extLst>
              </a:tr>
              <a:tr h="2327181">
                <a:tc>
                  <a:txBody>
                    <a:bodyPr/>
                    <a:lstStyle/>
                    <a:p>
                      <a:pPr algn="just"/>
                      <a:r>
                        <a:rPr lang="en-US" sz="2000" dirty="0"/>
                        <a:t> </a:t>
                      </a:r>
                      <a:r>
                        <a:rPr lang="en-US" sz="2000" dirty="0" smtClean="0"/>
                        <a:t>“</a:t>
                      </a:r>
                      <a:r>
                        <a:rPr kumimoji="0" lang="en-IN" sz="2000" b="0" i="0" kern="1200" dirty="0" smtClean="0">
                          <a:solidFill>
                            <a:schemeClr val="dk1"/>
                          </a:solidFill>
                          <a:latin typeface="+mn-lt"/>
                          <a:ea typeface="+mn-ea"/>
                          <a:cs typeface="+mn-cs"/>
                        </a:rPr>
                        <a:t>Distribution pattern of earthquake-induced landslides triggered by the 12 May 2008 </a:t>
                      </a:r>
                      <a:r>
                        <a:rPr kumimoji="0" lang="en-IN" sz="2000" b="0" i="0" kern="1200" dirty="0" err="1" smtClean="0">
                          <a:solidFill>
                            <a:schemeClr val="dk1"/>
                          </a:solidFill>
                          <a:latin typeface="+mn-lt"/>
                          <a:ea typeface="+mn-ea"/>
                          <a:cs typeface="+mn-cs"/>
                        </a:rPr>
                        <a:t>Wenchuan</a:t>
                      </a:r>
                      <a:r>
                        <a:rPr kumimoji="0" lang="en-IN" sz="2000" b="0" i="0" kern="1200" dirty="0" smtClean="0">
                          <a:solidFill>
                            <a:schemeClr val="dk1"/>
                          </a:solidFill>
                          <a:latin typeface="+mn-lt"/>
                          <a:ea typeface="+mn-ea"/>
                          <a:cs typeface="+mn-cs"/>
                        </a:rPr>
                        <a:t> earthquake.</a:t>
                      </a:r>
                      <a:endParaRPr lang="en-IN" sz="2000" dirty="0">
                        <a:latin typeface="Times New Roman" pitchFamily="18" charset="0"/>
                        <a:cs typeface="Times New Roman" pitchFamily="18" charset="0"/>
                      </a:endParaRPr>
                    </a:p>
                  </a:txBody>
                  <a:tcPr/>
                </a:tc>
                <a:tc>
                  <a:txBody>
                    <a:bodyPr/>
                    <a:lstStyle/>
                    <a:p>
                      <a:pPr algn="just"/>
                      <a:r>
                        <a:rPr kumimoji="0" lang="nl-NL" sz="2000" b="0" i="0" kern="1200" dirty="0" smtClean="0">
                          <a:solidFill>
                            <a:schemeClr val="dk1"/>
                          </a:solidFill>
                          <a:latin typeface="+mn-lt"/>
                          <a:ea typeface="+mn-ea"/>
                          <a:cs typeface="+mn-cs"/>
                        </a:rPr>
                        <a:t>Gorum, T.; Fan, X.; van Westen, C.J.; Huang, R.Q.; Xu, Q.; Tang, C.; Wang, G. </a:t>
                      </a:r>
                      <a:r>
                        <a:rPr lang="en-US" sz="2000" dirty="0" smtClean="0"/>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smtClean="0">
                          <a:solidFill>
                            <a:schemeClr val="dk1"/>
                          </a:solidFill>
                          <a:latin typeface="+mn-lt"/>
                          <a:ea typeface="+mn-ea"/>
                          <a:cs typeface="+mn-cs"/>
                        </a:rPr>
                        <a:t>Swarm-based algorithm is best suitable when it can perform smooth balance between the exploration and exploitation as well as faster convergence by successfully avoiding local optima entrapment.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990600" y="838200"/>
            <a:ext cx="7924800" cy="5867400"/>
          </a:xfrm>
        </p:spPr>
        <p:txBody>
          <a:bodyPr>
            <a:noAutofit/>
          </a:bodyPr>
          <a:lstStyle/>
          <a:p>
            <a:pPr algn="just">
              <a:lnSpc>
                <a:spcPct val="170000"/>
              </a:lnSpc>
            </a:pPr>
            <a:r>
              <a:rPr lang="en-IN" sz="2000" dirty="0" smtClean="0">
                <a:latin typeface="Times New Roman" pitchFamily="18" charset="0"/>
                <a:cs typeface="Times New Roman" pitchFamily="18" charset="0"/>
              </a:rPr>
              <a:t>As mentioned above, a new deep learning-based framework is applied for spatially predicting EQILs. In this framework, the stacked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is responsible for extracting the deep distribution features of EQIL that could represent the nonlinear and interacting relationship between causative factors and EQIL occurrence. Then, those extracted features are input into a classifier to identify an EQIL-prone area.</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(AE) is a kind of construction of the neural network that consists of an input layer a hidden land an output </a:t>
            </a:r>
            <a:r>
              <a:rPr lang="en-IN" sz="2000" dirty="0" err="1" smtClean="0">
                <a:latin typeface="Times New Roman" pitchFamily="18" charset="0"/>
                <a:cs typeface="Times New Roman" pitchFamily="18" charset="0"/>
              </a:rPr>
              <a:t>laye</a:t>
            </a:r>
            <a:r>
              <a:rPr lang="en-IN" sz="2000" dirty="0" smtClean="0">
                <a:latin typeface="Times New Roman" pitchFamily="18" charset="0"/>
                <a:cs typeface="Times New Roman" pitchFamily="18" charset="0"/>
              </a:rPr>
              <a:t>. In the input layer, the value of every unit denotes raw data that are a quantitative description of the object.</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p:cNvPicPr>
            <a:picLocks noGrp="1" noChangeAspect="1" noChangeArrowheads="1"/>
          </p:cNvPicPr>
          <p:nvPr>
            <p:ph idx="1"/>
          </p:nvPr>
        </p:nvPicPr>
        <p:blipFill>
          <a:blip r:embed="rId2"/>
          <a:srcRect/>
          <a:stretch>
            <a:fillRect/>
          </a:stretch>
        </p:blipFill>
        <p:spPr bwMode="auto">
          <a:xfrm>
            <a:off x="1490173" y="1347275"/>
            <a:ext cx="6500276" cy="4195396"/>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p:cNvPicPr>
            <a:picLocks noGrp="1" noChangeAspect="1" noChangeArrowheads="1"/>
          </p:cNvPicPr>
          <p:nvPr>
            <p:ph idx="1"/>
          </p:nvPr>
        </p:nvPicPr>
        <p:blipFill>
          <a:blip r:embed="rId2"/>
          <a:srcRect/>
          <a:stretch>
            <a:fillRect/>
          </a:stretch>
        </p:blipFill>
        <p:spPr bwMode="auto">
          <a:xfrm>
            <a:off x="1364566" y="1659988"/>
            <a:ext cx="7139671" cy="4375052"/>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111348" y="1153551"/>
            <a:ext cx="7880252" cy="5704449"/>
          </a:xfrm>
        </p:spPr>
        <p:txBody>
          <a:bodyPr>
            <a:noAutofit/>
          </a:bodyPr>
          <a:lstStyle/>
          <a:p>
            <a:r>
              <a:rPr lang="en-US" sz="2000" dirty="0" smtClean="0"/>
              <a:t>One of the toughest study fields now accessible in the geophysical discipline is real-time monitoring of landslides. the real field deployment of a landslide detection system powered mostly by a wireless device network. </a:t>
            </a:r>
            <a:endParaRPr lang="en-US" sz="2000" dirty="0" smtClean="0"/>
          </a:p>
          <a:p>
            <a:endParaRPr lang="en-US" sz="2000" dirty="0" smtClean="0"/>
          </a:p>
          <a:p>
            <a:r>
              <a:rPr lang="en-US" sz="2000" dirty="0" smtClean="0"/>
              <a:t>To </a:t>
            </a:r>
            <a:r>
              <a:rPr lang="en-US" sz="2000" dirty="0" smtClean="0"/>
              <a:t>efficiently transmit real-time data to the system for monitoring and distributing alerts and risk assessments to the local population, this system makes use of wireless sensor nodes  . </a:t>
            </a:r>
            <a:endParaRPr lang="en-US" sz="2000" dirty="0" smtClean="0"/>
          </a:p>
          <a:p>
            <a:endParaRPr lang="en-US" sz="2000" smtClean="0"/>
          </a:p>
          <a:p>
            <a:r>
              <a:rPr lang="en-US" sz="2000" smtClean="0"/>
              <a:t>The </a:t>
            </a:r>
            <a:r>
              <a:rPr lang="en-US" sz="2000" dirty="0" smtClean="0"/>
              <a:t>capabilities and applicability of wireless sensor networks for critical and emergency applications will be understood using this network. The findings from the suggested system are encouraging </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867400"/>
          </a:xfrm>
        </p:spPr>
        <p:txBody>
          <a:bodyPr>
            <a:noAutofit/>
          </a:bodyPr>
          <a:lstStyle/>
          <a:p>
            <a:pPr algn="just"/>
            <a:r>
              <a:rPr lang="en-IN" sz="2000" dirty="0" smtClean="0">
                <a:latin typeface="Times New Roman" pitchFamily="18" charset="0"/>
                <a:cs typeface="Times New Roman" pitchFamily="18" charset="0"/>
              </a:rPr>
              <a:t>1.Fan, X.; </a:t>
            </a:r>
            <a:r>
              <a:rPr lang="en-IN" sz="2000" dirty="0" err="1" smtClean="0">
                <a:latin typeface="Times New Roman" pitchFamily="18" charset="0"/>
                <a:cs typeface="Times New Roman" pitchFamily="18" charset="0"/>
              </a:rPr>
              <a:t>Scaringi</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Korup</a:t>
            </a:r>
            <a:r>
              <a:rPr lang="en-IN" sz="2000" dirty="0" smtClean="0">
                <a:latin typeface="Times New Roman" pitchFamily="18" charset="0"/>
                <a:cs typeface="Times New Roman" pitchFamily="18" charset="0"/>
              </a:rPr>
              <a:t>, O.; West, A.J.; van </a:t>
            </a:r>
            <a:r>
              <a:rPr lang="en-IN" sz="2000" dirty="0" err="1" smtClean="0">
                <a:latin typeface="Times New Roman" pitchFamily="18" charset="0"/>
                <a:cs typeface="Times New Roman" pitchFamily="18" charset="0"/>
              </a:rPr>
              <a:t>Westen</a:t>
            </a:r>
            <a:r>
              <a:rPr lang="en-IN" sz="2000" dirty="0" smtClean="0">
                <a:latin typeface="Times New Roman" pitchFamily="18" charset="0"/>
                <a:cs typeface="Times New Roman" pitchFamily="18" charset="0"/>
              </a:rPr>
              <a:t>, C.J.; </a:t>
            </a:r>
            <a:r>
              <a:rPr lang="en-IN" sz="2000" dirty="0" err="1" smtClean="0">
                <a:latin typeface="Times New Roman" pitchFamily="18" charset="0"/>
                <a:cs typeface="Times New Roman" pitchFamily="18" charset="0"/>
              </a:rPr>
              <a:t>Tanyas</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Hovius</a:t>
            </a:r>
            <a:r>
              <a:rPr lang="en-IN" sz="2000" dirty="0" smtClean="0">
                <a:latin typeface="Times New Roman" pitchFamily="18" charset="0"/>
                <a:cs typeface="Times New Roman" pitchFamily="18" charset="0"/>
              </a:rPr>
              <a:t>, N.; Hales, T.C.; </a:t>
            </a:r>
            <a:r>
              <a:rPr lang="en-IN" sz="2000" dirty="0" err="1" smtClean="0">
                <a:latin typeface="Times New Roman" pitchFamily="18" charset="0"/>
                <a:cs typeface="Times New Roman" pitchFamily="18" charset="0"/>
              </a:rPr>
              <a:t>Jibson</a:t>
            </a:r>
            <a:r>
              <a:rPr lang="en-IN" sz="2000" dirty="0" smtClean="0">
                <a:latin typeface="Times New Roman" pitchFamily="18" charset="0"/>
                <a:cs typeface="Times New Roman" pitchFamily="18" charset="0"/>
              </a:rPr>
              <a:t>, R.W.; </a:t>
            </a:r>
            <a:r>
              <a:rPr lang="en-IN" sz="2000" dirty="0" err="1" smtClean="0">
                <a:latin typeface="Times New Roman" pitchFamily="18" charset="0"/>
                <a:cs typeface="Times New Roman" pitchFamily="18" charset="0"/>
              </a:rPr>
              <a:t>Allstadt</a:t>
            </a:r>
            <a:r>
              <a:rPr lang="en-IN" sz="2000" dirty="0" smtClean="0">
                <a:latin typeface="Times New Roman" pitchFamily="18" charset="0"/>
                <a:cs typeface="Times New Roman" pitchFamily="18" charset="0"/>
              </a:rPr>
              <a:t>, K.E. Earthquake-induced chains of geologic hazards: Patterns, mechanisms, and impacts. </a:t>
            </a:r>
            <a:r>
              <a:rPr lang="en-IN" sz="2000" i="1" dirty="0" smtClean="0">
                <a:latin typeface="Times New Roman" pitchFamily="18" charset="0"/>
                <a:cs typeface="Times New Roman" pitchFamily="18" charset="0"/>
              </a:rPr>
              <a:t>Rev. </a:t>
            </a:r>
            <a:r>
              <a:rPr lang="en-IN" sz="2000" i="1" dirty="0" err="1" smtClean="0">
                <a:latin typeface="Times New Roman" pitchFamily="18" charset="0"/>
                <a:cs typeface="Times New Roman" pitchFamily="18" charset="0"/>
              </a:rPr>
              <a:t>Geophys</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2019</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57</a:t>
            </a:r>
            <a:r>
              <a:rPr lang="en-IN" sz="2000" dirty="0" smtClean="0">
                <a:latin typeface="Times New Roman" pitchFamily="18" charset="0"/>
                <a:cs typeface="Times New Roman" pitchFamily="18" charset="0"/>
              </a:rPr>
              <a:t>, 421–503. [</a:t>
            </a:r>
            <a:r>
              <a:rPr lang="en-IN" sz="2000" b="1" dirty="0" smtClean="0">
                <a:latin typeface="Times New Roman" pitchFamily="18" charset="0"/>
                <a:cs typeface="Times New Roman" pitchFamily="18" charset="0"/>
                <a:hlinkClick r:id="rId3"/>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4"/>
              </a:rPr>
              <a:t>CrossRef</a:t>
            </a:r>
            <a:r>
              <a:rPr lang="en-IN" sz="2000" dirty="0" smtClean="0">
                <a:latin typeface="Times New Roman" pitchFamily="18" charset="0"/>
                <a:cs typeface="Times New Roman" pitchFamily="18" charset="0"/>
              </a:rPr>
              <a:t>][</a:t>
            </a:r>
            <a:r>
              <a:rPr lang="en-IN" sz="2000" b="1" dirty="0" smtClean="0">
                <a:latin typeface="Times New Roman" pitchFamily="18" charset="0"/>
                <a:cs typeface="Times New Roman" pitchFamily="18" charset="0"/>
                <a:hlinkClick r:id="rId5"/>
              </a:rPr>
              <a:t>Green Version</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2.Umar, Z.; </a:t>
            </a:r>
            <a:r>
              <a:rPr lang="en-IN" sz="2000" dirty="0" err="1" smtClean="0">
                <a:latin typeface="Times New Roman" pitchFamily="18" charset="0"/>
                <a:cs typeface="Times New Roman" pitchFamily="18" charset="0"/>
              </a:rPr>
              <a:t>Pradhan</a:t>
            </a:r>
            <a:r>
              <a:rPr lang="en-IN" sz="2000" dirty="0" smtClean="0">
                <a:latin typeface="Times New Roman" pitchFamily="18" charset="0"/>
                <a:cs typeface="Times New Roman" pitchFamily="18" charset="0"/>
              </a:rPr>
              <a:t>, B.; Ahmad, A.; </a:t>
            </a:r>
            <a:r>
              <a:rPr lang="en-IN" sz="2000" dirty="0" err="1" smtClean="0">
                <a:latin typeface="Times New Roman" pitchFamily="18" charset="0"/>
                <a:cs typeface="Times New Roman" pitchFamily="18" charset="0"/>
              </a:rPr>
              <a:t>Jebur</a:t>
            </a:r>
            <a:r>
              <a:rPr lang="en-IN" sz="2000" dirty="0" smtClean="0">
                <a:latin typeface="Times New Roman" pitchFamily="18" charset="0"/>
                <a:cs typeface="Times New Roman" pitchFamily="18" charset="0"/>
              </a:rPr>
              <a:t>, M.N.; </a:t>
            </a:r>
            <a:r>
              <a:rPr lang="en-IN" sz="2000" dirty="0" err="1" smtClean="0">
                <a:latin typeface="Times New Roman" pitchFamily="18" charset="0"/>
                <a:cs typeface="Times New Roman" pitchFamily="18" charset="0"/>
              </a:rPr>
              <a:t>Tehrany</a:t>
            </a:r>
            <a:r>
              <a:rPr lang="en-IN" sz="2000" dirty="0" smtClean="0">
                <a:latin typeface="Times New Roman" pitchFamily="18" charset="0"/>
                <a:cs typeface="Times New Roman" pitchFamily="18" charset="0"/>
              </a:rPr>
              <a:t>, M.S. Earthquake induced landslide susceptibility mapping using an integrated ensemble frequency ratio and logistic regression models in West Sumatera Province, Indonesia. </a:t>
            </a:r>
            <a:r>
              <a:rPr lang="en-IN" sz="2000" i="1" dirty="0" smtClean="0">
                <a:latin typeface="Times New Roman" pitchFamily="18" charset="0"/>
                <a:cs typeface="Times New Roman" pitchFamily="18" charset="0"/>
              </a:rPr>
              <a:t>Catena</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2014</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118</a:t>
            </a:r>
            <a:r>
              <a:rPr lang="en-IN" sz="2000" dirty="0" smtClean="0">
                <a:latin typeface="Times New Roman" pitchFamily="18" charset="0"/>
                <a:cs typeface="Times New Roman" pitchFamily="18" charset="0"/>
              </a:rPr>
              <a:t>, 124–135. [</a:t>
            </a:r>
            <a:r>
              <a:rPr lang="en-IN" sz="2000" b="1" dirty="0" smtClean="0">
                <a:latin typeface="Times New Roman" pitchFamily="18" charset="0"/>
                <a:cs typeface="Times New Roman" pitchFamily="18" charset="0"/>
                <a:hlinkClick r:id="rId6"/>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7"/>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3.Alfaro, P.; Delgado, J.; </a:t>
            </a:r>
            <a:r>
              <a:rPr lang="en-IN" sz="2000" dirty="0" err="1" smtClean="0">
                <a:latin typeface="Times New Roman" pitchFamily="18" charset="0"/>
                <a:cs typeface="Times New Roman" pitchFamily="18" charset="0"/>
              </a:rPr>
              <a:t>García-Tortosa</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Lenti</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López</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López-Casado</a:t>
            </a:r>
            <a:r>
              <a:rPr lang="en-IN" sz="2000" dirty="0" smtClean="0">
                <a:latin typeface="Times New Roman" pitchFamily="18" charset="0"/>
                <a:cs typeface="Times New Roman" pitchFamily="18" charset="0"/>
              </a:rPr>
              <a:t>, C.; Martino, S.J.E.G. Widespread landslides induced by the Mw 5.1 earthquake of 11 May 2011 in Lorca, SE Spain. </a:t>
            </a:r>
            <a:r>
              <a:rPr lang="en-IN" sz="2000" i="1" dirty="0" smtClean="0">
                <a:latin typeface="Times New Roman" pitchFamily="18" charset="0"/>
                <a:cs typeface="Times New Roman" pitchFamily="18" charset="0"/>
              </a:rPr>
              <a:t>Eng. Geol.</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2012</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137</a:t>
            </a:r>
            <a:r>
              <a:rPr lang="en-IN" sz="2000" dirty="0" smtClean="0">
                <a:latin typeface="Times New Roman" pitchFamily="18" charset="0"/>
                <a:cs typeface="Times New Roman" pitchFamily="18" charset="0"/>
              </a:rPr>
              <a:t>, 40–52. [</a:t>
            </a:r>
            <a:r>
              <a:rPr lang="en-IN" sz="2000" b="1" dirty="0" smtClean="0">
                <a:latin typeface="Times New Roman" pitchFamily="18" charset="0"/>
                <a:cs typeface="Times New Roman" pitchFamily="18" charset="0"/>
                <a:hlinkClick r:id="rId8"/>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9"/>
              </a:rPr>
              <a:t>CrossRef</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r>
              <a:rPr lang="en-IN" sz="2000" dirty="0" smtClean="0">
                <a:latin typeface="Times New Roman" pitchFamily="18" charset="0"/>
                <a:cs typeface="Times New Roman" pitchFamily="18" charset="0"/>
              </a:rPr>
              <a:t>4.Cui, P.; Zhu, Y.-Y.; Han, Y.-S.; Chen, X.-Q.; </a:t>
            </a:r>
            <a:r>
              <a:rPr lang="en-IN" sz="2000" dirty="0" err="1" smtClean="0">
                <a:latin typeface="Times New Roman" pitchFamily="18" charset="0"/>
                <a:cs typeface="Times New Roman" pitchFamily="18" charset="0"/>
              </a:rPr>
              <a:t>Zhuang</a:t>
            </a:r>
            <a:r>
              <a:rPr lang="en-IN" sz="2000" dirty="0" smtClean="0">
                <a:latin typeface="Times New Roman" pitchFamily="18" charset="0"/>
                <a:cs typeface="Times New Roman" pitchFamily="18" charset="0"/>
              </a:rPr>
              <a:t>, J.-Q. The 12 May </a:t>
            </a:r>
            <a:r>
              <a:rPr lang="en-IN" sz="2000" dirty="0" err="1" smtClean="0">
                <a:latin typeface="Times New Roman" pitchFamily="18" charset="0"/>
                <a:cs typeface="Times New Roman" pitchFamily="18" charset="0"/>
              </a:rPr>
              <a:t>Wenchuan</a:t>
            </a:r>
            <a:r>
              <a:rPr lang="en-IN" sz="2000" dirty="0" smtClean="0">
                <a:latin typeface="Times New Roman" pitchFamily="18" charset="0"/>
                <a:cs typeface="Times New Roman" pitchFamily="18" charset="0"/>
              </a:rPr>
              <a:t> earthquake-induced landslide lakes: Distribution and preliminary risk evaluation. </a:t>
            </a:r>
            <a:r>
              <a:rPr lang="en-IN" sz="2000" i="1" dirty="0" smtClean="0">
                <a:latin typeface="Times New Roman" pitchFamily="18" charset="0"/>
                <a:cs typeface="Times New Roman" pitchFamily="18" charset="0"/>
              </a:rPr>
              <a:t>Landslides</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2009</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209–223. [</a:t>
            </a:r>
            <a:r>
              <a:rPr lang="en-IN" sz="2000" b="1" dirty="0" smtClean="0">
                <a:latin typeface="Times New Roman" pitchFamily="18" charset="0"/>
                <a:cs typeface="Times New Roman" pitchFamily="18" charset="0"/>
                <a:hlinkClick r:id="rId2"/>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3"/>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5.Gorum, T.; Fan, X.; van </a:t>
            </a:r>
            <a:r>
              <a:rPr lang="en-IN" sz="2000" dirty="0" err="1" smtClean="0">
                <a:latin typeface="Times New Roman" pitchFamily="18" charset="0"/>
                <a:cs typeface="Times New Roman" pitchFamily="18" charset="0"/>
              </a:rPr>
              <a:t>Westen</a:t>
            </a:r>
            <a:r>
              <a:rPr lang="en-IN" sz="2000" dirty="0" smtClean="0">
                <a:latin typeface="Times New Roman" pitchFamily="18" charset="0"/>
                <a:cs typeface="Times New Roman" pitchFamily="18" charset="0"/>
              </a:rPr>
              <a:t>, C.J.; Huang, R.Q.;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Q.; Tang, C.; Wang, G. Distribution pattern of earthquake-induced landslides triggered by the 12 May 2008 </a:t>
            </a:r>
            <a:r>
              <a:rPr lang="en-IN" sz="2000" dirty="0" err="1" smtClean="0">
                <a:latin typeface="Times New Roman" pitchFamily="18" charset="0"/>
                <a:cs typeface="Times New Roman" pitchFamily="18" charset="0"/>
              </a:rPr>
              <a:t>Wenchuan</a:t>
            </a:r>
            <a:r>
              <a:rPr lang="en-IN" sz="2000" dirty="0" smtClean="0">
                <a:latin typeface="Times New Roman" pitchFamily="18" charset="0"/>
                <a:cs typeface="Times New Roman" pitchFamily="18" charset="0"/>
              </a:rPr>
              <a:t> earthquake. </a:t>
            </a:r>
            <a:r>
              <a:rPr lang="en-IN" sz="2000" i="1" dirty="0" smtClean="0">
                <a:latin typeface="Times New Roman" pitchFamily="18" charset="0"/>
                <a:cs typeface="Times New Roman" pitchFamily="18" charset="0"/>
              </a:rPr>
              <a:t>Geomorphology</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2011</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133</a:t>
            </a:r>
            <a:r>
              <a:rPr lang="en-IN" sz="2000" dirty="0" smtClean="0">
                <a:latin typeface="Times New Roman" pitchFamily="18" charset="0"/>
                <a:cs typeface="Times New Roman" pitchFamily="18" charset="0"/>
              </a:rPr>
              <a:t>, 152–167. [</a:t>
            </a:r>
            <a:r>
              <a:rPr lang="en-IN" sz="2000" b="1" dirty="0" smtClean="0">
                <a:latin typeface="Times New Roman" pitchFamily="18" charset="0"/>
                <a:cs typeface="Times New Roman" pitchFamily="18" charset="0"/>
                <a:hlinkClick r:id="rId4"/>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5"/>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6.Parker, R.N.; </a:t>
            </a:r>
            <a:r>
              <a:rPr lang="en-IN" sz="2000" dirty="0" err="1" smtClean="0">
                <a:latin typeface="Times New Roman" pitchFamily="18" charset="0"/>
                <a:cs typeface="Times New Roman" pitchFamily="18" charset="0"/>
              </a:rPr>
              <a:t>Hancox</a:t>
            </a:r>
            <a:r>
              <a:rPr lang="en-IN" sz="2000" dirty="0" smtClean="0">
                <a:latin typeface="Times New Roman" pitchFamily="18" charset="0"/>
                <a:cs typeface="Times New Roman" pitchFamily="18" charset="0"/>
              </a:rPr>
              <a:t>, G.T.; </a:t>
            </a:r>
            <a:r>
              <a:rPr lang="en-IN" sz="2000" dirty="0" err="1" smtClean="0">
                <a:latin typeface="Times New Roman" pitchFamily="18" charset="0"/>
                <a:cs typeface="Times New Roman" pitchFamily="18" charset="0"/>
              </a:rPr>
              <a:t>Petley</a:t>
            </a:r>
            <a:r>
              <a:rPr lang="en-IN" sz="2000" dirty="0" smtClean="0">
                <a:latin typeface="Times New Roman" pitchFamily="18" charset="0"/>
                <a:cs typeface="Times New Roman" pitchFamily="18" charset="0"/>
              </a:rPr>
              <a:t>, D.N.; Massey, C.I.; </a:t>
            </a:r>
            <a:r>
              <a:rPr lang="en-IN" sz="2000" dirty="0" err="1" smtClean="0">
                <a:latin typeface="Times New Roman" pitchFamily="18" charset="0"/>
                <a:cs typeface="Times New Roman" pitchFamily="18" charset="0"/>
              </a:rPr>
              <a:t>Densmore</a:t>
            </a:r>
            <a:r>
              <a:rPr lang="en-IN" sz="2000" dirty="0" smtClean="0">
                <a:latin typeface="Times New Roman" pitchFamily="18" charset="0"/>
                <a:cs typeface="Times New Roman" pitchFamily="18" charset="0"/>
              </a:rPr>
              <a:t>, A.L.; Rosser, N.J. Spatial distributions of earthquake-induced landslides and </a:t>
            </a:r>
            <a:r>
              <a:rPr lang="en-IN" sz="2000" dirty="0" err="1" smtClean="0">
                <a:latin typeface="Times New Roman" pitchFamily="18" charset="0"/>
                <a:cs typeface="Times New Roman" pitchFamily="18" charset="0"/>
              </a:rPr>
              <a:t>hillslope</a:t>
            </a:r>
            <a:r>
              <a:rPr lang="en-IN" sz="2000" dirty="0" smtClean="0">
                <a:latin typeface="Times New Roman" pitchFamily="18" charset="0"/>
                <a:cs typeface="Times New Roman" pitchFamily="18" charset="0"/>
              </a:rPr>
              <a:t> preconditioning in northwest South Island, New Zealand. </a:t>
            </a:r>
            <a:r>
              <a:rPr lang="en-IN" sz="2000" i="1" dirty="0" smtClean="0">
                <a:latin typeface="Times New Roman" pitchFamily="18" charset="0"/>
                <a:cs typeface="Times New Roman" pitchFamily="18" charset="0"/>
              </a:rPr>
              <a:t>Earth Surf. </a:t>
            </a:r>
            <a:r>
              <a:rPr lang="en-IN" sz="2000" i="1" dirty="0" err="1" smtClean="0">
                <a:latin typeface="Times New Roman" pitchFamily="18" charset="0"/>
                <a:cs typeface="Times New Roman" pitchFamily="18" charset="0"/>
              </a:rPr>
              <a:t>Dynam</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2015</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501–525. [</a:t>
            </a:r>
            <a:r>
              <a:rPr lang="en-IN" sz="2000" b="1" dirty="0" smtClean="0">
                <a:latin typeface="Times New Roman" pitchFamily="18" charset="0"/>
                <a:cs typeface="Times New Roman" pitchFamily="18" charset="0"/>
                <a:hlinkClick r:id="rId6"/>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7"/>
              </a:rPr>
              <a:t>CrossRef</a:t>
            </a:r>
            <a:r>
              <a:rPr lang="en-IN" sz="2000" dirty="0" smtClean="0">
                <a:latin typeface="Times New Roman" pitchFamily="18" charset="0"/>
                <a:cs typeface="Times New Roman" pitchFamily="18" charset="0"/>
              </a:rPr>
              <a:t>][</a:t>
            </a:r>
            <a:r>
              <a:rPr lang="en-IN" sz="2000" b="1" dirty="0" smtClean="0">
                <a:latin typeface="Times New Roman" pitchFamily="18" charset="0"/>
                <a:cs typeface="Times New Roman" pitchFamily="18" charset="0"/>
                <a:hlinkClick r:id="rId8"/>
              </a:rPr>
              <a:t>Green Version</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533400"/>
            <a:ext cx="7467600" cy="5943600"/>
          </a:xfrm>
        </p:spPr>
        <p:txBody>
          <a:bodyPr>
            <a:noAutofit/>
          </a:bodyPr>
          <a:lstStyle/>
          <a:p>
            <a:pPr algn="just"/>
            <a:r>
              <a:rPr lang="en-IN" sz="2000" dirty="0" smtClean="0">
                <a:latin typeface="Times New Roman" pitchFamily="18" charset="0"/>
                <a:cs typeface="Times New Roman" pitchFamily="18" charset="0"/>
              </a:rPr>
              <a:t>7.Ye, C.; Li, Y.; Cui, P.; Liang, L.; </a:t>
            </a:r>
            <a:r>
              <a:rPr lang="en-IN" sz="2000" dirty="0" err="1" smtClean="0">
                <a:latin typeface="Times New Roman" pitchFamily="18" charset="0"/>
                <a:cs typeface="Times New Roman" pitchFamily="18" charset="0"/>
              </a:rPr>
              <a:t>Pirasteh</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Marcato</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Goncalves</a:t>
            </a:r>
            <a:r>
              <a:rPr lang="en-IN" sz="2000" dirty="0" smtClean="0">
                <a:latin typeface="Times New Roman" pitchFamily="18" charset="0"/>
                <a:cs typeface="Times New Roman" pitchFamily="18" charset="0"/>
              </a:rPr>
              <a:t>, W.N.; Li, J. Landslide detection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remote sensing data based on deep learning with constrains. </a:t>
            </a:r>
            <a:r>
              <a:rPr lang="en-IN" sz="2000" i="1" dirty="0" smtClean="0">
                <a:latin typeface="Times New Roman" pitchFamily="18" charset="0"/>
                <a:cs typeface="Times New Roman" pitchFamily="18" charset="0"/>
              </a:rPr>
              <a:t>IEEE. J. Sel. Top. Appl.</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2019</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12</a:t>
            </a:r>
            <a:r>
              <a:rPr lang="en-IN" sz="2000" dirty="0" smtClean="0">
                <a:latin typeface="Times New Roman" pitchFamily="18" charset="0"/>
                <a:cs typeface="Times New Roman" pitchFamily="18" charset="0"/>
              </a:rPr>
              <a:t>, 5047–5060. [</a:t>
            </a:r>
            <a:r>
              <a:rPr lang="en-IN" sz="2000" b="1" dirty="0" smtClean="0">
                <a:latin typeface="Times New Roman" pitchFamily="18" charset="0"/>
                <a:cs typeface="Times New Roman" pitchFamily="18" charset="0"/>
                <a:hlinkClick r:id="rId2"/>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3"/>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8.Fan, X.; </a:t>
            </a:r>
            <a:r>
              <a:rPr lang="en-IN" sz="2000" dirty="0" err="1" smtClean="0">
                <a:latin typeface="Times New Roman" pitchFamily="18" charset="0"/>
                <a:cs typeface="Times New Roman" pitchFamily="18" charset="0"/>
              </a:rPr>
              <a:t>Scaringi</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Q.; Zhan, W.; Dai, L.; Li, Y.; Pei, X.; Yang, Q.; Huang, R. </a:t>
            </a:r>
            <a:r>
              <a:rPr lang="en-IN" sz="2000" dirty="0" err="1" smtClean="0">
                <a:latin typeface="Times New Roman" pitchFamily="18" charset="0"/>
                <a:cs typeface="Times New Roman" pitchFamily="18" charset="0"/>
              </a:rPr>
              <a:t>Coseismic</a:t>
            </a:r>
            <a:r>
              <a:rPr lang="en-IN" sz="2000" dirty="0" smtClean="0">
                <a:latin typeface="Times New Roman" pitchFamily="18" charset="0"/>
                <a:cs typeface="Times New Roman" pitchFamily="18" charset="0"/>
              </a:rPr>
              <a:t> landslides triggered by the 8th August 2017 M s 7.0 </a:t>
            </a:r>
            <a:r>
              <a:rPr lang="en-IN" sz="2000" dirty="0" err="1" smtClean="0">
                <a:latin typeface="Times New Roman" pitchFamily="18" charset="0"/>
                <a:cs typeface="Times New Roman" pitchFamily="18" charset="0"/>
              </a:rPr>
              <a:t>Jiuzhaigou</a:t>
            </a:r>
            <a:r>
              <a:rPr lang="en-IN" sz="2000" dirty="0" smtClean="0">
                <a:latin typeface="Times New Roman" pitchFamily="18" charset="0"/>
                <a:cs typeface="Times New Roman" pitchFamily="18" charset="0"/>
              </a:rPr>
              <a:t> earthquake (Sichuan, China): Factors controlling their spatial distribution and implications for the </a:t>
            </a:r>
            <a:r>
              <a:rPr lang="en-IN" sz="2000" dirty="0" err="1" smtClean="0">
                <a:latin typeface="Times New Roman" pitchFamily="18" charset="0"/>
                <a:cs typeface="Times New Roman" pitchFamily="18" charset="0"/>
              </a:rPr>
              <a:t>seismogenic</a:t>
            </a:r>
            <a:r>
              <a:rPr lang="en-IN" sz="2000" dirty="0" smtClean="0">
                <a:latin typeface="Times New Roman" pitchFamily="18" charset="0"/>
                <a:cs typeface="Times New Roman" pitchFamily="18" charset="0"/>
              </a:rPr>
              <a:t> blind fault identification. </a:t>
            </a:r>
            <a:r>
              <a:rPr lang="en-IN" sz="2000" i="1" dirty="0" smtClean="0">
                <a:latin typeface="Times New Roman" pitchFamily="18" charset="0"/>
                <a:cs typeface="Times New Roman" pitchFamily="18" charset="0"/>
              </a:rPr>
              <a:t>Landslides</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2018</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15</a:t>
            </a:r>
            <a:r>
              <a:rPr lang="en-IN" sz="2000" dirty="0" smtClean="0">
                <a:latin typeface="Times New Roman" pitchFamily="18" charset="0"/>
                <a:cs typeface="Times New Roman" pitchFamily="18" charset="0"/>
              </a:rPr>
              <a:t>, 967–983. [</a:t>
            </a:r>
            <a:r>
              <a:rPr lang="en-IN" sz="2000" b="1" dirty="0" smtClean="0">
                <a:latin typeface="Times New Roman" pitchFamily="18" charset="0"/>
                <a:cs typeface="Times New Roman" pitchFamily="18" charset="0"/>
                <a:hlinkClick r:id="rId4"/>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5"/>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9.Meunier, P.; </a:t>
            </a:r>
            <a:r>
              <a:rPr lang="en-IN" sz="2000" dirty="0" err="1" smtClean="0">
                <a:latin typeface="Times New Roman" pitchFamily="18" charset="0"/>
                <a:cs typeface="Times New Roman" pitchFamily="18" charset="0"/>
              </a:rPr>
              <a:t>Hovius</a:t>
            </a:r>
            <a:r>
              <a:rPr lang="en-IN" sz="2000" dirty="0" smtClean="0">
                <a:latin typeface="Times New Roman" pitchFamily="18" charset="0"/>
                <a:cs typeface="Times New Roman" pitchFamily="18" charset="0"/>
              </a:rPr>
              <a:t>, N.; Haines, J.A. Topographic site effects and the location of earthquake induced landslides. </a:t>
            </a:r>
            <a:r>
              <a:rPr lang="en-IN" sz="2000" i="1" dirty="0" smtClean="0">
                <a:latin typeface="Times New Roman" pitchFamily="18" charset="0"/>
                <a:cs typeface="Times New Roman" pitchFamily="18" charset="0"/>
              </a:rPr>
              <a:t>Earth Planet. Sci. </a:t>
            </a:r>
            <a:r>
              <a:rPr lang="en-IN" sz="2000" i="1" dirty="0" err="1" smtClean="0">
                <a:latin typeface="Times New Roman" pitchFamily="18" charset="0"/>
                <a:cs typeface="Times New Roman" pitchFamily="18" charset="0"/>
              </a:rPr>
              <a:t>Lett</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2008</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275</a:t>
            </a:r>
            <a:r>
              <a:rPr lang="en-IN" sz="2000" dirty="0" smtClean="0">
                <a:latin typeface="Times New Roman" pitchFamily="18" charset="0"/>
                <a:cs typeface="Times New Roman" pitchFamily="18" charset="0"/>
              </a:rPr>
              <a:t>, 221–232. [</a:t>
            </a:r>
            <a:r>
              <a:rPr lang="en-IN" sz="2000" b="1" dirty="0" smtClean="0">
                <a:latin typeface="Times New Roman" pitchFamily="18" charset="0"/>
                <a:cs typeface="Times New Roman" pitchFamily="18" charset="0"/>
                <a:hlinkClick r:id="rId6"/>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7"/>
              </a:rPr>
              <a:t>CrossRef</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3633DD8-6D1C-13C0-48F1-ED1980CBBA43}"/>
              </a:ext>
            </a:extLst>
          </p:cNvPr>
          <p:cNvSpPr>
            <a:spLocks noGrp="1"/>
          </p:cNvSpPr>
          <p:nvPr>
            <p:ph idx="1"/>
          </p:nvPr>
        </p:nvSpPr>
        <p:spPr>
          <a:xfrm>
            <a:off x="1752600" y="990600"/>
            <a:ext cx="6705600" cy="4953000"/>
          </a:xfrm>
        </p:spPr>
        <p:txBody>
          <a:bodyPr>
            <a:normAutofit/>
          </a:bodyPr>
          <a:lstStyle/>
          <a:p>
            <a:pPr algn="just"/>
            <a:r>
              <a:rPr lang="en-IN" sz="2000" dirty="0" smtClean="0">
                <a:latin typeface="Times New Roman" pitchFamily="18" charset="0"/>
                <a:cs typeface="Times New Roman" pitchFamily="18" charset="0"/>
              </a:rPr>
              <a:t>10.Valagussa, A.; Marc, O.; </a:t>
            </a:r>
            <a:r>
              <a:rPr lang="en-IN" sz="2000" dirty="0" err="1" smtClean="0">
                <a:latin typeface="Times New Roman" pitchFamily="18" charset="0"/>
                <a:cs typeface="Times New Roman" pitchFamily="18" charset="0"/>
              </a:rPr>
              <a:t>Frattini</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Crosta</a:t>
            </a:r>
            <a:r>
              <a:rPr lang="en-IN" sz="2000" dirty="0" smtClean="0">
                <a:latin typeface="Times New Roman" pitchFamily="18" charset="0"/>
                <a:cs typeface="Times New Roman" pitchFamily="18" charset="0"/>
              </a:rPr>
              <a:t>, G.B. Seismic and geological controls on earthquake-induced landslide size. </a:t>
            </a:r>
            <a:r>
              <a:rPr lang="en-IN" sz="2000" i="1" dirty="0" smtClean="0">
                <a:latin typeface="Times New Roman" pitchFamily="18" charset="0"/>
                <a:cs typeface="Times New Roman" pitchFamily="18" charset="0"/>
              </a:rPr>
              <a:t>Earth Planet. Sci. </a:t>
            </a:r>
            <a:r>
              <a:rPr lang="en-IN" sz="2000" i="1" dirty="0" err="1" smtClean="0">
                <a:latin typeface="Times New Roman" pitchFamily="18" charset="0"/>
                <a:cs typeface="Times New Roman" pitchFamily="18" charset="0"/>
              </a:rPr>
              <a:t>Lett</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2019</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506</a:t>
            </a:r>
            <a:r>
              <a:rPr lang="en-IN" sz="2000" dirty="0" smtClean="0">
                <a:latin typeface="Times New Roman" pitchFamily="18" charset="0"/>
                <a:cs typeface="Times New Roman" pitchFamily="18" charset="0"/>
              </a:rPr>
              <a:t>, 268–281. [</a:t>
            </a:r>
            <a:r>
              <a:rPr lang="en-IN" sz="2000" b="1" dirty="0" smtClean="0">
                <a:latin typeface="Times New Roman" pitchFamily="18" charset="0"/>
                <a:cs typeface="Times New Roman" pitchFamily="18" charset="0"/>
                <a:hlinkClick r:id="rId2"/>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3"/>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11.Korup, O.; </a:t>
            </a:r>
            <a:r>
              <a:rPr lang="en-IN" sz="2000" dirty="0" err="1" smtClean="0">
                <a:latin typeface="Times New Roman" pitchFamily="18" charset="0"/>
                <a:cs typeface="Times New Roman" pitchFamily="18" charset="0"/>
              </a:rPr>
              <a:t>Stolle</a:t>
            </a:r>
            <a:r>
              <a:rPr lang="en-IN" sz="2000" dirty="0" smtClean="0">
                <a:latin typeface="Times New Roman" pitchFamily="18" charset="0"/>
                <a:cs typeface="Times New Roman" pitchFamily="18" charset="0"/>
              </a:rPr>
              <a:t>, A. Landslide prediction from machine learning. </a:t>
            </a:r>
            <a:r>
              <a:rPr lang="en-IN" sz="2000" i="1" dirty="0" smtClean="0">
                <a:latin typeface="Times New Roman" pitchFamily="18" charset="0"/>
                <a:cs typeface="Times New Roman" pitchFamily="18" charset="0"/>
              </a:rPr>
              <a:t>Geol. Today</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2014</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30</a:t>
            </a:r>
            <a:r>
              <a:rPr lang="en-IN" sz="2000" dirty="0" smtClean="0">
                <a:latin typeface="Times New Roman" pitchFamily="18" charset="0"/>
                <a:cs typeface="Times New Roman" pitchFamily="18" charset="0"/>
              </a:rPr>
              <a:t>, 26–33. [</a:t>
            </a:r>
            <a:r>
              <a:rPr lang="en-IN" sz="2000" b="1" dirty="0" smtClean="0">
                <a:latin typeface="Times New Roman" pitchFamily="18" charset="0"/>
                <a:cs typeface="Times New Roman" pitchFamily="18" charset="0"/>
                <a:hlinkClick r:id="rId4"/>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5"/>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12.Mao, Z.; Liu, G.; Huang, Y.; </a:t>
            </a:r>
            <a:r>
              <a:rPr lang="en-IN" sz="2000" dirty="0" err="1" smtClean="0">
                <a:latin typeface="Times New Roman" pitchFamily="18" charset="0"/>
                <a:cs typeface="Times New Roman" pitchFamily="18" charset="0"/>
              </a:rPr>
              <a:t>Bao</a:t>
            </a:r>
            <a:r>
              <a:rPr lang="en-IN" sz="2000" dirty="0" smtClean="0">
                <a:latin typeface="Times New Roman" pitchFamily="18" charset="0"/>
                <a:cs typeface="Times New Roman" pitchFamily="18" charset="0"/>
              </a:rPr>
              <a:t>, Y. A conservative and consistent </a:t>
            </a:r>
            <a:r>
              <a:rPr lang="en-IN" sz="2000" dirty="0" err="1" smtClean="0">
                <a:latin typeface="Times New Roman" pitchFamily="18" charset="0"/>
                <a:cs typeface="Times New Roman" pitchFamily="18" charset="0"/>
              </a:rPr>
              <a:t>Lagrangian</a:t>
            </a:r>
            <a:r>
              <a:rPr lang="en-IN" sz="2000" dirty="0" smtClean="0">
                <a:latin typeface="Times New Roman" pitchFamily="18" charset="0"/>
                <a:cs typeface="Times New Roman" pitchFamily="18" charset="0"/>
              </a:rPr>
              <a:t> gradient smoothing method for earthquake-induced landslide simulation. </a:t>
            </a:r>
            <a:r>
              <a:rPr lang="en-IN" sz="2000" i="1" dirty="0" smtClean="0">
                <a:latin typeface="Times New Roman" pitchFamily="18" charset="0"/>
                <a:cs typeface="Times New Roman" pitchFamily="18" charset="0"/>
              </a:rPr>
              <a:t>Eng. Geol.</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2019</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260</a:t>
            </a:r>
            <a:r>
              <a:rPr lang="en-IN" sz="2000" dirty="0" smtClean="0">
                <a:latin typeface="Times New Roman" pitchFamily="18" charset="0"/>
                <a:cs typeface="Times New Roman" pitchFamily="18" charset="0"/>
              </a:rPr>
              <a:t>, 105226. [</a:t>
            </a:r>
            <a:r>
              <a:rPr lang="en-IN" sz="2000" b="1" dirty="0" smtClean="0">
                <a:latin typeface="Times New Roman" pitchFamily="18" charset="0"/>
                <a:cs typeface="Times New Roman" pitchFamily="18" charset="0"/>
                <a:hlinkClick r:id="rId6"/>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7"/>
              </a:rPr>
              <a:t>CrossRef</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172895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FA5C86A-A6D6-5BE7-B556-264580CB2EF4}"/>
              </a:ext>
            </a:extLst>
          </p:cNvPr>
          <p:cNvSpPr>
            <a:spLocks noGrp="1"/>
          </p:cNvSpPr>
          <p:nvPr>
            <p:ph idx="1"/>
          </p:nvPr>
        </p:nvSpPr>
        <p:spPr>
          <a:xfrm>
            <a:off x="1295400" y="533400"/>
            <a:ext cx="7638288" cy="5715000"/>
          </a:xfrm>
        </p:spPr>
        <p:txBody>
          <a:bodyPr>
            <a:normAutofit/>
          </a:bodyPr>
          <a:lstStyle/>
          <a:p>
            <a:pPr algn="just"/>
            <a:r>
              <a:rPr lang="en-IN" sz="2000" dirty="0" smtClean="0">
                <a:latin typeface="Times New Roman" pitchFamily="18" charset="0"/>
                <a:cs typeface="Times New Roman" pitchFamily="18" charset="0"/>
              </a:rPr>
              <a:t>13.Romeo, R. Seismically induced landslide displacements: A predictive model. </a:t>
            </a:r>
            <a:r>
              <a:rPr lang="en-IN" sz="2000" i="1" dirty="0" smtClean="0">
                <a:latin typeface="Times New Roman" pitchFamily="18" charset="0"/>
                <a:cs typeface="Times New Roman" pitchFamily="18" charset="0"/>
              </a:rPr>
              <a:t>Eng. Geol.</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2000</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58</a:t>
            </a:r>
            <a:r>
              <a:rPr lang="en-IN" sz="2000" dirty="0" smtClean="0">
                <a:latin typeface="Times New Roman" pitchFamily="18" charset="0"/>
                <a:cs typeface="Times New Roman" pitchFamily="18" charset="0"/>
              </a:rPr>
              <a:t>, 337–351. [</a:t>
            </a:r>
            <a:r>
              <a:rPr lang="en-IN" sz="2000" b="1" dirty="0" smtClean="0">
                <a:latin typeface="Times New Roman" pitchFamily="18" charset="0"/>
                <a:cs typeface="Times New Roman" pitchFamily="18" charset="0"/>
                <a:hlinkClick r:id="rId2"/>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3"/>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buNone/>
            </a:pP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14.Song, J.; Fan, Q.; </a:t>
            </a:r>
            <a:r>
              <a:rPr lang="en-IN" sz="2000" dirty="0" err="1" smtClean="0">
                <a:latin typeface="Times New Roman" pitchFamily="18" charset="0"/>
                <a:cs typeface="Times New Roman" pitchFamily="18" charset="0"/>
              </a:rPr>
              <a:t>Feng</a:t>
            </a:r>
            <a:r>
              <a:rPr lang="en-IN" sz="2000" dirty="0" smtClean="0">
                <a:latin typeface="Times New Roman" pitchFamily="18" charset="0"/>
                <a:cs typeface="Times New Roman" pitchFamily="18" charset="0"/>
              </a:rPr>
              <a:t>, T.; Chen, Z.; Chen, J.; </a:t>
            </a:r>
            <a:r>
              <a:rPr lang="en-IN" sz="2000" dirty="0" err="1" smtClean="0">
                <a:latin typeface="Times New Roman" pitchFamily="18" charset="0"/>
                <a:cs typeface="Times New Roman" pitchFamily="18" charset="0"/>
              </a:rPr>
              <a:t>Gao</a:t>
            </a:r>
            <a:r>
              <a:rPr lang="en-IN" sz="2000" dirty="0" smtClean="0">
                <a:latin typeface="Times New Roman" pitchFamily="18" charset="0"/>
                <a:cs typeface="Times New Roman" pitchFamily="18" charset="0"/>
              </a:rPr>
              <a:t>, Y. A multi-block sliding approach to calculate the permanent seismic displacement of slopes. </a:t>
            </a:r>
            <a:r>
              <a:rPr lang="en-IN" sz="2000" i="1" dirty="0" smtClean="0">
                <a:latin typeface="Times New Roman" pitchFamily="18" charset="0"/>
                <a:cs typeface="Times New Roman" pitchFamily="18" charset="0"/>
              </a:rPr>
              <a:t>Eng. Geol.</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2019</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255</a:t>
            </a:r>
            <a:r>
              <a:rPr lang="en-IN" sz="2000" dirty="0" smtClean="0">
                <a:latin typeface="Times New Roman" pitchFamily="18" charset="0"/>
                <a:cs typeface="Times New Roman" pitchFamily="18" charset="0"/>
              </a:rPr>
              <a:t>, 48–58. [</a:t>
            </a:r>
            <a:r>
              <a:rPr lang="en-IN" sz="2000" b="1" dirty="0" smtClean="0">
                <a:latin typeface="Times New Roman" pitchFamily="18" charset="0"/>
                <a:cs typeface="Times New Roman" pitchFamily="18" charset="0"/>
                <a:hlinkClick r:id="rId4"/>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5"/>
              </a:rPr>
              <a:t>CrossRef</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15.Yiğit, A. Prediction of amount of earthquake-induced slope displacement by using </a:t>
            </a:r>
            <a:r>
              <a:rPr lang="en-IN" sz="2000" dirty="0" err="1" smtClean="0">
                <a:latin typeface="Times New Roman" pitchFamily="18" charset="0"/>
                <a:cs typeface="Times New Roman" pitchFamily="18" charset="0"/>
              </a:rPr>
              <a:t>Newmark</a:t>
            </a:r>
            <a:r>
              <a:rPr lang="en-IN" sz="2000" dirty="0" smtClean="0">
                <a:latin typeface="Times New Roman" pitchFamily="18" charset="0"/>
                <a:cs typeface="Times New Roman" pitchFamily="18" charset="0"/>
              </a:rPr>
              <a:t> method. </a:t>
            </a:r>
            <a:r>
              <a:rPr lang="en-IN" sz="2000" i="1" dirty="0" smtClean="0">
                <a:latin typeface="Times New Roman" pitchFamily="18" charset="0"/>
                <a:cs typeface="Times New Roman" pitchFamily="18" charset="0"/>
              </a:rPr>
              <a:t>Eng. Geol.</a:t>
            </a:r>
            <a:r>
              <a:rPr lang="en-IN" sz="2000" dirty="0" smtClean="0">
                <a:latin typeface="Times New Roman" pitchFamily="18" charset="0"/>
                <a:cs typeface="Times New Roman" pitchFamily="18" charset="0"/>
              </a:rPr>
              <a:t> </a:t>
            </a:r>
            <a:r>
              <a:rPr lang="en-IN" sz="2000" b="1" dirty="0" smtClean="0">
                <a:latin typeface="Times New Roman" pitchFamily="18" charset="0"/>
                <a:cs typeface="Times New Roman" pitchFamily="18" charset="0"/>
              </a:rPr>
              <a:t>2020</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264</a:t>
            </a:r>
            <a:r>
              <a:rPr lang="en-IN" sz="2000" dirty="0" smtClean="0">
                <a:latin typeface="Times New Roman" pitchFamily="18" charset="0"/>
                <a:cs typeface="Times New Roman" pitchFamily="18" charset="0"/>
              </a:rPr>
              <a:t>, 105385. [</a:t>
            </a:r>
            <a:r>
              <a:rPr lang="en-IN" sz="2000" b="1" dirty="0" smtClean="0">
                <a:latin typeface="Times New Roman" pitchFamily="18" charset="0"/>
                <a:cs typeface="Times New Roman" pitchFamily="18" charset="0"/>
                <a:hlinkClick r:id="rId6"/>
              </a:rPr>
              <a:t>Google Scholar</a:t>
            </a:r>
            <a:r>
              <a:rPr lang="en-IN" sz="2000" dirty="0" smtClean="0">
                <a:latin typeface="Times New Roman" pitchFamily="18" charset="0"/>
                <a:cs typeface="Times New Roman" pitchFamily="18" charset="0"/>
              </a:rPr>
              <a:t>] [</a:t>
            </a:r>
            <a:r>
              <a:rPr lang="en-IN" sz="2000" b="1" dirty="0" err="1" smtClean="0">
                <a:latin typeface="Times New Roman" pitchFamily="18" charset="0"/>
                <a:cs typeface="Times New Roman" pitchFamily="18" charset="0"/>
                <a:hlinkClick r:id="rId7"/>
              </a:rPr>
              <a:t>CrossRef</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1264</Words>
  <PresentationFormat>On-screen Show (4:3)</PresentationFormat>
  <Paragraphs>111</Paragraphs>
  <Slides>21</Slides>
  <Notes>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Solstice</vt:lpstr>
      <vt:lpstr>LANDSLIDE MONITORING AND NOTIFICATION USING IOT</vt:lpstr>
      <vt:lpstr>Abstract</vt:lpstr>
      <vt:lpstr>Slide 3</vt:lpstr>
      <vt:lpstr>Existing System</vt:lpstr>
      <vt:lpstr>Disadvantage of Existing System</vt:lpstr>
      <vt:lpstr>PROPOSED SYSTEM :</vt:lpstr>
      <vt:lpstr>Slide 7</vt:lpstr>
      <vt:lpstr>ADVANTAGE</vt:lpstr>
      <vt:lpstr>Slide 9</vt:lpstr>
      <vt:lpstr>Slide 10</vt:lpstr>
      <vt:lpstr>OVERVIEW </vt:lpstr>
      <vt:lpstr>Block Diagram</vt:lpstr>
      <vt:lpstr>Architecture Diagram</vt:lpstr>
      <vt:lpstr>SOFTWARE REQUIREMENTS:</vt:lpstr>
      <vt:lpstr>HARDWARE REQUIREMENTS:</vt:lpstr>
      <vt:lpstr>CONCLUTION</vt:lpstr>
      <vt:lpstr>REFERENCE</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 AND LAND SLIDE PREDICTION USING MACHINE LEARNING</dc:title>
  <cp:lastModifiedBy>KING</cp:lastModifiedBy>
  <cp:revision>7</cp:revision>
  <dcterms:modified xsi:type="dcterms:W3CDTF">2024-07-11T06:18:27Z</dcterms:modified>
</cp:coreProperties>
</file>