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38" d="100"/>
          <a:sy n="38" d="100"/>
        </p:scale>
        <p:origin x="-1410"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7/12/2024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IOT Based E-Health care </a:t>
            </a:r>
            <a:r>
              <a:rPr lang="en-US" b="1" dirty="0" err="1" smtClean="0">
                <a:latin typeface="Times New Roman" pitchFamily="18" charset="0"/>
                <a:cs typeface="Times New Roman" pitchFamily="18" charset="0"/>
              </a:rPr>
              <a:t>BAsed</a:t>
            </a:r>
            <a:r>
              <a:rPr lang="en-US" b="1" dirty="0" smtClean="0">
                <a:latin typeface="Times New Roman" pitchFamily="18" charset="0"/>
                <a:cs typeface="Times New Roman" pitchFamily="18" charset="0"/>
              </a:rPr>
              <a:t> on Big Data</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-enabled smart healthcare systems has the characteristics of heterogeneous fusion, cross domain, collaborative autonomy, dynamic change and open interconnection, but they bring huge challenges in privacy issues. We proposed a scheme of forward privacy preserving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-enabled healthcare systems, which mainly includes a searchable encryption scheme to achieve privacy preserving and searchable function. Our scheme uses trapdoor permutation to change the status counter, and it makes the adversary difficult to determine the valid status counter of inserted record with only the public key of the client. Our mechanism can solve the problem of verifying the correctness of the search results in the top-k search scenario with only part of the search results. The formal security analysis proves that our scheme achieves forward privacy preservation which can guarantee the privacy of healthcare data. Besides, performance evaluation shows our scheme are efficient and secure to preserve privacy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-enabled healthcare systems.</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infrastructure includes existing and involving Internet and network developments. It will offer specific object- identification, sensor and connection capability as the basis for the development of independent cooperative services and applications.</a:t>
            </a:r>
          </a:p>
          <a:p>
            <a:pPr algn="just">
              <a:lnSpc>
                <a:spcPct val="150000"/>
              </a:lnSpc>
            </a:pPr>
            <a:r>
              <a:rPr lang="en-IN" sz="2000" dirty="0" smtClean="0">
                <a:latin typeface="Times New Roman" pitchFamily="18" charset="0"/>
                <a:cs typeface="Times New Roman" pitchFamily="18" charset="0"/>
              </a:rPr>
              <a:t>LTE-A should be backward compatible with LTE equipment, so upgraded M2M services can take advantage of existing LTE networks.</a:t>
            </a:r>
          </a:p>
          <a:p>
            <a:pPr algn="just">
              <a:lnSpc>
                <a:spcPct val="150000"/>
              </a:lnSpc>
            </a:pPr>
            <a:r>
              <a:rPr lang="en-IN" sz="2000" dirty="0" smtClean="0">
                <a:latin typeface="Times New Roman" pitchFamily="18" charset="0"/>
                <a:cs typeface="Times New Roman" pitchFamily="18" charset="0"/>
              </a:rPr>
              <a:t>A system containing n users provides </a:t>
            </a:r>
            <a:r>
              <a:rPr lang="en-IN" sz="2000" dirty="0" err="1" smtClean="0">
                <a:latin typeface="Times New Roman" pitchFamily="18" charset="0"/>
                <a:cs typeface="Times New Roman" pitchFamily="18" charset="0"/>
              </a:rPr>
              <a:t>unlinkability</a:t>
            </a:r>
            <a:r>
              <a:rPr lang="en-IN" sz="2000" dirty="0" smtClean="0">
                <a:latin typeface="Times New Roman" pitchFamily="18" charset="0"/>
                <a:cs typeface="Times New Roman" pitchFamily="18" charset="0"/>
              </a:rPr>
              <a:t> if the relation of a document Di and a user </a:t>
            </a:r>
            <a:r>
              <a:rPr lang="en-IN" sz="2000" dirty="0" err="1" smtClean="0">
                <a:latin typeface="Times New Roman" pitchFamily="18" charset="0"/>
                <a:cs typeface="Times New Roman" pitchFamily="18" charset="0"/>
              </a:rPr>
              <a:t>Uj</a:t>
            </a:r>
            <a:r>
              <a:rPr lang="en-IN" sz="2000" dirty="0" smtClean="0">
                <a:latin typeface="Times New Roman" pitchFamily="18" charset="0"/>
                <a:cs typeface="Times New Roman" pitchFamily="18" charset="0"/>
              </a:rPr>
              <a:t> exists with probability p = 1/n. Hence, an insider or attacker can not gain any information on links between users and documents by means of solely observing the system.</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present different solutions that are applied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health care to solve the issue of privacy and security of patient records. </a:t>
            </a:r>
          </a:p>
          <a:p>
            <a:pPr algn="just">
              <a:lnSpc>
                <a:spcPct val="150000"/>
              </a:lnSpc>
            </a:pPr>
            <a:r>
              <a:rPr lang="en-IN" sz="2000" dirty="0" smtClean="0">
                <a:latin typeface="Times New Roman" pitchFamily="18" charset="0"/>
                <a:cs typeface="Times New Roman" pitchFamily="18" charset="0"/>
              </a:rPr>
              <a:t>However, when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comes in, the data handling or exchange becomes problematic with all attack types over the internet. </a:t>
            </a:r>
          </a:p>
          <a:p>
            <a:pPr algn="just">
              <a:lnSpc>
                <a:spcPct val="150000"/>
              </a:lnSpc>
            </a:pPr>
            <a:r>
              <a:rPr lang="en-IN" sz="2000" dirty="0" smtClean="0">
                <a:latin typeface="Times New Roman" pitchFamily="18" charset="0"/>
                <a:cs typeface="Times New Roman" pitchFamily="18" charset="0"/>
              </a:rPr>
              <a:t>Cognitive decline is one of the most difficult health problems in terms of both its relation to the overall functioning of the disabled and the cost of care.</a:t>
            </a:r>
          </a:p>
          <a:p>
            <a:pPr algn="just">
              <a:lnSpc>
                <a:spcPct val="150000"/>
              </a:lnSpc>
            </a:pPr>
            <a:r>
              <a:rPr lang="en-IN" sz="2000" dirty="0" smtClean="0">
                <a:latin typeface="Times New Roman" pitchFamily="18" charset="0"/>
                <a:cs typeface="Times New Roman" pitchFamily="18" charset="0"/>
              </a:rPr>
              <a:t>AAL aims to extend the period of independent life for a disabled person, while giving her confidence that she will not be left alone if any health-related problem occurs.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range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for the disabled users is identified, and their classification is proposed.</a:t>
            </a:r>
          </a:p>
          <a:p>
            <a:pPr algn="just">
              <a:lnSpc>
                <a:spcPct val="150000"/>
              </a:lnSpc>
            </a:pPr>
            <a:r>
              <a:rPr lang="en-IN" sz="2000" dirty="0" smtClean="0">
                <a:latin typeface="Times New Roman" pitchFamily="18" charset="0"/>
                <a:cs typeface="Times New Roman" pitchFamily="18" charset="0"/>
              </a:rPr>
              <a:t>The proposed approach allows hiding multiple data types in the same image. All these data can be separated and restored perfectly by the intended users.</a:t>
            </a:r>
          </a:p>
          <a:p>
            <a:pPr algn="just">
              <a:lnSpc>
                <a:spcPct val="150000"/>
              </a:lnSpc>
            </a:pPr>
            <a:r>
              <a:rPr lang="en-IN" sz="2000" dirty="0" smtClean="0">
                <a:latin typeface="Times New Roman" pitchFamily="18" charset="0"/>
                <a:cs typeface="Times New Roman" pitchFamily="18" charset="0"/>
              </a:rPr>
              <a:t>There are different identification scheme that are proposed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 such as RFID object identifier, IPv4, IPv6, </a:t>
            </a:r>
            <a:r>
              <a:rPr lang="en-IN" sz="2000" dirty="0" err="1" smtClean="0">
                <a:latin typeface="Times New Roman" pitchFamily="18" charset="0"/>
                <a:cs typeface="Times New Roman" pitchFamily="18" charset="0"/>
              </a:rPr>
              <a:t>EPCglobal</a:t>
            </a:r>
            <a:r>
              <a:rPr lang="en-IN" sz="2000" dirty="0" smtClean="0">
                <a:latin typeface="Times New Roman" pitchFamily="18" charset="0"/>
                <a:cs typeface="Times New Roman" pitchFamily="18" charset="0"/>
              </a:rPr>
              <a:t>, Near Field Communications Forum (NFC), etc. </a:t>
            </a:r>
          </a:p>
          <a:p>
            <a:pPr algn="just">
              <a:lnSpc>
                <a:spcPct val="150000"/>
              </a:lnSpc>
            </a:pPr>
            <a:r>
              <a:rPr lang="en-IN" sz="2000" dirty="0" smtClean="0">
                <a:latin typeface="Times New Roman" pitchFamily="18" charset="0"/>
                <a:cs typeface="Times New Roman" pitchFamily="18" charset="0"/>
              </a:rPr>
              <a:t>The proposed system contains two chaotic systems that are kept synchronized to realize the complete recovery of the encrypted signal.</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connectivity protocol based on the IPv6 low-power wireless personal area network is the most used 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 to support healthcare mobility via wireless approaches.</a:t>
            </a:r>
          </a:p>
          <a:p>
            <a:pPr algn="just">
              <a:lnSpc>
                <a:spcPct val="150000"/>
              </a:lnSpc>
            </a:pPr>
            <a:r>
              <a:rPr lang="en-IN" sz="2000" dirty="0" smtClean="0">
                <a:latin typeface="Times New Roman" pitchFamily="18" charset="0"/>
                <a:cs typeface="Times New Roman" pitchFamily="18" charset="0"/>
              </a:rPr>
              <a:t>With the integration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healthcare, there is a huge potential for improvement of the quality, safety, and efficiency of health care in addition to promising technological, economical, and social prospects.</a:t>
            </a:r>
          </a:p>
          <a:p>
            <a:pPr algn="just">
              <a:lnSpc>
                <a:spcPct val="150000"/>
              </a:lnSpc>
            </a:pPr>
            <a:r>
              <a:rPr lang="en-IN" sz="2000" dirty="0" smtClean="0">
                <a:latin typeface="Times New Roman" pitchFamily="18" charset="0"/>
                <a:cs typeface="Times New Roman" pitchFamily="18" charset="0"/>
              </a:rPr>
              <a:t>When the user sends his information to be used by the third party via a given health network, the encryption process is firstly executed using a key from the key pair and the system request a response to the third party in which the </a:t>
            </a:r>
            <a:r>
              <a:rPr lang="en-IN" sz="2000" dirty="0" err="1" smtClean="0">
                <a:latin typeface="Times New Roman" pitchFamily="18" charset="0"/>
                <a:cs typeface="Times New Roman" pitchFamily="18" charset="0"/>
              </a:rPr>
              <a:t>anonymization</a:t>
            </a:r>
            <a:r>
              <a:rPr lang="en-IN" sz="2000" dirty="0" smtClean="0">
                <a:latin typeface="Times New Roman" pitchFamily="18" charset="0"/>
                <a:cs typeface="Times New Roman" pitchFamily="18" charset="0"/>
              </a:rPr>
              <a:t> function generates a value to </a:t>
            </a:r>
            <a:r>
              <a:rPr lang="en-IN" sz="2000" dirty="0" err="1" smtClean="0">
                <a:latin typeface="Times New Roman" pitchFamily="18" charset="0"/>
                <a:cs typeface="Times New Roman" pitchFamily="18" charset="0"/>
              </a:rPr>
              <a:t>anonymize</a:t>
            </a:r>
            <a:r>
              <a:rPr lang="en-IN" sz="2000" dirty="0" smtClean="0">
                <a:latin typeface="Times New Roman" pitchFamily="18" charset="0"/>
                <a:cs typeface="Times New Roman" pitchFamily="18" charset="0"/>
              </a:rPr>
              <a:t> the encrypted data set.</a:t>
            </a:r>
          </a:p>
          <a:p>
            <a:pPr algn="just">
              <a:lnSpc>
                <a:spcPct val="150000"/>
              </a:lnSpc>
            </a:pPr>
            <a:r>
              <a:rPr lang="en-IN" sz="2000" dirty="0" smtClean="0">
                <a:latin typeface="Times New Roman" pitchFamily="18" charset="0"/>
                <a:cs typeface="Times New Roman" pitchFamily="18" charset="0"/>
              </a:rPr>
              <a:t>To this end, notations such “O” (Big O) and theta notation (Θ) are usually utilized and in this paper, we have used only big-O.</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55030"/>
        </p:xfrm>
        <a:graphic>
          <a:graphicData uri="http://schemas.openxmlformats.org/drawingml/2006/table">
            <a:tbl>
              <a:tblPr firstRow="1" bandRow="1">
                <a:tableStyleId>{5C22544A-7EE6-4342-B048-85BDC9FD1C3A}</a:tableStyleId>
              </a:tblPr>
              <a:tblGrid>
                <a:gridCol w="2286000"/>
                <a:gridCol w="251460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753360">
                <a:tc>
                  <a:txBody>
                    <a:bodyPr/>
                    <a:lstStyle/>
                    <a:p>
                      <a:pPr algn="just">
                        <a:lnSpc>
                          <a:spcPct val="150000"/>
                        </a:lnSpc>
                        <a:spcAft>
                          <a:spcPts val="500"/>
                        </a:spcAft>
                        <a:tabLst>
                          <a:tab pos="457200" algn="l"/>
                        </a:tabLst>
                      </a:pPr>
                      <a:r>
                        <a:rPr lang="en-US" sz="1800" dirty="0">
                          <a:latin typeface="Times New Roman"/>
                          <a:ea typeface="Calibri"/>
                          <a:cs typeface="Latha"/>
                        </a:rPr>
                        <a:t>WITS: An </a:t>
                      </a:r>
                      <a:r>
                        <a:rPr lang="en-US" sz="1800" dirty="0" err="1">
                          <a:latin typeface="Times New Roman"/>
                          <a:ea typeface="Calibri"/>
                          <a:cs typeface="Latha"/>
                        </a:rPr>
                        <a:t>IoT</a:t>
                      </a:r>
                      <a:r>
                        <a:rPr lang="en-US" sz="1800" dirty="0">
                          <a:latin typeface="Times New Roman"/>
                          <a:ea typeface="Calibri"/>
                          <a:cs typeface="Latha"/>
                        </a:rPr>
                        <a:t>-endowed computational framework for activity recognition in personalized smart homes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Yao, L.; Sheng, Q.Z.; Benatallah, B.; Dustdar, S.; Wang, X.; Shemshadi, A.; Kanhere, S.S.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In this paper, we present WITS, an end-to-end web-based in-home monitoring system for convenient and efficient care delivery.</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Big data analytics in logistics and supply chain management: Certain investigations for research and applications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Wang, G.; Gunasekaran, A.; Ngai, E.W.; Papadopoulos, T.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The amount of data produced and communicated over the Internet is significantly increasing, thereby creating challenges for the organizations that would like to reap the benefits from analyzing this massive influx of big data.</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Security </a:t>
                      </a:r>
                      <a:r>
                        <a:rPr lang="en-US" sz="2000" dirty="0" err="1">
                          <a:latin typeface="Times New Roman"/>
                          <a:ea typeface="Calibri"/>
                          <a:cs typeface="Latha"/>
                        </a:rPr>
                        <a:t>IoT</a:t>
                      </a:r>
                      <a:r>
                        <a:rPr lang="en-US" sz="2000" dirty="0">
                          <a:latin typeface="Times New Roman"/>
                          <a:ea typeface="Calibri"/>
                          <a:cs typeface="Latha"/>
                        </a:rPr>
                        <a:t> Platform for Industrial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Shahzad, A.A.; Kim, Y.G.; Elgamoundi, 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Supervisory control and data acquisition (SCADA) systems, are part of industrial control system (ICS), have been playing crucial roles in real-time industrial automation and controls.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Cloud-Based Car Parking Middleware for IoT-Based Smart Cities: Design and Implementation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Ji, Z.; Ganchev, I.; O’Droma, M.; Zhao, L.; Zhang, X.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the generic concept of using cloud-based intelligent car parking services in smart cities as an important application of the Internet of Things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paradigm.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jpg"/>
          <p:cNvPicPr>
            <a:picLocks noGrp="1" noChangeAspect="1" noChangeArrowheads="1"/>
          </p:cNvPicPr>
          <p:nvPr>
            <p:ph idx="1"/>
          </p:nvPr>
        </p:nvPicPr>
        <p:blipFill>
          <a:blip r:embed="rId2"/>
          <a:srcRect/>
          <a:stretch>
            <a:fillRect/>
          </a:stretch>
        </p:blipFill>
        <p:spPr bwMode="auto">
          <a:xfrm>
            <a:off x="1752600" y="1447800"/>
            <a:ext cx="6629400" cy="4343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buNone/>
            </a:pPr>
            <a:r>
              <a:rPr lang="en-IN" sz="2000" dirty="0" smtClean="0">
                <a:latin typeface="Times New Roman" pitchFamily="18" charset="0"/>
                <a:cs typeface="Times New Roman" pitchFamily="18" charset="0"/>
              </a:rPr>
              <a:t>   With the growth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healthcare system, extensive studies offering applicable solutions in the field have been developed and others are still going on. Considering such an environment, an immense volume of data is transmitted over the public network among the patients, physicians, nurses, and relevant health organizations. Therefore, it is highly important to assure the safety of the data owner to avoid an unwanted situation. This paper proposed the development of a theoretical approach that ensures the security and privacy of sensitive data for the considered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 The proposed algorithm provided required security features such as privacy or confidentially for the user’s data that is transmitted within the health care network. When the user sends his information to be used by the third party via a given health network, the encryption process is firstly executed using a key from the key pair and the system request a response to the third party in which the </a:t>
            </a:r>
            <a:r>
              <a:rPr lang="en-IN" sz="2000" dirty="0" err="1" smtClean="0">
                <a:latin typeface="Times New Roman" pitchFamily="18" charset="0"/>
                <a:cs typeface="Times New Roman" pitchFamily="18" charset="0"/>
              </a:rPr>
              <a:t>anonymization</a:t>
            </a:r>
            <a:r>
              <a:rPr lang="en-IN" sz="2000" dirty="0" smtClean="0">
                <a:latin typeface="Times New Roman" pitchFamily="18" charset="0"/>
                <a:cs typeface="Times New Roman" pitchFamily="18" charset="0"/>
              </a:rPr>
              <a:t> function generates a value to </a:t>
            </a:r>
            <a:r>
              <a:rPr lang="en-IN" sz="2000" dirty="0" err="1" smtClean="0">
                <a:latin typeface="Times New Roman" pitchFamily="18" charset="0"/>
                <a:cs typeface="Times New Roman" pitchFamily="18" charset="0"/>
              </a:rPr>
              <a:t>anonymize</a:t>
            </a:r>
            <a:r>
              <a:rPr lang="en-IN" sz="2000" dirty="0" smtClean="0">
                <a:latin typeface="Times New Roman" pitchFamily="18" charset="0"/>
                <a:cs typeface="Times New Roman" pitchFamily="18" charset="0"/>
              </a:rPr>
              <a:t> the encrypted data set.</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Yao, L.; </a:t>
            </a:r>
            <a:r>
              <a:rPr lang="en-IN" sz="1400" dirty="0" err="1" smtClean="0">
                <a:latin typeface="Times New Roman" pitchFamily="18" charset="0"/>
                <a:cs typeface="Times New Roman" pitchFamily="18" charset="0"/>
              </a:rPr>
              <a:t>Sheng</a:t>
            </a:r>
            <a:r>
              <a:rPr lang="en-IN" sz="1400" dirty="0" smtClean="0">
                <a:latin typeface="Times New Roman" pitchFamily="18" charset="0"/>
                <a:cs typeface="Times New Roman" pitchFamily="18" charset="0"/>
              </a:rPr>
              <a:t>, Q.Z.; </a:t>
            </a:r>
            <a:r>
              <a:rPr lang="en-IN" sz="1400" dirty="0" err="1" smtClean="0">
                <a:latin typeface="Times New Roman" pitchFamily="18" charset="0"/>
                <a:cs typeface="Times New Roman" pitchFamily="18" charset="0"/>
              </a:rPr>
              <a:t>Benatallah</a:t>
            </a:r>
            <a:r>
              <a:rPr lang="en-IN" sz="1400" dirty="0" smtClean="0">
                <a:latin typeface="Times New Roman" pitchFamily="18" charset="0"/>
                <a:cs typeface="Times New Roman" pitchFamily="18" charset="0"/>
              </a:rPr>
              <a:t>, B.; </a:t>
            </a:r>
            <a:r>
              <a:rPr lang="en-IN" sz="1400" dirty="0" err="1" smtClean="0">
                <a:latin typeface="Times New Roman" pitchFamily="18" charset="0"/>
                <a:cs typeface="Times New Roman" pitchFamily="18" charset="0"/>
              </a:rPr>
              <a:t>Dustdar</a:t>
            </a:r>
            <a:r>
              <a:rPr lang="en-IN" sz="1400" dirty="0" smtClean="0">
                <a:latin typeface="Times New Roman" pitchFamily="18" charset="0"/>
                <a:cs typeface="Times New Roman" pitchFamily="18" charset="0"/>
              </a:rPr>
              <a:t>, S.; Wang, X.; </a:t>
            </a:r>
            <a:r>
              <a:rPr lang="en-IN" sz="1400" dirty="0" err="1" smtClean="0">
                <a:latin typeface="Times New Roman" pitchFamily="18" charset="0"/>
                <a:cs typeface="Times New Roman" pitchFamily="18" charset="0"/>
              </a:rPr>
              <a:t>Shemshadi</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Kanhere</a:t>
            </a:r>
            <a:r>
              <a:rPr lang="en-IN" sz="1400" dirty="0" smtClean="0">
                <a:latin typeface="Times New Roman" pitchFamily="18" charset="0"/>
                <a:cs typeface="Times New Roman" pitchFamily="18" charset="0"/>
              </a:rPr>
              <a:t>, S.S. WITS: An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-endowed computational framework for activity recognition in personalized smart homes. Computing 2018, 100, 369–385.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p>
          <a:p>
            <a:pPr algn="just">
              <a:lnSpc>
                <a:spcPct val="160000"/>
              </a:lnSpc>
            </a:pPr>
            <a:r>
              <a:rPr lang="en-IN" sz="1400" dirty="0" smtClean="0">
                <a:latin typeface="Times New Roman" pitchFamily="18" charset="0"/>
                <a:cs typeface="Times New Roman" pitchFamily="18" charset="0"/>
              </a:rPr>
              <a:t>2. </a:t>
            </a:r>
            <a:r>
              <a:rPr lang="en-IN" sz="1400" dirty="0" err="1" smtClean="0">
                <a:latin typeface="Times New Roman" pitchFamily="18" charset="0"/>
                <a:cs typeface="Times New Roman" pitchFamily="18" charset="0"/>
              </a:rPr>
              <a:t>Höller</a:t>
            </a:r>
            <a:r>
              <a:rPr lang="en-IN" sz="1400" dirty="0" smtClean="0">
                <a:latin typeface="Times New Roman" pitchFamily="18" charset="0"/>
                <a:cs typeface="Times New Roman" pitchFamily="18" charset="0"/>
              </a:rPr>
              <a:t>, J.; </a:t>
            </a:r>
            <a:r>
              <a:rPr lang="en-IN" sz="1400" dirty="0" err="1" smtClean="0">
                <a:latin typeface="Times New Roman" pitchFamily="18" charset="0"/>
                <a:cs typeface="Times New Roman" pitchFamily="18" charset="0"/>
              </a:rPr>
              <a:t>Tsiatsis</a:t>
            </a:r>
            <a:r>
              <a:rPr lang="en-IN" sz="1400" dirty="0" smtClean="0">
                <a:latin typeface="Times New Roman" pitchFamily="18" charset="0"/>
                <a:cs typeface="Times New Roman" pitchFamily="18" charset="0"/>
              </a:rPr>
              <a:t>, V.; Mulligan, C.; </a:t>
            </a:r>
            <a:r>
              <a:rPr lang="en-IN" sz="1400" dirty="0" err="1" smtClean="0">
                <a:latin typeface="Times New Roman" pitchFamily="18" charset="0"/>
                <a:cs typeface="Times New Roman" pitchFamily="18" charset="0"/>
              </a:rPr>
              <a:t>Karnouskos</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Avesand</a:t>
            </a:r>
            <a:r>
              <a:rPr lang="en-IN" sz="1400" dirty="0" smtClean="0">
                <a:latin typeface="Times New Roman" pitchFamily="18" charset="0"/>
                <a:cs typeface="Times New Roman" pitchFamily="18" charset="0"/>
              </a:rPr>
              <a:t>, S.; Boyle, D. From Machine-to-Machine to the Internet of Things: Introduction to a New Age of Intelligence; Elsevier: Amsterdam, The Netherlands, 2014. </a:t>
            </a:r>
          </a:p>
          <a:p>
            <a:pPr algn="just">
              <a:lnSpc>
                <a:spcPct val="160000"/>
              </a:lnSpc>
            </a:pPr>
            <a:r>
              <a:rPr lang="en-IN" sz="1400" dirty="0" smtClean="0">
                <a:latin typeface="Times New Roman" pitchFamily="18" charset="0"/>
                <a:cs typeface="Times New Roman" pitchFamily="18" charset="0"/>
              </a:rPr>
              <a:t>3. Wang, G.; </a:t>
            </a:r>
            <a:r>
              <a:rPr lang="en-IN" sz="1400" dirty="0" err="1" smtClean="0">
                <a:latin typeface="Times New Roman" pitchFamily="18" charset="0"/>
                <a:cs typeface="Times New Roman" pitchFamily="18" charset="0"/>
              </a:rPr>
              <a:t>Gunasekaran</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Ngai</a:t>
            </a:r>
            <a:r>
              <a:rPr lang="en-IN" sz="1400" dirty="0" smtClean="0">
                <a:latin typeface="Times New Roman" pitchFamily="18" charset="0"/>
                <a:cs typeface="Times New Roman" pitchFamily="18" charset="0"/>
              </a:rPr>
              <a:t>, E.W.; Papadopoulos, T. Big data analytics in logistics and supply chain management: Certain investigations for research and applications. Int. J. Prod. Econ. 2016, 176, 98–110.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p>
          <a:p>
            <a:pPr algn="just">
              <a:lnSpc>
                <a:spcPct val="160000"/>
              </a:lnSpc>
            </a:pPr>
            <a:r>
              <a:rPr lang="en-IN" sz="1400" dirty="0" smtClean="0">
                <a:latin typeface="Times New Roman" pitchFamily="18" charset="0"/>
                <a:cs typeface="Times New Roman" pitchFamily="18" charset="0"/>
              </a:rPr>
              <a:t>4. </a:t>
            </a:r>
            <a:r>
              <a:rPr lang="en-IN" sz="1400" dirty="0" err="1" smtClean="0">
                <a:latin typeface="Times New Roman" pitchFamily="18" charset="0"/>
                <a:cs typeface="Times New Roman" pitchFamily="18" charset="0"/>
              </a:rPr>
              <a:t>Shahzad</a:t>
            </a:r>
            <a:r>
              <a:rPr lang="en-IN" sz="1400" dirty="0" smtClean="0">
                <a:latin typeface="Times New Roman" pitchFamily="18" charset="0"/>
                <a:cs typeface="Times New Roman" pitchFamily="18" charset="0"/>
              </a:rPr>
              <a:t>, A.A.; Kim, Y.G.; </a:t>
            </a:r>
            <a:r>
              <a:rPr lang="en-IN" sz="1400" dirty="0" err="1" smtClean="0">
                <a:latin typeface="Times New Roman" pitchFamily="18" charset="0"/>
                <a:cs typeface="Times New Roman" pitchFamily="18" charset="0"/>
              </a:rPr>
              <a:t>Elgamoundi</a:t>
            </a:r>
            <a:r>
              <a:rPr lang="en-IN" sz="1400" dirty="0" smtClean="0">
                <a:latin typeface="Times New Roman" pitchFamily="18" charset="0"/>
                <a:cs typeface="Times New Roman" pitchFamily="18" charset="0"/>
              </a:rPr>
              <a:t>, A. Security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Platform for Industrial Systems. In Proceedings of the 2017 International Conference on Platform Technology and Service (</a:t>
            </a:r>
            <a:r>
              <a:rPr lang="en-IN" sz="1400" dirty="0" err="1" smtClean="0">
                <a:latin typeface="Times New Roman" pitchFamily="18" charset="0"/>
                <a:cs typeface="Times New Roman" pitchFamily="18" charset="0"/>
              </a:rPr>
              <a:t>PlatCon</a:t>
            </a:r>
            <a:r>
              <a:rPr lang="en-IN" sz="1400" dirty="0" smtClean="0">
                <a:latin typeface="Times New Roman" pitchFamily="18" charset="0"/>
                <a:cs typeface="Times New Roman" pitchFamily="18" charset="0"/>
              </a:rPr>
              <a:t>), San Francisco, CA, USA, 8–12 June 2015.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p>
          <a:p>
            <a:pPr algn="just">
              <a:lnSpc>
                <a:spcPct val="160000"/>
              </a:lnSpc>
            </a:pPr>
            <a:r>
              <a:rPr lang="en-IN" sz="1400" dirty="0" smtClean="0">
                <a:latin typeface="Times New Roman" pitchFamily="18" charset="0"/>
                <a:cs typeface="Times New Roman" pitchFamily="18" charset="0"/>
              </a:rPr>
              <a:t>5. </a:t>
            </a:r>
            <a:r>
              <a:rPr lang="en-IN" sz="1400" dirty="0" err="1" smtClean="0">
                <a:latin typeface="Times New Roman" pitchFamily="18" charset="0"/>
                <a:cs typeface="Times New Roman" pitchFamily="18" charset="0"/>
              </a:rPr>
              <a:t>Ji</a:t>
            </a:r>
            <a:r>
              <a:rPr lang="en-IN" sz="1400" dirty="0" smtClean="0">
                <a:latin typeface="Times New Roman" pitchFamily="18" charset="0"/>
                <a:cs typeface="Times New Roman" pitchFamily="18" charset="0"/>
              </a:rPr>
              <a:t>, Z.; </a:t>
            </a:r>
            <a:r>
              <a:rPr lang="en-IN" sz="1400" dirty="0" err="1" smtClean="0">
                <a:latin typeface="Times New Roman" pitchFamily="18" charset="0"/>
                <a:cs typeface="Times New Roman" pitchFamily="18" charset="0"/>
              </a:rPr>
              <a:t>Ganchev</a:t>
            </a:r>
            <a:r>
              <a:rPr lang="en-IN" sz="1400" dirty="0" smtClean="0">
                <a:latin typeface="Times New Roman" pitchFamily="18" charset="0"/>
                <a:cs typeface="Times New Roman" pitchFamily="18" charset="0"/>
              </a:rPr>
              <a:t>, I.; </a:t>
            </a:r>
            <a:r>
              <a:rPr lang="en-IN" sz="1400" dirty="0" err="1" smtClean="0">
                <a:latin typeface="Times New Roman" pitchFamily="18" charset="0"/>
                <a:cs typeface="Times New Roman" pitchFamily="18" charset="0"/>
              </a:rPr>
              <a:t>O’Droma</a:t>
            </a:r>
            <a:r>
              <a:rPr lang="en-IN" sz="1400" dirty="0" smtClean="0">
                <a:latin typeface="Times New Roman" pitchFamily="18" charset="0"/>
                <a:cs typeface="Times New Roman" pitchFamily="18" charset="0"/>
              </a:rPr>
              <a:t>, M.; Zhao, L.; Zhang, X. A Cloud-Based Car Parking Middleware for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-Based Smart Cities: Design and Implementation. Sensors 2014, 14, 22372–22393.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PubMed</a:t>
            </a:r>
            <a:r>
              <a:rPr lang="en-IN" sz="1400" dirty="0" smtClean="0">
                <a:latin typeface="Times New Roman" pitchFamily="18" charset="0"/>
                <a:cs typeface="Times New Roman" pitchFamily="18" charset="0"/>
              </a:rPr>
              <a:t>]</a:t>
            </a: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a:t>
            </a:r>
            <a:r>
              <a:rPr lang="en-IN" sz="1500" dirty="0" err="1" smtClean="0">
                <a:latin typeface="Times New Roman" pitchFamily="18" charset="0"/>
                <a:cs typeface="Times New Roman" pitchFamily="18" charset="0"/>
              </a:rPr>
              <a:t>Bhatti</a:t>
            </a:r>
            <a:r>
              <a:rPr lang="en-IN" sz="1500" dirty="0" smtClean="0">
                <a:latin typeface="Times New Roman" pitchFamily="18" charset="0"/>
                <a:cs typeface="Times New Roman" pitchFamily="18" charset="0"/>
              </a:rPr>
              <a:t>, F.; Shah, M.A.; Maple, C.; Islam, S.U. A Novel Internet of Things-Enabled Accident Detection and Reporting System for Smart City Environments. Sensors 2019, 19, 2071.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PubMed</a:t>
            </a:r>
            <a:r>
              <a:rPr lang="en-IN" sz="1500" dirty="0" smtClean="0">
                <a:latin typeface="Times New Roman" pitchFamily="18" charset="0"/>
                <a:cs typeface="Times New Roman" pitchFamily="18" charset="0"/>
              </a:rPr>
              <a:t>] </a:t>
            </a:r>
          </a:p>
          <a:p>
            <a:pPr algn="just">
              <a:lnSpc>
                <a:spcPct val="170000"/>
              </a:lnSpc>
            </a:pPr>
            <a:r>
              <a:rPr lang="en-IN" sz="1500" dirty="0" smtClean="0">
                <a:latin typeface="Times New Roman" pitchFamily="18" charset="0"/>
                <a:cs typeface="Times New Roman" pitchFamily="18" charset="0"/>
              </a:rPr>
              <a:t>7. Arafat, A.D.; </a:t>
            </a:r>
            <a:r>
              <a:rPr lang="en-IN" sz="1500" dirty="0" err="1" smtClean="0">
                <a:latin typeface="Times New Roman" pitchFamily="18" charset="0"/>
                <a:cs typeface="Times New Roman" pitchFamily="18" charset="0"/>
              </a:rPr>
              <a:t>Muresan</a:t>
            </a:r>
            <a:r>
              <a:rPr lang="en-IN" sz="1500" dirty="0" smtClean="0">
                <a:latin typeface="Times New Roman" pitchFamily="18" charset="0"/>
                <a:cs typeface="Times New Roman" pitchFamily="18" charset="0"/>
              </a:rPr>
              <a:t>, R.; Mayhew, M.; Lieberman, M.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-Based Multifunctional Scalable Real-Time Enhanced Road Side Unit for Intelligent Transportation Systems. In Proceedings of the 2017 IEEE 30th Canadian Conference on Electrical and Computer Engineering (CCECE), Windsor, ON, Canada, 30 April–3 May 2017.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p>
          <a:p>
            <a:pPr algn="just">
              <a:lnSpc>
                <a:spcPct val="170000"/>
              </a:lnSpc>
            </a:pPr>
            <a:r>
              <a:rPr lang="en-IN" sz="1500" dirty="0" smtClean="0">
                <a:latin typeface="Times New Roman" pitchFamily="18" charset="0"/>
                <a:cs typeface="Times New Roman" pitchFamily="18" charset="0"/>
              </a:rPr>
              <a:t>8. </a:t>
            </a:r>
            <a:r>
              <a:rPr lang="en-IN" sz="1500" dirty="0" err="1" smtClean="0">
                <a:latin typeface="Times New Roman" pitchFamily="18" charset="0"/>
                <a:cs typeface="Times New Roman" pitchFamily="18" charset="0"/>
              </a:rPr>
              <a:t>Dziak</a:t>
            </a:r>
            <a:r>
              <a:rPr lang="en-IN" sz="1500" dirty="0" smtClean="0">
                <a:latin typeface="Times New Roman" pitchFamily="18" charset="0"/>
                <a:cs typeface="Times New Roman" pitchFamily="18" charset="0"/>
              </a:rPr>
              <a:t>, D.; </a:t>
            </a:r>
            <a:r>
              <a:rPr lang="en-IN" sz="1500" dirty="0" err="1" smtClean="0">
                <a:latin typeface="Times New Roman" pitchFamily="18" charset="0"/>
                <a:cs typeface="Times New Roman" pitchFamily="18" charset="0"/>
              </a:rPr>
              <a:t>Jachimczyk</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Kulesza</a:t>
            </a:r>
            <a:r>
              <a:rPr lang="en-IN" sz="1500" dirty="0" smtClean="0">
                <a:latin typeface="Times New Roman" pitchFamily="18" charset="0"/>
                <a:cs typeface="Times New Roman" pitchFamily="18" charset="0"/>
              </a:rPr>
              <a:t>, W.J.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-Based Information System for Healthcare Application: Design Methodology Approach. Appl. Sci. 2017, 7, 596.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p>
          <a:p>
            <a:pPr algn="just">
              <a:lnSpc>
                <a:spcPct val="170000"/>
              </a:lnSpc>
            </a:pPr>
            <a:r>
              <a:rPr lang="en-IN" sz="1500" dirty="0" smtClean="0">
                <a:latin typeface="Times New Roman" pitchFamily="18" charset="0"/>
                <a:cs typeface="Times New Roman" pitchFamily="18" charset="0"/>
              </a:rPr>
              <a:t>9. </a:t>
            </a:r>
            <a:r>
              <a:rPr lang="en-IN" sz="1500" dirty="0" err="1" smtClean="0">
                <a:latin typeface="Times New Roman" pitchFamily="18" charset="0"/>
                <a:cs typeface="Times New Roman" pitchFamily="18" charset="0"/>
              </a:rPr>
              <a:t>Dwivedi</a:t>
            </a:r>
            <a:r>
              <a:rPr lang="en-IN" sz="1500" dirty="0" smtClean="0">
                <a:latin typeface="Times New Roman" pitchFamily="18" charset="0"/>
                <a:cs typeface="Times New Roman" pitchFamily="18" charset="0"/>
              </a:rPr>
              <a:t>, A.D.; </a:t>
            </a:r>
            <a:r>
              <a:rPr lang="en-IN" sz="1500" dirty="0" err="1" smtClean="0">
                <a:latin typeface="Times New Roman" pitchFamily="18" charset="0"/>
                <a:cs typeface="Times New Roman" pitchFamily="18" charset="0"/>
              </a:rPr>
              <a:t>Srivastava</a:t>
            </a:r>
            <a:r>
              <a:rPr lang="en-IN" sz="1500" dirty="0" smtClean="0">
                <a:latin typeface="Times New Roman" pitchFamily="18" charset="0"/>
                <a:cs typeface="Times New Roman" pitchFamily="18" charset="0"/>
              </a:rPr>
              <a:t>, G.; </a:t>
            </a:r>
            <a:r>
              <a:rPr lang="en-IN" sz="1500" dirty="0" err="1" smtClean="0">
                <a:latin typeface="Times New Roman" pitchFamily="18" charset="0"/>
                <a:cs typeface="Times New Roman" pitchFamily="18" charset="0"/>
              </a:rPr>
              <a:t>Dhar</a:t>
            </a:r>
            <a:r>
              <a:rPr lang="en-IN" sz="1500" dirty="0" smtClean="0">
                <a:latin typeface="Times New Roman" pitchFamily="18" charset="0"/>
                <a:cs typeface="Times New Roman" pitchFamily="18" charset="0"/>
              </a:rPr>
              <a:t>, S.; Singh, R. A Decentralized Privacy-Preserving Healthcare </a:t>
            </a:r>
            <a:r>
              <a:rPr lang="en-IN" sz="1500" dirty="0" err="1" smtClean="0">
                <a:latin typeface="Times New Roman" pitchFamily="18" charset="0"/>
                <a:cs typeface="Times New Roman" pitchFamily="18" charset="0"/>
              </a:rPr>
              <a:t>Blockchain</a:t>
            </a:r>
            <a:r>
              <a:rPr lang="en-IN" sz="1500" dirty="0" smtClean="0">
                <a:latin typeface="Times New Roman" pitchFamily="18" charset="0"/>
                <a:cs typeface="Times New Roman" pitchFamily="18" charset="0"/>
              </a:rPr>
              <a:t> for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Sensors 2019, 19, 326.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PubMed</a:t>
            </a:r>
            <a:r>
              <a:rPr lang="en-IN" sz="1500" dirty="0" smtClean="0">
                <a:latin typeface="Times New Roman" pitchFamily="18" charset="0"/>
                <a:cs typeface="Times New Roman" pitchFamily="18" charset="0"/>
              </a:rPr>
              <a:t>] </a:t>
            </a:r>
          </a:p>
          <a:p>
            <a:pPr algn="just">
              <a:lnSpc>
                <a:spcPct val="170000"/>
              </a:lnSpc>
            </a:pPr>
            <a:r>
              <a:rPr lang="en-IN" sz="1500" dirty="0" smtClean="0">
                <a:latin typeface="Times New Roman" pitchFamily="18" charset="0"/>
                <a:cs typeface="Times New Roman" pitchFamily="18" charset="0"/>
              </a:rPr>
              <a:t>10. Li, M.; Yu, S.; </a:t>
            </a:r>
            <a:r>
              <a:rPr lang="en-IN" sz="1500" dirty="0" err="1" smtClean="0">
                <a:latin typeface="Times New Roman" pitchFamily="18" charset="0"/>
                <a:cs typeface="Times New Roman" pitchFamily="18" charset="0"/>
              </a:rPr>
              <a:t>Zheng</a:t>
            </a:r>
            <a:r>
              <a:rPr lang="en-IN" sz="1500" dirty="0" smtClean="0">
                <a:latin typeface="Times New Roman" pitchFamily="18" charset="0"/>
                <a:cs typeface="Times New Roman" pitchFamily="18" charset="0"/>
              </a:rPr>
              <a:t>, Y.; </a:t>
            </a:r>
            <a:r>
              <a:rPr lang="en-IN" sz="1500" dirty="0" err="1" smtClean="0">
                <a:latin typeface="Times New Roman" pitchFamily="18" charset="0"/>
                <a:cs typeface="Times New Roman" pitchFamily="18" charset="0"/>
              </a:rPr>
              <a:t>Ren</a:t>
            </a:r>
            <a:r>
              <a:rPr lang="en-IN" sz="1500" dirty="0" smtClean="0">
                <a:latin typeface="Times New Roman" pitchFamily="18" charset="0"/>
                <a:cs typeface="Times New Roman" pitchFamily="18" charset="0"/>
              </a:rPr>
              <a:t>, K.; Lou, K. Scalable and secure sharing of personal health records in cloud computing using attribute-based encryption. IEEE Trans. Parallel </a:t>
            </a:r>
            <a:r>
              <a:rPr lang="en-IN" sz="1500" dirty="0" err="1" smtClean="0">
                <a:latin typeface="Times New Roman" pitchFamily="18" charset="0"/>
                <a:cs typeface="Times New Roman" pitchFamily="18" charset="0"/>
              </a:rPr>
              <a:t>Distrib</a:t>
            </a:r>
            <a:r>
              <a:rPr lang="en-IN" sz="1500" dirty="0" smtClean="0">
                <a:latin typeface="Times New Roman" pitchFamily="18" charset="0"/>
                <a:cs typeface="Times New Roman" pitchFamily="18" charset="0"/>
              </a:rPr>
              <a:t>. Syst. 2013, 24, 131–143.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1595</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IOT Based E-Health care BAsed on Big Data</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567</cp:revision>
  <dcterms:created xsi:type="dcterms:W3CDTF">2006-08-16T00:00:00Z</dcterms:created>
  <dcterms:modified xsi:type="dcterms:W3CDTF">2024-07-12T05:16:12Z</dcterms:modified>
</cp:coreProperties>
</file>