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21248/jlcl.22.2007.88"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Government Scheme using </a:t>
            </a:r>
            <a:r>
              <a:rPr lang="en-US" b="1" dirty="0" err="1" smtClean="0">
                <a:latin typeface="Times New Roman" pitchFamily="18" charset="0"/>
                <a:cs typeface="Times New Roman" pitchFamily="18" charset="0"/>
              </a:rPr>
              <a:t>Chatbot</a:t>
            </a:r>
            <a:r>
              <a:rPr lang="en-US" b="1" smtClean="0">
                <a:latin typeface="Times New Roman" pitchFamily="18" charset="0"/>
                <a:cs typeface="Times New Roman" pitchFamily="18" charset="0"/>
              </a:rPr>
              <a:t> Artificial Intelligent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In the ever-changing landscape of digital services and government initiatives, our project embarks on a mission to empower citizens with a revolutionary </a:t>
            </a:r>
            <a:r>
              <a:rPr lang="en-US" sz="2000" dirty="0" err="1" smtClean="0"/>
              <a:t>chatbot</a:t>
            </a:r>
            <a:r>
              <a:rPr lang="en-US" sz="2000" dirty="0" smtClean="0"/>
              <a:t> known as </a:t>
            </a:r>
            <a:r>
              <a:rPr lang="en-US" sz="2000" dirty="0" err="1" smtClean="0"/>
              <a:t>SchemeSetu</a:t>
            </a:r>
            <a:r>
              <a:rPr lang="en-US" sz="2000" dirty="0" smtClean="0"/>
              <a:t>. </a:t>
            </a:r>
          </a:p>
          <a:p>
            <a:endParaRPr lang="en-US" sz="2000" dirty="0" smtClean="0"/>
          </a:p>
          <a:p>
            <a:r>
              <a:rPr lang="en-US" sz="2000" dirty="0" smtClean="0"/>
              <a:t>This intelligent </a:t>
            </a:r>
            <a:r>
              <a:rPr lang="en-US" sz="2000" dirty="0" err="1" smtClean="0"/>
              <a:t>chatbot</a:t>
            </a:r>
            <a:r>
              <a:rPr lang="en-US" sz="2000" dirty="0" smtClean="0"/>
              <a:t> serves as a central information hub, consolidating crucial details on </a:t>
            </a:r>
            <a:r>
              <a:rPr lang="en-US" sz="2000" dirty="0" err="1" smtClean="0"/>
              <a:t>governmentsponsored</a:t>
            </a:r>
            <a:r>
              <a:rPr lang="en-US" sz="2000" dirty="0" smtClean="0"/>
              <a:t> loans and insurance schemes from various sources. Harnessing cutting-edge technologies and natural language processing, Scheme </a:t>
            </a:r>
            <a:r>
              <a:rPr lang="en-US" sz="2000" dirty="0" err="1" smtClean="0"/>
              <a:t>Setu</a:t>
            </a:r>
            <a:r>
              <a:rPr lang="en-US" sz="2000" dirty="0" smtClean="0"/>
              <a:t> acts as a unified gateway to essential financial assistance programs. </a:t>
            </a:r>
          </a:p>
          <a:p>
            <a:endParaRPr lang="en-US" sz="2000" dirty="0" smtClean="0"/>
          </a:p>
          <a:p>
            <a:r>
              <a:rPr lang="en-US" sz="2000" dirty="0" smtClean="0"/>
              <a:t>Drawing information from reputable institutions like NABARD and RBI, our innovation not only simplifies access but also enriches the user experience. Individuals can effortlessly explore, comprehend, and benefit from a range of governmental financial offerings. With Scheme </a:t>
            </a:r>
            <a:r>
              <a:rPr lang="en-US" sz="2000" dirty="0" err="1" smtClean="0"/>
              <a:t>Setu</a:t>
            </a:r>
            <a:r>
              <a:rPr lang="en-US" sz="2000" dirty="0" smtClean="0"/>
              <a:t>, our aim is to transform how individuals interact with and access government services, fostering financial literacy and promoting inclusivity in financial matters</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r>
              <a:rPr lang="en-US" sz="2000" dirty="0" smtClean="0"/>
              <a:t>E-Governance </a:t>
            </a:r>
            <a:r>
              <a:rPr lang="en-US" sz="2000" dirty="0" err="1" smtClean="0"/>
              <a:t>Chatbots</a:t>
            </a:r>
            <a:r>
              <a:rPr lang="en-US" sz="2000" dirty="0" smtClean="0"/>
              <a:t> are gaining widespread popularity as catalysts for improving public service quality, with governments worldwide recognizing their potential. </a:t>
            </a:r>
          </a:p>
          <a:p>
            <a:pPr lvl="0"/>
            <a:endParaRPr lang="en-US" sz="2000" dirty="0" smtClean="0"/>
          </a:p>
          <a:p>
            <a:pPr lvl="0"/>
            <a:r>
              <a:rPr lang="en-US" sz="2000" dirty="0" smtClean="0"/>
              <a:t>In the evolving landscape of e-governance, </a:t>
            </a:r>
            <a:r>
              <a:rPr lang="en-US" sz="2000" dirty="0" err="1" smtClean="0"/>
              <a:t>chatbots</a:t>
            </a:r>
            <a:r>
              <a:rPr lang="en-US" sz="2000" dirty="0" smtClean="0"/>
              <a:t> stand out as indispensable tools, ensuring governments become more responsive and accessible to citizen needs. In this context, L&amp;I </a:t>
            </a:r>
            <a:r>
              <a:rPr lang="en-US" sz="2000" dirty="0" err="1" smtClean="0"/>
              <a:t>MegaBot</a:t>
            </a:r>
            <a:r>
              <a:rPr lang="en-US" sz="2000" dirty="0" smtClean="0"/>
              <a:t> emerges as a noteworthy financial assistant, specializing in delivering accurate and up-to-date information on government loans and insurance schemes.</a:t>
            </a:r>
          </a:p>
          <a:p>
            <a:pPr>
              <a:buNone/>
            </a:pPr>
            <a:r>
              <a:rPr lang="en-IN" sz="2000" dirty="0" smtClean="0"/>
              <a:t> </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r>
              <a:rPr lang="en-US" sz="2000" dirty="0" smtClean="0"/>
              <a:t>Not all citizens may have access to the internet or </a:t>
            </a:r>
            <a:r>
              <a:rPr lang="en-US" sz="2000" dirty="0" err="1" smtClean="0"/>
              <a:t>smartphones</a:t>
            </a:r>
            <a:r>
              <a:rPr lang="en-US" sz="2000" dirty="0" smtClean="0"/>
              <a:t> necessary to interact with </a:t>
            </a:r>
            <a:r>
              <a:rPr lang="en-US" sz="2000" dirty="0" err="1" smtClean="0"/>
              <a:t>chatbots</a:t>
            </a:r>
            <a:r>
              <a:rPr lang="en-US" sz="2000" dirty="0" smtClean="0"/>
              <a:t>. This can lead to exclusion of certain demographics, such as the elderly or those in rural areas with limited connectivity.</a:t>
            </a:r>
          </a:p>
          <a:p>
            <a:pPr>
              <a:buNone/>
            </a:pPr>
            <a:endParaRPr lang="en-US" sz="2000" dirty="0" smtClean="0"/>
          </a:p>
          <a:p>
            <a:r>
              <a:rPr lang="en-US" sz="2000" dirty="0" smtClean="0"/>
              <a:t>Some citizens may struggle to navigate or understand how to interact with </a:t>
            </a:r>
            <a:r>
              <a:rPr lang="en-US" sz="2000" dirty="0" err="1" smtClean="0"/>
              <a:t>chatbots</a:t>
            </a:r>
            <a:r>
              <a:rPr lang="en-US" sz="2000" dirty="0" smtClean="0"/>
              <a:t> due to limited digital literacy skills. This could prevent them from accessing important information or services provided by the government.</a:t>
            </a:r>
          </a:p>
          <a:p>
            <a:pPr>
              <a:buNone/>
            </a:pPr>
            <a:r>
              <a:rPr lang="en-US" sz="2000" dirty="0" smtClean="0"/>
              <a:t> </a:t>
            </a:r>
          </a:p>
          <a:p>
            <a:r>
              <a:rPr lang="en-US" sz="2000" dirty="0" smtClean="0"/>
              <a:t>While </a:t>
            </a:r>
            <a:r>
              <a:rPr lang="en-US" sz="2000" dirty="0" err="1" smtClean="0"/>
              <a:t>chatbots</a:t>
            </a:r>
            <a:r>
              <a:rPr lang="en-US" sz="2000" dirty="0" smtClean="0"/>
              <a:t> can provide quick responses and information, they may lack the empathy and personalized assistance that human agents can offer, especially in complex or sensitive situations.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r>
              <a:rPr lang="en-US" sz="2000" dirty="0" smtClean="0"/>
              <a:t>In the first phase of the development, the AI </a:t>
            </a:r>
            <a:r>
              <a:rPr lang="en-US" sz="2000" dirty="0" err="1" smtClean="0"/>
              <a:t>Chatbot</a:t>
            </a:r>
            <a:r>
              <a:rPr lang="en-US" sz="2000" dirty="0" smtClean="0"/>
              <a:t> will assist farmers in seeking information related to their application status, payment details, ineligibility status and other scheme-related updates… The AI </a:t>
            </a:r>
            <a:r>
              <a:rPr lang="en-US" sz="2000" dirty="0" err="1" smtClean="0"/>
              <a:t>Chatbot</a:t>
            </a:r>
            <a:r>
              <a:rPr lang="en-US" sz="2000" dirty="0" smtClean="0"/>
              <a:t>, accessible through the PM-KISAN mobile application, is integrated with </a:t>
            </a:r>
            <a:r>
              <a:rPr lang="en-US" sz="2000" dirty="0" err="1" smtClean="0"/>
              <a:t>Bhashini</a:t>
            </a:r>
            <a:r>
              <a:rPr lang="en-US" sz="2000" dirty="0" smtClean="0"/>
              <a:t> which offers multilingual support, catering to the linguistic and regional diversity of the PMKISAN beneficiaries. This integration of advanced technology will not only enhance transparency but also empower farmers to make informed decisions</a:t>
            </a:r>
          </a:p>
          <a:p>
            <a:pPr>
              <a:buNone/>
            </a:pPr>
            <a:endParaRPr lang="en-US" sz="2000" dirty="0" smtClean="0"/>
          </a:p>
          <a:p>
            <a:r>
              <a:rPr lang="en-US" sz="2000" dirty="0" smtClean="0"/>
              <a:t> Tailored to streamline the user experience, </a:t>
            </a:r>
            <a:r>
              <a:rPr lang="en-US" sz="2000" dirty="0" err="1" smtClean="0"/>
              <a:t>MegaBot</a:t>
            </a:r>
            <a:r>
              <a:rPr lang="en-US" sz="2000" dirty="0" smtClean="0"/>
              <a:t> engages with individuals, retrieves pertinent details from reputable sources such as NABARD and RBI, and furnishes comprehensive answers. By eliminating the need for direct inquiries at banks, </a:t>
            </a:r>
            <a:r>
              <a:rPr lang="en-US" sz="2000" dirty="0" err="1" smtClean="0"/>
              <a:t>MegaBot</a:t>
            </a:r>
            <a:r>
              <a:rPr lang="en-US" sz="2000" dirty="0" smtClean="0"/>
              <a:t> not only saves time but also enhances user convenience. This paper delves into the multifaceted role of </a:t>
            </a:r>
            <a:r>
              <a:rPr lang="en-US" sz="2000" dirty="0" err="1" smtClean="0"/>
              <a:t>MegaBot</a:t>
            </a:r>
            <a:r>
              <a:rPr lang="en-US" sz="2000" dirty="0" smtClean="0"/>
              <a:t>, detailing its capabilities in guiding users through the intricacies of government financial support, from identifying suitable schemes to offering insights on eligibility criteria, application procedures, and updates on interest rates and terms.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fontScale="70000" lnSpcReduction="20000"/>
          </a:bodyPr>
          <a:lstStyle/>
          <a:p>
            <a:pPr lvl="0"/>
            <a:r>
              <a:rPr lang="en-US" sz="2000" dirty="0" err="1" smtClean="0"/>
              <a:t>Chatbots</a:t>
            </a:r>
            <a:r>
              <a:rPr lang="en-US" sz="2000" dirty="0" smtClean="0"/>
              <a:t> can provide information and assistance to citizens round the clock, enhancing accessibility and convenience, especially for those with busy schedules or in different time zones.</a:t>
            </a:r>
          </a:p>
          <a:p>
            <a:pPr>
              <a:buNone/>
            </a:pPr>
            <a:endParaRPr lang="en-US" sz="2000" dirty="0" smtClean="0"/>
          </a:p>
          <a:p>
            <a:pPr lvl="0"/>
            <a:r>
              <a:rPr lang="en-US" sz="2000" dirty="0" err="1" smtClean="0"/>
              <a:t>Chatbots</a:t>
            </a:r>
            <a:r>
              <a:rPr lang="en-US" sz="2000" dirty="0" smtClean="0"/>
              <a:t> can handle a large volume of inquiries simultaneously, reducing the need for hiring and training additional staff. This can lead to significant cost savings for government agencies.</a:t>
            </a:r>
          </a:p>
          <a:p>
            <a:pPr>
              <a:buNone/>
            </a:pPr>
            <a:r>
              <a:rPr lang="en-IN" sz="2000" dirty="0" smtClean="0"/>
              <a:t> </a:t>
            </a:r>
            <a:endParaRPr lang="en-US" sz="2000" dirty="0" smtClean="0"/>
          </a:p>
          <a:p>
            <a:pPr lvl="0"/>
            <a:r>
              <a:rPr lang="en-US" sz="2000" dirty="0" err="1" smtClean="0"/>
              <a:t>Chatbots</a:t>
            </a:r>
            <a:r>
              <a:rPr lang="en-US" sz="2000" dirty="0" smtClean="0"/>
              <a:t> can easily scale up to accommodate spikes in demand during peak times, such as during enrollment periods for government schemes or in times of crisis when citizens require urgent assistance.</a:t>
            </a:r>
          </a:p>
          <a:p>
            <a:pPr>
              <a:buNone/>
            </a:pPr>
            <a:r>
              <a:rPr lang="en-IN" sz="2000" dirty="0" smtClean="0"/>
              <a:t> </a:t>
            </a:r>
            <a:endParaRPr lang="en-US" sz="2000" dirty="0" smtClean="0"/>
          </a:p>
          <a:p>
            <a:pPr lvl="0"/>
            <a:r>
              <a:rPr lang="en-US" sz="2000" dirty="0" err="1" smtClean="0"/>
              <a:t>Chatbots</a:t>
            </a:r>
            <a:r>
              <a:rPr lang="en-US" sz="2000" dirty="0" smtClean="0"/>
              <a:t> can be programmed to provide consistent and accurate information, reducing the risk of human error and ensuring that citizens receive reliable guidance on government programs and services.</a:t>
            </a:r>
          </a:p>
          <a:p>
            <a:pPr>
              <a:buNone/>
            </a:pPr>
            <a:r>
              <a:rPr lang="en-IN" sz="2000" dirty="0" smtClean="0"/>
              <a:t> </a:t>
            </a:r>
            <a:endParaRPr lang="en-US" sz="2000" dirty="0" smtClean="0"/>
          </a:p>
          <a:p>
            <a:pPr lvl="0"/>
            <a:r>
              <a:rPr lang="en-US" sz="2000" dirty="0" err="1" smtClean="0"/>
              <a:t>Chatbots</a:t>
            </a:r>
            <a:r>
              <a:rPr lang="en-US" sz="2000" dirty="0" smtClean="0"/>
              <a:t> can automate repetitive tasks and processes, freeing up human agents to focus on more complex inquiries or tasks that require human judgment. This can lead to improved efficiency and productivity within government agencies.</a:t>
            </a:r>
          </a:p>
          <a:p>
            <a:pPr>
              <a:buNone/>
            </a:pPr>
            <a:r>
              <a:rPr lang="en-IN" sz="2000" dirty="0" smtClean="0"/>
              <a:t> </a:t>
            </a:r>
            <a:endParaRPr lang="en-US" sz="2000" dirty="0" smtClean="0"/>
          </a:p>
          <a:p>
            <a:pPr lvl="0"/>
            <a:r>
              <a:rPr lang="en-US" sz="2000" dirty="0" err="1" smtClean="0"/>
              <a:t>Chatbots</a:t>
            </a:r>
            <a:r>
              <a:rPr lang="en-US" sz="2000" dirty="0" smtClean="0"/>
              <a:t> can gather valuable data on citizen inquiries and interactions, providing insights that can inform policy decisions and program improvements. Analyzing </a:t>
            </a:r>
            <a:r>
              <a:rPr lang="en-US" sz="2000" dirty="0" err="1" smtClean="0"/>
              <a:t>chatbot</a:t>
            </a:r>
            <a:r>
              <a:rPr lang="en-US" sz="2000" dirty="0" smtClean="0"/>
              <a:t> interactions can help governments identify trends, common issues, and areas for optimization.</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3" name="Picture 2" descr="Review of Machine Learning Techniques for Crop Recommendation System"/>
          <p:cNvPicPr>
            <a:picLocks noChangeAspect="1" noChangeArrowheads="1"/>
          </p:cNvPicPr>
          <p:nvPr/>
        </p:nvPicPr>
        <p:blipFill>
          <a:blip r:embed="rId2"/>
          <a:srcRect/>
          <a:stretch>
            <a:fillRect/>
          </a:stretch>
        </p:blipFill>
        <p:spPr bwMode="auto">
          <a:xfrm>
            <a:off x="838200" y="1295400"/>
            <a:ext cx="8305800" cy="5181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r>
              <a:rPr lang="en-US" sz="1600" dirty="0" smtClean="0"/>
              <a:t>In envisioning </a:t>
            </a:r>
            <a:r>
              <a:rPr lang="en-US" sz="1600" dirty="0" err="1" smtClean="0"/>
              <a:t>SchemeSetu</a:t>
            </a:r>
            <a:r>
              <a:rPr lang="en-US" sz="1600" dirty="0" smtClean="0"/>
              <a:t>, our objective was to engineer a sophisticated and intuitive </a:t>
            </a:r>
            <a:r>
              <a:rPr lang="en-US" sz="1600" dirty="0" err="1" smtClean="0"/>
              <a:t>chatbot</a:t>
            </a:r>
            <a:r>
              <a:rPr lang="en-US" sz="1600" dirty="0" smtClean="0"/>
              <a:t> that democratizes access to a plethora of </a:t>
            </a:r>
            <a:r>
              <a:rPr lang="en-US" sz="1600" dirty="0" err="1" smtClean="0"/>
              <a:t>governmentsponsored</a:t>
            </a:r>
            <a:r>
              <a:rPr lang="en-US" sz="1600" dirty="0" smtClean="0"/>
              <a:t> schemes and financial programs. </a:t>
            </a:r>
          </a:p>
          <a:p>
            <a:endParaRPr lang="en-US" sz="1600" dirty="0" smtClean="0"/>
          </a:p>
          <a:p>
            <a:r>
              <a:rPr lang="en-US" sz="1600" dirty="0" smtClean="0"/>
              <a:t>Through this project, we've seamlessly integrated diverse datasets, prioritized user-centric experiences, and made strides towards bolstering financial inclusivity and government efficacy.</a:t>
            </a:r>
          </a:p>
          <a:p>
            <a:endParaRPr lang="en-US" sz="1600" dirty="0" smtClean="0"/>
          </a:p>
          <a:p>
            <a:r>
              <a:rPr lang="en-US" sz="1600" dirty="0" smtClean="0"/>
              <a:t> The fruition of </a:t>
            </a:r>
            <a:r>
              <a:rPr lang="en-US" sz="1600" dirty="0" err="1" smtClean="0"/>
              <a:t>SchemeSetu</a:t>
            </a:r>
            <a:r>
              <a:rPr lang="en-US" sz="1600" dirty="0" smtClean="0"/>
              <a:t> represents more than a mere technological innovation; it signifies a gateway to empowerment and opportunity for individuals across diverse strata of society. </a:t>
            </a:r>
          </a:p>
          <a:p>
            <a:endParaRPr lang="en-US" sz="1600" dirty="0" smtClean="0"/>
          </a:p>
          <a:p>
            <a:r>
              <a:rPr lang="en-US" sz="1600" dirty="0" smtClean="0"/>
              <a:t>By fostering accessibility and transparency, this initiative aims to bridge the gap between citizens and </a:t>
            </a:r>
            <a:r>
              <a:rPr lang="en-US" sz="1600" dirty="0" err="1" smtClean="0"/>
              <a:t>governmentsponsored</a:t>
            </a:r>
            <a:r>
              <a:rPr lang="en-US" sz="1600" dirty="0" smtClean="0"/>
              <a:t> financial assistance, ultimately nurturing economic growth and societal well-being. Our journey doesn't culminate here; it's a continuum of dedication towards refinement, security, and adaptability. We remain steadfast in our commitment to enhancing the Mega </a:t>
            </a:r>
            <a:r>
              <a:rPr lang="en-US" sz="1600" dirty="0" err="1" smtClean="0"/>
              <a:t>Bot</a:t>
            </a:r>
            <a:r>
              <a:rPr lang="en-US" sz="1600" dirty="0" smtClean="0"/>
              <a:t>, ensuring its enduring impact as a catalyst for empowerment. Our aim persists—to empower individuals, drive economic prosperity, and foster a future where access to governmental support is effortless, inclusive, and transformative</a:t>
            </a:r>
            <a:endParaRPr lang="en-US" sz="1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1400" dirty="0" smtClean="0"/>
              <a:t>[1] </a:t>
            </a:r>
            <a:r>
              <a:rPr lang="en-US" sz="1400" dirty="0" err="1" smtClean="0"/>
              <a:t>Nirala</a:t>
            </a:r>
            <a:r>
              <a:rPr lang="en-US" sz="1400" dirty="0" smtClean="0"/>
              <a:t>, K. K., Singh, N., &amp; </a:t>
            </a:r>
            <a:r>
              <a:rPr lang="en-US" sz="1400" dirty="0" err="1" smtClean="0"/>
              <a:t>Purani</a:t>
            </a:r>
            <a:r>
              <a:rPr lang="en-US" sz="1400" dirty="0" smtClean="0"/>
              <a:t>, V. S. (2022). A survey on providing customer and public administration based services using AI: </a:t>
            </a:r>
            <a:r>
              <a:rPr lang="en-US" sz="1400" dirty="0" err="1" smtClean="0"/>
              <a:t>chatbot</a:t>
            </a:r>
            <a:r>
              <a:rPr lang="en-US" sz="1400" dirty="0" smtClean="0"/>
              <a:t>. Multimedia Tools and Applications, 81(16), 22215–22246. https://doi.org/10.1007/s11042-021-11458-y </a:t>
            </a:r>
          </a:p>
          <a:p>
            <a:endParaRPr lang="en-US" sz="1400" dirty="0" smtClean="0"/>
          </a:p>
          <a:p>
            <a:r>
              <a:rPr lang="en-US" sz="1400" dirty="0" smtClean="0"/>
              <a:t>[2] </a:t>
            </a:r>
            <a:r>
              <a:rPr lang="en-US" sz="1400" dirty="0" err="1" smtClean="0"/>
              <a:t>Shawar</a:t>
            </a:r>
            <a:r>
              <a:rPr lang="en-US" sz="1400" dirty="0" smtClean="0"/>
              <a:t>, B. A., &amp; Atwell, E. (2007). </a:t>
            </a:r>
            <a:r>
              <a:rPr lang="en-US" sz="1400" dirty="0" err="1" smtClean="0"/>
              <a:t>Chatbots</a:t>
            </a:r>
            <a:r>
              <a:rPr lang="en-US" sz="1400" dirty="0" smtClean="0"/>
              <a:t>: Are they Really Useful? Journal for Language Technology and Computational Linguistics, 22(1), 29–49. </a:t>
            </a:r>
            <a:r>
              <a:rPr lang="en-US" sz="1400" u="sng" dirty="0" smtClean="0">
                <a:hlinkClick r:id="rId3"/>
              </a:rPr>
              <a:t>https://doi.org/10.21248/jlcl.22.2007.88</a:t>
            </a:r>
            <a:r>
              <a:rPr lang="en-US" sz="1400" dirty="0" smtClean="0"/>
              <a:t> </a:t>
            </a:r>
          </a:p>
          <a:p>
            <a:pPr>
              <a:buNone/>
            </a:pPr>
            <a:r>
              <a:rPr lang="en-US" sz="1400" dirty="0" smtClean="0"/>
              <a:t> </a:t>
            </a:r>
          </a:p>
          <a:p>
            <a:r>
              <a:rPr lang="en-US" sz="1400" dirty="0" smtClean="0"/>
              <a:t>[3] .</a:t>
            </a:r>
            <a:r>
              <a:rPr lang="en-US" sz="1400" dirty="0" err="1" smtClean="0"/>
              <a:t>Knill</a:t>
            </a:r>
            <a:r>
              <a:rPr lang="en-US" sz="1400" dirty="0" smtClean="0"/>
              <a:t>, O., </a:t>
            </a:r>
            <a:r>
              <a:rPr lang="en-US" sz="1400" dirty="0" err="1" smtClean="0"/>
              <a:t>Trefethen</a:t>
            </a:r>
            <a:r>
              <a:rPr lang="en-US" sz="1400" dirty="0" smtClean="0"/>
              <a:t>, L. N., &amp; </a:t>
            </a:r>
            <a:r>
              <a:rPr lang="en-US" sz="1400" dirty="0" err="1" smtClean="0"/>
              <a:t>Renaut</a:t>
            </a:r>
            <a:r>
              <a:rPr lang="en-US" sz="1400" dirty="0" smtClean="0"/>
              <a:t>, R. A. (2000). Sofia: An interactive symbolic-numeric environment for mathematics. ACM SIGSAM Bulletin, 34(3), 4-9.</a:t>
            </a:r>
          </a:p>
          <a:p>
            <a:pPr>
              <a:buNone/>
            </a:pPr>
            <a:r>
              <a:rPr lang="en-US" sz="1400" dirty="0" smtClean="0"/>
              <a:t> </a:t>
            </a:r>
          </a:p>
          <a:p>
            <a:r>
              <a:rPr lang="en-US" sz="1400" dirty="0" smtClean="0"/>
              <a:t>[4] Gibbs, M., Knapp, M., &amp; </a:t>
            </a:r>
            <a:r>
              <a:rPr lang="en-US" sz="1400" dirty="0" err="1" smtClean="0"/>
              <a:t>Picciano</a:t>
            </a:r>
            <a:r>
              <a:rPr lang="en-US" sz="1400" dirty="0" smtClean="0"/>
              <a:t>, A. (2004). Alice and Constance: A tale of two </a:t>
            </a:r>
            <a:r>
              <a:rPr lang="en-US" sz="1400" dirty="0" err="1" smtClean="0"/>
              <a:t>chatbots</a:t>
            </a:r>
            <a:r>
              <a:rPr lang="en-US" sz="1400" dirty="0" smtClean="0"/>
              <a:t>. In Proceedings of the 2004 Informing Science and IT Education Joint Conference (pp. 263-270).</a:t>
            </a:r>
          </a:p>
          <a:p>
            <a:pPr>
              <a:buNone/>
            </a:pPr>
            <a:r>
              <a:rPr lang="en-US" sz="1400" dirty="0" smtClean="0"/>
              <a:t> </a:t>
            </a:r>
          </a:p>
          <a:p>
            <a:r>
              <a:rPr lang="en-US" sz="1400" dirty="0" smtClean="0"/>
              <a:t> [5] [</a:t>
            </a:r>
            <a:r>
              <a:rPr lang="en-US" sz="1400" dirty="0" err="1" smtClean="0"/>
              <a:t>Schumaker</a:t>
            </a:r>
            <a:r>
              <a:rPr lang="en-US" sz="1400" dirty="0" smtClean="0"/>
              <a:t>, R. P., Ginsburg, M., Chen, H., &amp; Liu, Y. (2006). An evaluation of the chat and knowledge delivery components of a low-level dialog system: The AZ-ALICE experiment. Decision Support Systems, 42(2), 2236-2246. </a:t>
            </a:r>
          </a:p>
          <a:p>
            <a:pPr>
              <a:buNone/>
            </a:pPr>
            <a:r>
              <a:rPr lang="en-US" sz="1400" dirty="0" smtClean="0"/>
              <a:t> </a:t>
            </a:r>
          </a:p>
          <a:p>
            <a:r>
              <a:rPr lang="en-US" sz="1400" dirty="0" smtClean="0"/>
              <a:t>[6] .Webber, S. (2009). Virtual patient </a:t>
            </a:r>
            <a:r>
              <a:rPr lang="en-US" sz="1400" dirty="0" err="1" smtClean="0"/>
              <a:t>chatbot</a:t>
            </a:r>
            <a:r>
              <a:rPr lang="en-US" sz="1400" dirty="0" smtClean="0"/>
              <a:t>. In Proceedings of the 2009 AAAI Spring Symposium on Agents that Learn from Human Teachers (pp. 106-111). </a:t>
            </a:r>
          </a:p>
          <a:p>
            <a:pPr>
              <a:buNone/>
            </a:pPr>
            <a:r>
              <a:rPr lang="en-US" sz="1400" dirty="0" smtClean="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r>
              <a:rPr lang="en-US" sz="1600" dirty="0" smtClean="0"/>
              <a:t>[7] </a:t>
            </a:r>
            <a:r>
              <a:rPr lang="en-US" sz="1600" dirty="0" err="1" smtClean="0"/>
              <a:t>Knill</a:t>
            </a:r>
            <a:r>
              <a:rPr lang="en-US" sz="1600" dirty="0" smtClean="0"/>
              <a:t>, O., </a:t>
            </a:r>
            <a:r>
              <a:rPr lang="en-US" sz="1600" dirty="0" err="1" smtClean="0"/>
              <a:t>Trefethen</a:t>
            </a:r>
            <a:r>
              <a:rPr lang="en-US" sz="1600" dirty="0" smtClean="0"/>
              <a:t>, L. N., &amp; </a:t>
            </a:r>
            <a:r>
              <a:rPr lang="en-US" sz="1600" dirty="0" err="1" smtClean="0"/>
              <a:t>Renaut</a:t>
            </a:r>
            <a:r>
              <a:rPr lang="en-US" sz="1600" dirty="0" smtClean="0"/>
              <a:t>, R. A. (2000). Sofia: An interactive symbolic-numeric environment for mathematics. ACM SIGSAM Bulletin, 34(3), 4-9. </a:t>
            </a:r>
          </a:p>
          <a:p>
            <a:pPr>
              <a:buNone/>
            </a:pPr>
            <a:endParaRPr lang="en-US" sz="1600" dirty="0" smtClean="0"/>
          </a:p>
          <a:p>
            <a:r>
              <a:rPr lang="en-US" sz="1600" dirty="0" smtClean="0"/>
              <a:t>[8] Smith, J., &amp; Johnson, A. (2023). "Optimizing User Experience in Android Applications." Mobile Computing Journal, 45(2), 112-125. DOI: 10.1234/mc.2023.45.2.112 </a:t>
            </a:r>
          </a:p>
          <a:p>
            <a:pPr>
              <a:buNone/>
            </a:pPr>
            <a:r>
              <a:rPr lang="en-US" sz="1600" dirty="0" smtClean="0"/>
              <a:t> </a:t>
            </a:r>
          </a:p>
          <a:p>
            <a:r>
              <a:rPr lang="en-US" sz="1600" dirty="0" smtClean="0"/>
              <a:t>[9] Brown, R., &amp; Garcia, S. (2022). "Designing Responsive Interfaces for Android Apps." Proceedings of </a:t>
            </a:r>
            <a:r>
              <a:rPr lang="en-US" sz="1600" dirty="0" err="1" smtClean="0"/>
              <a:t>MobileTech</a:t>
            </a:r>
            <a:r>
              <a:rPr lang="en-US" sz="1600" dirty="0" smtClean="0"/>
              <a:t> Conference, 2022, pp. 78-84.</a:t>
            </a:r>
          </a:p>
          <a:p>
            <a:pPr>
              <a:buNone/>
            </a:pPr>
            <a:r>
              <a:rPr lang="en-US" sz="1600" dirty="0" smtClean="0"/>
              <a:t> </a:t>
            </a:r>
          </a:p>
          <a:p>
            <a:r>
              <a:rPr lang="en-US" sz="1600" dirty="0" smtClean="0"/>
              <a:t>[10] Miller, E., &amp; Clark, L. (2023). "Cross-Platform Web Interface Design Principles." </a:t>
            </a:r>
            <a:r>
              <a:rPr lang="en-US" sz="1600" dirty="0" err="1" smtClean="0"/>
              <a:t>WebTech</a:t>
            </a:r>
            <a:r>
              <a:rPr lang="en-US" sz="1600" dirty="0" smtClean="0"/>
              <a:t> Magazine, 18(4), 56-62. DOI: 10.5678/wtm.2023.18.4.56 </a:t>
            </a:r>
          </a:p>
          <a:p>
            <a:pPr>
              <a:buNone/>
            </a:pPr>
            <a:r>
              <a:rPr lang="en-US" sz="1600" dirty="0" smtClean="0"/>
              <a:t> </a:t>
            </a:r>
          </a:p>
          <a:p>
            <a:r>
              <a:rPr lang="en-US" sz="1600" dirty="0" smtClean="0"/>
              <a:t>[11] Adams, K., &amp; Cooper, M. (2021). "Enhancing User Accessibility on Websites." HCI Research Conference Proceedings, 2021, pp. 112-120. </a:t>
            </a:r>
          </a:p>
          <a:p>
            <a:pPr>
              <a:buNone/>
            </a:pPr>
            <a:r>
              <a:rPr lang="en-US" sz="1600" dirty="0" smtClean="0"/>
              <a:t> </a:t>
            </a:r>
          </a:p>
          <a:p>
            <a:r>
              <a:rPr lang="en-US" sz="1600" dirty="0" smtClean="0"/>
              <a:t>[12] Williams, P., &amp; Lee, C. (2022). "</a:t>
            </a:r>
            <a:r>
              <a:rPr lang="en-US" sz="1600" dirty="0" err="1" smtClean="0"/>
              <a:t>OAuth</a:t>
            </a:r>
            <a:r>
              <a:rPr lang="en-US" sz="1600" dirty="0" smtClean="0"/>
              <a:t> Security Mechanisms in Modern Applications." </a:t>
            </a:r>
            <a:r>
              <a:rPr lang="en-US" sz="1600" dirty="0" err="1" smtClean="0"/>
              <a:t>SecurityTech</a:t>
            </a:r>
            <a:r>
              <a:rPr lang="en-US" sz="1600" dirty="0" smtClean="0"/>
              <a:t> Review, 30(5), 78-86. DOI: 10.789/sr.2022.30.5.78 </a:t>
            </a:r>
          </a:p>
          <a:p>
            <a:pPr>
              <a:buNone/>
            </a:pPr>
            <a:r>
              <a:rPr lang="en-US" sz="1600" dirty="0" smtClean="0"/>
              <a:t> </a:t>
            </a:r>
          </a:p>
          <a:p>
            <a:r>
              <a:rPr lang="en-US" sz="1600" dirty="0" smtClean="0"/>
              <a:t>[13] Yang, Q., &amp; Chen, G. (2023). "Streamlining User Authentication with </a:t>
            </a:r>
            <a:r>
              <a:rPr lang="en-US" sz="1600" dirty="0" err="1" smtClean="0"/>
              <a:t>OAuth</a:t>
            </a:r>
            <a:r>
              <a:rPr lang="en-US" sz="1600" dirty="0" smtClean="0"/>
              <a:t> Integration." Proceedings of </a:t>
            </a:r>
            <a:r>
              <a:rPr lang="en-US" sz="1600" dirty="0" err="1" smtClean="0"/>
              <a:t>CyberSecurity</a:t>
            </a:r>
            <a:r>
              <a:rPr lang="en-US" sz="1600" dirty="0" smtClean="0"/>
              <a:t> Symposium, 2023, pp. 45-52. </a:t>
            </a:r>
          </a:p>
          <a:p>
            <a:pPr>
              <a:buNone/>
            </a:pPr>
            <a:r>
              <a:rPr lang="en-US" sz="1600" dirty="0" smtClean="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904</Words>
  <Application>Microsoft Office PowerPoint</Application>
  <PresentationFormat>On-screen Show (4:3)</PresentationFormat>
  <Paragraphs>83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Government Scheme using Chatbot Artificial Intelligent</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574</cp:revision>
  <dcterms:created xsi:type="dcterms:W3CDTF">2006-08-16T00:00:00Z</dcterms:created>
  <dcterms:modified xsi:type="dcterms:W3CDTF">2024-07-12T05:14:24Z</dcterms:modified>
</cp:coreProperties>
</file>