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333" r:id="rId6"/>
    <p:sldId id="334" r:id="rId7"/>
    <p:sldId id="262" r:id="rId8"/>
    <p:sldId id="335" r:id="rId9"/>
    <p:sldId id="336" r:id="rId10"/>
    <p:sldId id="263" r:id="rId11"/>
    <p:sldId id="337" r:id="rId12"/>
    <p:sldId id="294" r:id="rId13"/>
    <p:sldId id="296" r:id="rId14"/>
    <p:sldId id="295" r:id="rId15"/>
    <p:sldId id="331" r:id="rId16"/>
    <p:sldId id="323" r:id="rId17"/>
    <p:sldId id="32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sabre.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iata.org/" TargetMode="External"/><Relationship Id="rId4" Type="http://schemas.openxmlformats.org/officeDocument/2006/relationships/hyperlink" Target="https://amadeus.com/"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mysql.com/" TargetMode="External"/><Relationship Id="rId2" Type="http://schemas.openxmlformats.org/officeDocument/2006/relationships/hyperlink" Target="https://github.com/your-repository" TargetMode="External"/><Relationship Id="rId1" Type="http://schemas.openxmlformats.org/officeDocument/2006/relationships/slideLayout" Target="../slideLayouts/slideLayout2.xml"/><Relationship Id="rId5" Type="http://schemas.openxmlformats.org/officeDocument/2006/relationships/hyperlink" Target="https://docs.microsoft.com/en-us/azure/" TargetMode="External"/><Relationship Id="rId4" Type="http://schemas.openxmlformats.org/officeDocument/2006/relationships/hyperlink" Target="https://docs.oracle.com/en/clou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r>
              <a:rPr lang="en-US" b="1" dirty="0" smtClean="0"/>
              <a:t>Flight Reservation System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US" sz="2000" dirty="0" smtClean="0"/>
              <a:t>The Flight  Reservation System (FRS) is a comprehensive software solution designed to facilitate the booking of Flight tickets for passengers. </a:t>
            </a:r>
            <a:endParaRPr lang="en-US" sz="2000" dirty="0" smtClean="0"/>
          </a:p>
          <a:p>
            <a:pPr algn="just">
              <a:lnSpc>
                <a:spcPct val="150000"/>
              </a:lnSpc>
            </a:pPr>
            <a:endParaRPr lang="en-US" sz="2000" dirty="0" smtClean="0"/>
          </a:p>
          <a:p>
            <a:pPr algn="just">
              <a:lnSpc>
                <a:spcPct val="150000"/>
              </a:lnSpc>
            </a:pPr>
            <a:r>
              <a:rPr lang="en-US" sz="2000" dirty="0" smtClean="0"/>
              <a:t>With </a:t>
            </a:r>
            <a:r>
              <a:rPr lang="en-US" sz="2000" dirty="0" smtClean="0"/>
              <a:t>the ever-growing demand for Flight travel, an efficient and user-friendly reservation system becomes indispensable for both passengers and Flight  authorities. </a:t>
            </a:r>
            <a:endParaRPr lang="en-US" sz="2000" dirty="0" smtClean="0"/>
          </a:p>
          <a:p>
            <a:pPr algn="just">
              <a:lnSpc>
                <a:spcPct val="150000"/>
              </a:lnSpc>
            </a:pPr>
            <a:endParaRPr lang="en-US" sz="2000" dirty="0" smtClean="0"/>
          </a:p>
          <a:p>
            <a:pPr algn="just">
              <a:lnSpc>
                <a:spcPct val="150000"/>
              </a:lnSpc>
            </a:pPr>
            <a:r>
              <a:rPr lang="en-US" sz="2000" dirty="0" smtClean="0"/>
              <a:t>The </a:t>
            </a:r>
            <a:r>
              <a:rPr lang="en-US" sz="2000" dirty="0" smtClean="0"/>
              <a:t>FRS aims to streamline the ticket booking process, improve passenger experience, and optimize operational efficiency for Flight  administrations</a:t>
            </a:r>
            <a:r>
              <a:rPr lang="en-US" sz="2000" dirty="0" smtClean="0"/>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t> The FRS encompasses various modules, including user management, ticket booking, seat allocation, Flight schedule management, payment processing, cancellation and refund handling, reporting and analytics, admin management, integration, and notification. These modules work together seamlessly to provide a robust and feature-rich platform for booking Flight tickets.</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r>
              <a:rPr lang="en-IN" sz="2000" dirty="0" smtClean="0"/>
              <a:t>Before the introduction of computerized Flight  reservation systems, the process of booking Flight tickets was primarily manual and involved several challenges and limitations. Here's an overview of the existing system prior to the implementation of computerized Flight  reservation systems:</a:t>
            </a:r>
            <a:endParaRPr lang="en-US" sz="2000" dirty="0" smtClean="0"/>
          </a:p>
          <a:p>
            <a:endParaRPr lang="en-US" sz="2000" dirty="0" smtClean="0"/>
          </a:p>
          <a:p>
            <a:r>
              <a:rPr lang="en-IN" sz="2000" b="1" dirty="0" smtClean="0"/>
              <a:t>Manual Booking Process:</a:t>
            </a:r>
            <a:endParaRPr lang="en-US" sz="2000" dirty="0" smtClean="0"/>
          </a:p>
          <a:p>
            <a:r>
              <a:rPr lang="en-IN" sz="2000" dirty="0" smtClean="0"/>
              <a:t>Passengers had to visit Flight  stations or authorized ticket counters to book Flight tickets.</a:t>
            </a:r>
            <a:endParaRPr lang="en-US" sz="2000" dirty="0" smtClean="0"/>
          </a:p>
          <a:p>
            <a:r>
              <a:rPr lang="en-IN" sz="2000" dirty="0" smtClean="0"/>
              <a:t>Booking agents manually wrote down passenger details, journey information, and seat preferences on paper tickets or reservation charts</a:t>
            </a:r>
            <a:r>
              <a:rPr lang="en-IN" sz="2000" dirty="0" smtClean="0"/>
              <a:t>.</a:t>
            </a:r>
            <a:endParaRPr lang="en-US" sz="20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47500" lnSpcReduction="20000"/>
          </a:bodyPr>
          <a:lstStyle/>
          <a:p>
            <a:pPr>
              <a:buNone/>
            </a:pPr>
            <a:r>
              <a:rPr lang="en-IN" b="1" dirty="0" smtClean="0"/>
              <a:t> </a:t>
            </a:r>
            <a:endParaRPr lang="en-US" dirty="0" smtClean="0"/>
          </a:p>
          <a:p>
            <a:r>
              <a:rPr lang="en-IN" b="1" dirty="0" smtClean="0"/>
              <a:t>Limited Access to Information:</a:t>
            </a:r>
            <a:endParaRPr lang="en-US" dirty="0" smtClean="0"/>
          </a:p>
          <a:p>
            <a:r>
              <a:rPr lang="en-IN" dirty="0" smtClean="0"/>
              <a:t>Passengers had limited access to information about Flight schedules, seat availability, and fare details.</a:t>
            </a:r>
            <a:endParaRPr lang="en-US" dirty="0" smtClean="0"/>
          </a:p>
          <a:p>
            <a:r>
              <a:rPr lang="en-IN" dirty="0" smtClean="0"/>
              <a:t>They relied on printed timetables, announcements at stations, or word-of-mouth to gather information about Flight services.</a:t>
            </a:r>
            <a:endParaRPr lang="en-US" dirty="0" smtClean="0"/>
          </a:p>
          <a:p>
            <a:endParaRPr lang="en-US" dirty="0" smtClean="0"/>
          </a:p>
          <a:p>
            <a:r>
              <a:rPr lang="en-IN" b="1" dirty="0" smtClean="0"/>
              <a:t>Long Queues and Waiting Times:</a:t>
            </a:r>
            <a:endParaRPr lang="en-US" dirty="0" smtClean="0"/>
          </a:p>
          <a:p>
            <a:r>
              <a:rPr lang="en-IN" dirty="0" smtClean="0"/>
              <a:t>Ticket counters often experienced long queues, especially during peak travel seasons or for popular routes.</a:t>
            </a:r>
            <a:endParaRPr lang="en-US" dirty="0" smtClean="0"/>
          </a:p>
          <a:p>
            <a:r>
              <a:rPr lang="en-IN" dirty="0" smtClean="0"/>
              <a:t>Passengers had to wait in line for extended periods to book tickets, leading to inconvenience and frustration.</a:t>
            </a:r>
            <a:endParaRPr lang="en-US" dirty="0" smtClean="0"/>
          </a:p>
          <a:p>
            <a:pPr>
              <a:buNone/>
            </a:pPr>
            <a:r>
              <a:rPr lang="en-IN" b="1" dirty="0" smtClean="0"/>
              <a:t> </a:t>
            </a:r>
            <a:endParaRPr lang="en-US" dirty="0" smtClean="0"/>
          </a:p>
          <a:p>
            <a:r>
              <a:rPr lang="en-IN" b="1" dirty="0" smtClean="0"/>
              <a:t>Manual Seat Allocation:</a:t>
            </a:r>
            <a:endParaRPr lang="en-US" dirty="0" smtClean="0"/>
          </a:p>
          <a:p>
            <a:r>
              <a:rPr lang="en-IN" dirty="0" smtClean="0"/>
              <a:t>Seat allocation was manually managed by booking agents based on availability and passenger preferences.</a:t>
            </a:r>
            <a:endParaRPr lang="en-US" dirty="0" smtClean="0"/>
          </a:p>
          <a:p>
            <a:r>
              <a:rPr lang="en-IN" dirty="0" smtClean="0"/>
              <a:t>Passengers had limited visibility into seat availability and often had to compromise on their preferred seating arrangements.</a:t>
            </a:r>
            <a:endParaRPr lang="en-US" dirty="0" smtClean="0"/>
          </a:p>
          <a:p>
            <a:r>
              <a:rPr lang="en-IN" dirty="0" smtClean="0"/>
              <a:t>Limited Payment Options</a:t>
            </a:r>
            <a:r>
              <a:rPr lang="en-IN" dirty="0" smtClean="0"/>
              <a:t>:</a:t>
            </a:r>
            <a:endParaRPr lang="en-US" dirty="0" smtClean="0"/>
          </a:p>
          <a:p>
            <a:r>
              <a:rPr lang="en-IN" dirty="0" smtClean="0"/>
              <a:t>Payment for Flight tickets was typically made in cash at ticket counters.</a:t>
            </a:r>
            <a:endParaRPr lang="en-US" dirty="0" smtClean="0"/>
          </a:p>
          <a:p>
            <a:r>
              <a:rPr lang="en-IN" dirty="0" smtClean="0"/>
              <a:t>There were limited options for online or electronic payment methods, making it inconvenient for passengers.</a:t>
            </a:r>
            <a:endParaRPr lang="en-US"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endParaRPr lang="en-US" dirty="0" smtClean="0"/>
          </a:p>
          <a:p>
            <a:r>
              <a:rPr lang="en-IN" b="1" dirty="0" smtClean="0"/>
              <a:t>Manual Cancellation and Refunds:</a:t>
            </a:r>
            <a:endParaRPr lang="en-US" dirty="0" smtClean="0"/>
          </a:p>
          <a:p>
            <a:pPr>
              <a:buNone/>
            </a:pPr>
            <a:r>
              <a:rPr lang="en-IN" dirty="0" smtClean="0"/>
              <a:t> </a:t>
            </a:r>
            <a:endParaRPr lang="en-US" dirty="0" smtClean="0"/>
          </a:p>
          <a:p>
            <a:r>
              <a:rPr lang="en-IN" dirty="0" smtClean="0"/>
              <a:t>Ticket cancellations and refunds were processed manually through ticket counters.</a:t>
            </a:r>
            <a:endParaRPr lang="en-US" dirty="0" smtClean="0"/>
          </a:p>
          <a:p>
            <a:r>
              <a:rPr lang="en-IN" dirty="0" smtClean="0"/>
              <a:t>Passengers had to visit the ticket counter in person to cancel their bookings and initiate refunds, which could be time-consuming and cumbersome.</a:t>
            </a:r>
            <a:endParaRPr lang="en-US" dirty="0" smtClean="0"/>
          </a:p>
          <a:p>
            <a:endParaRPr lang="en-US" dirty="0" smtClean="0"/>
          </a:p>
          <a:p>
            <a:r>
              <a:rPr lang="en-IN" b="1" dirty="0" smtClean="0"/>
              <a:t>Lack of Reporting and Analytics:</a:t>
            </a:r>
            <a:endParaRPr lang="en-US" dirty="0" smtClean="0"/>
          </a:p>
          <a:p>
            <a:pPr>
              <a:buNone/>
            </a:pPr>
            <a:r>
              <a:rPr lang="en-IN" dirty="0" smtClean="0"/>
              <a:t> </a:t>
            </a:r>
            <a:endParaRPr lang="en-US" dirty="0" smtClean="0"/>
          </a:p>
          <a:p>
            <a:r>
              <a:rPr lang="en-IN" dirty="0" smtClean="0"/>
              <a:t>Flight  authorities had limited capabilities for generating reports and analyzing booking trends. There was a lack of data-driven insights to optimize Flight schedules, seat allocations, and resource utilization.</a:t>
            </a:r>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r>
              <a:rPr lang="en-US" sz="2000" dirty="0" smtClean="0"/>
              <a:t>Limited Accessibility: Passengers had to physically visit Flight  stations or ticket counters to book tickets, which could be inconvenient, especially for those living in remote areas or with mobility issues.</a:t>
            </a:r>
          </a:p>
          <a:p>
            <a:endParaRPr lang="en-US" sz="2000" dirty="0" smtClean="0"/>
          </a:p>
          <a:p>
            <a:pPr lvl="0"/>
            <a:r>
              <a:rPr lang="en-US" sz="2000" dirty="0" smtClean="0"/>
              <a:t>Long Queues and Waiting Times: Ticket counters often experienced long queues, especially during peak travel seasons or for popular routes. This led to delays and frustration for passengers.</a:t>
            </a:r>
          </a:p>
          <a:p>
            <a:pPr>
              <a:buNone/>
            </a:pPr>
            <a:r>
              <a:rPr lang="en-US" sz="2000" dirty="0" smtClean="0"/>
              <a:t> </a:t>
            </a:r>
          </a:p>
          <a:p>
            <a:pPr lvl="0"/>
            <a:r>
              <a:rPr lang="en-US" sz="2000" dirty="0" smtClean="0"/>
              <a:t>Limited Information Availability: Passengers had limited access to information about Flight schedules, seat availability, and fare details. They relied on printed timetables or word-of-mouth, which could be inaccurate or outdated</a:t>
            </a:r>
            <a:r>
              <a:rPr lang="en-US" sz="2000" dirty="0" smtClean="0"/>
              <a:t>.</a:t>
            </a: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62500" lnSpcReduction="20000"/>
          </a:bodyPr>
          <a:lstStyle/>
          <a:p>
            <a:pPr>
              <a:buNone/>
            </a:pPr>
            <a:r>
              <a:rPr lang="en-US" dirty="0" smtClean="0"/>
              <a:t> </a:t>
            </a:r>
          </a:p>
          <a:p>
            <a:pPr lvl="0"/>
            <a:r>
              <a:rPr lang="en-US" dirty="0" smtClean="0"/>
              <a:t>Manual Booking Errors: Human errors in manual ticket booking were common, leading to discrepancies in passenger details, journey information, and seat allocations. This could result in confusion and inconvenience for passengers.</a:t>
            </a:r>
          </a:p>
          <a:p>
            <a:endParaRPr lang="en-US" dirty="0" smtClean="0"/>
          </a:p>
          <a:p>
            <a:pPr lvl="0"/>
            <a:r>
              <a:rPr lang="en-US" dirty="0" smtClean="0"/>
              <a:t>Inefficient Seat Allocation: Seat allocation was manually managed by booking agents based on availability and passenger preferences. This process was time-consuming and often led to suboptimal seat assignments.</a:t>
            </a:r>
          </a:p>
          <a:p>
            <a:pPr>
              <a:buNone/>
            </a:pPr>
            <a:r>
              <a:rPr lang="en-US" dirty="0" smtClean="0"/>
              <a:t> </a:t>
            </a:r>
          </a:p>
          <a:p>
            <a:pPr lvl="0"/>
            <a:r>
              <a:rPr lang="en-US" dirty="0" smtClean="0"/>
              <a:t>Limited Payment Options: Payment for Flight tickets was typically made in cash at ticket counters. There were limited options for online or electronic payment methods, making it inconvenient for passengers, especially those without access to cash.</a:t>
            </a:r>
          </a:p>
          <a:p>
            <a:pPr>
              <a:buNone/>
            </a:pPr>
            <a:r>
              <a:rPr lang="en-US" dirty="0" smtClean="0"/>
              <a:t> </a:t>
            </a:r>
          </a:p>
          <a:p>
            <a:pPr lvl="0"/>
            <a:r>
              <a:rPr lang="en-US" dirty="0" smtClean="0"/>
              <a:t>Manual Cancellation and Refunds: Ticket cancellations and refunds were processed manually through ticket counters. Passengers had to visit the ticket counter in person to cancel bookings and initiate refunds, leading to additional time and effort.</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77500" lnSpcReduction="20000"/>
          </a:bodyPr>
          <a:lstStyle/>
          <a:p>
            <a:pPr>
              <a:buNone/>
            </a:pPr>
            <a:r>
              <a:rPr lang="en-US" dirty="0" smtClean="0"/>
              <a:t> </a:t>
            </a:r>
          </a:p>
          <a:p>
            <a:pPr lvl="0"/>
            <a:r>
              <a:rPr lang="en-US" dirty="0" smtClean="0"/>
              <a:t>Inadequate Reporting and Analytics: Flight  authorities had limited capabilities for generating reports and analyzing booking trends. This lack of data-driven insights hindered decision-making and optimization of Flight schedules and resources.</a:t>
            </a:r>
          </a:p>
          <a:p>
            <a:endParaRPr lang="en-US" dirty="0" smtClean="0"/>
          </a:p>
          <a:p>
            <a:pPr lvl="0"/>
            <a:r>
              <a:rPr lang="en-US" dirty="0" smtClean="0"/>
              <a:t>Security Risks: Manual handling of passenger information and cash transactions posed security risks, including the potential for fraud, theft, and data breaches.</a:t>
            </a:r>
          </a:p>
          <a:p>
            <a:pPr>
              <a:buNone/>
            </a:pPr>
            <a:r>
              <a:rPr lang="en-US" dirty="0" smtClean="0"/>
              <a:t> </a:t>
            </a:r>
          </a:p>
          <a:p>
            <a:r>
              <a:rPr lang="en-US" dirty="0" smtClean="0"/>
              <a:t>Scalability Challenges: The manual reservation system had limited scalability, making it difficult to handle increasing passenger demands, especially during peak travel seasons or for high-traffic routes. </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lvl="0"/>
            <a:r>
              <a:rPr lang="en-US" sz="2000" dirty="0" smtClean="0"/>
              <a:t>Online Booking </a:t>
            </a:r>
            <a:r>
              <a:rPr lang="en-US" sz="2000" dirty="0" err="1" smtClean="0"/>
              <a:t>Portal:The</a:t>
            </a:r>
            <a:r>
              <a:rPr lang="en-US" sz="2000" dirty="0" smtClean="0"/>
              <a:t> proposed system includes an online booking portal accessible through web browsers and mobile applications, allowing passengers to book tickets from anywhere with internet </a:t>
            </a:r>
            <a:r>
              <a:rPr lang="en-US" sz="2000" dirty="0" err="1" smtClean="0"/>
              <a:t>access.Users</a:t>
            </a:r>
            <a:r>
              <a:rPr lang="en-US" sz="2000" dirty="0" smtClean="0"/>
              <a:t> can create accounts, search for Flights, view schedules, check seat availability, and make bookings conveniently through the user-friendly interface.</a:t>
            </a:r>
          </a:p>
          <a:p>
            <a:endParaRPr lang="en-US" sz="2000" dirty="0" smtClean="0"/>
          </a:p>
          <a:p>
            <a:pPr lvl="0"/>
            <a:r>
              <a:rPr lang="en-US" sz="2000" dirty="0" smtClean="0"/>
              <a:t>Real-Time </a:t>
            </a:r>
            <a:r>
              <a:rPr lang="en-US" sz="2000" dirty="0" err="1" smtClean="0"/>
              <a:t>Information:The</a:t>
            </a:r>
            <a:r>
              <a:rPr lang="en-US" sz="2000" dirty="0" smtClean="0"/>
              <a:t> system provides passengers with real-time information on Flight schedules, seat availability, and fare details, ensuring accuracy and </a:t>
            </a:r>
            <a:r>
              <a:rPr lang="en-US" sz="2000" dirty="0" err="1" smtClean="0"/>
              <a:t>reliability.Passengers</a:t>
            </a:r>
            <a:r>
              <a:rPr lang="en-US" sz="2000" dirty="0" smtClean="0"/>
              <a:t> can make informed decisions about their travel plans, reducing the likelihood of booking errors or misunderstandings.</a:t>
            </a:r>
          </a:p>
          <a:p>
            <a:pPr>
              <a:buNone/>
            </a:pPr>
            <a:r>
              <a:rPr lang="en-US" sz="2000" dirty="0" smtClean="0"/>
              <a:t> </a:t>
            </a:r>
          </a:p>
          <a:p>
            <a:pPr lvl="0"/>
            <a:r>
              <a:rPr lang="en-US" sz="2000" dirty="0" smtClean="0"/>
              <a:t>Automated Seat </a:t>
            </a:r>
            <a:r>
              <a:rPr lang="en-US" sz="2000" dirty="0" err="1" smtClean="0"/>
              <a:t>Allocation:The</a:t>
            </a:r>
            <a:r>
              <a:rPr lang="en-US" sz="2000" dirty="0" smtClean="0"/>
              <a:t> proposed system employs automated seat allocation algorithms to assign seats or berths to passengers based on their preferences, availability, and booking </a:t>
            </a:r>
            <a:r>
              <a:rPr lang="en-US" sz="2000" dirty="0" err="1" smtClean="0"/>
              <a:t>requirements.This</a:t>
            </a:r>
            <a:r>
              <a:rPr lang="en-US" sz="2000" dirty="0" smtClean="0"/>
              <a:t> ensures efficient utilization of seating capacity and improves the overall passenger experience by providing optimal seating arrangements</a:t>
            </a:r>
            <a:r>
              <a:rPr lang="en-US" sz="2000" dirty="0" smtClean="0"/>
              <a:t>.</a:t>
            </a:r>
            <a:endParaRPr lang="en-IN" sz="2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rmAutofit fontScale="62500" lnSpcReduction="20000"/>
          </a:bodyPr>
          <a:lstStyle/>
          <a:p>
            <a:pPr>
              <a:buNone/>
            </a:pPr>
            <a:endParaRPr lang="en-US" dirty="0" smtClean="0"/>
          </a:p>
          <a:p>
            <a:pPr lvl="0"/>
            <a:r>
              <a:rPr lang="en-US" dirty="0" smtClean="0"/>
              <a:t>Multiple Payment </a:t>
            </a:r>
            <a:r>
              <a:rPr lang="en-US" dirty="0" err="1" smtClean="0"/>
              <a:t>Options:The</a:t>
            </a:r>
            <a:r>
              <a:rPr lang="en-US" dirty="0" smtClean="0"/>
              <a:t> system offers multiple payment options, including credit/debit card payments, net banking, mobile wallets, and other electronic payment </a:t>
            </a:r>
            <a:r>
              <a:rPr lang="en-US" dirty="0" err="1" smtClean="0"/>
              <a:t>methods.Passengers</a:t>
            </a:r>
            <a:r>
              <a:rPr lang="en-US" dirty="0" smtClean="0"/>
              <a:t> can choose their preferred payment method, enhancing convenience and flexibility in completing transactions.</a:t>
            </a:r>
          </a:p>
          <a:p>
            <a:pPr>
              <a:buNone/>
            </a:pPr>
            <a:r>
              <a:rPr lang="en-US" dirty="0" smtClean="0"/>
              <a:t> </a:t>
            </a:r>
          </a:p>
          <a:p>
            <a:pPr lvl="0"/>
            <a:r>
              <a:rPr lang="en-US" dirty="0" smtClean="0"/>
              <a:t>Instant Confirmation and E-</a:t>
            </a:r>
            <a:r>
              <a:rPr lang="en-US" dirty="0" err="1" smtClean="0"/>
              <a:t>Tickets:Upon</a:t>
            </a:r>
            <a:r>
              <a:rPr lang="en-US" dirty="0" smtClean="0"/>
              <a:t> successful booking, passengers receive instant confirmation of their reservations via email or SMS, along with electronic tickets (e-tickets) for easy access and </a:t>
            </a:r>
            <a:r>
              <a:rPr lang="en-US" dirty="0" err="1" smtClean="0"/>
              <a:t>reference.This</a:t>
            </a:r>
            <a:r>
              <a:rPr lang="en-US" dirty="0" smtClean="0"/>
              <a:t> eliminates the need for physical tickets and reduces paper usage, contributing to environmental sustainability.</a:t>
            </a:r>
          </a:p>
          <a:p>
            <a:pPr>
              <a:buNone/>
            </a:pPr>
            <a:r>
              <a:rPr lang="en-US" dirty="0" smtClean="0"/>
              <a:t> </a:t>
            </a:r>
          </a:p>
          <a:p>
            <a:r>
              <a:rPr lang="en-US" dirty="0" smtClean="0"/>
              <a:t>Cancellation and Refund </a:t>
            </a:r>
            <a:r>
              <a:rPr lang="en-US" dirty="0" err="1" smtClean="0"/>
              <a:t>Management:The</a:t>
            </a:r>
            <a:r>
              <a:rPr lang="en-US" dirty="0" smtClean="0"/>
              <a:t> system facilitates easy cancellation of bookings through the online portal, allowing passengers to initiate cancellations and refunds </a:t>
            </a:r>
            <a:r>
              <a:rPr lang="en-US" dirty="0" err="1" smtClean="0"/>
              <a:t>conveniently.Refunds</a:t>
            </a:r>
            <a:r>
              <a:rPr lang="en-US" dirty="0" smtClean="0"/>
              <a:t> are processed automatically according to predefined cancellation policies, reducing manual intervention and processing times.</a:t>
            </a:r>
            <a:endParaRPr lang="en-IN" dirty="0" smtClean="0">
              <a:latin typeface="Times New Roman" pitchFamily="18" charset="0"/>
              <a:cs typeface="Times New Roman" pitchFamily="18" charset="0"/>
            </a:endParaRP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638800"/>
          </a:xfrm>
        </p:spPr>
        <p:txBody>
          <a:bodyPr>
            <a:normAutofit/>
          </a:bodyPr>
          <a:lstStyle/>
          <a:p>
            <a:pPr lvl="0"/>
            <a:r>
              <a:rPr lang="en-IN" sz="2000" dirty="0" smtClean="0"/>
              <a:t>Passengers can book Flight tickets anytime, anywhere using the online booking portal, eliminating the need to visit ticket counters physically.</a:t>
            </a:r>
            <a:endParaRPr lang="en-US" sz="2000" dirty="0" smtClean="0"/>
          </a:p>
          <a:p>
            <a:pPr lvl="0"/>
            <a:r>
              <a:rPr lang="en-IN" sz="2000" dirty="0" smtClean="0"/>
              <a:t>The user-friendly interface makes it easy for passengers to search for Flights, check seat availability, and make bookings with minimal effort.</a:t>
            </a:r>
            <a:endParaRPr lang="en-US" sz="2000" dirty="0" smtClean="0"/>
          </a:p>
          <a:p>
            <a:pPr lvl="0"/>
            <a:r>
              <a:rPr lang="en-IN" sz="2000" dirty="0" smtClean="0"/>
              <a:t>Passengers have access to real-time information on Flight schedules, seat availability, and fare details, enabling them to make informed decisions and plan their travel accordingly.</a:t>
            </a:r>
            <a:endParaRPr lang="en-US" sz="2000" dirty="0" smtClean="0"/>
          </a:p>
          <a:p>
            <a:r>
              <a:rPr lang="en-IN" sz="2000" dirty="0" smtClean="0"/>
              <a:t>Instant confirmation of bookings and electronic tickets (e-tickets) provide passengers with immediate confirmation of their reservations, reducing uncertainty and ensuring peace of mind</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a:t>
            </a:r>
            <a:r>
              <a:rPr lang="en-US" smtClean="0"/>
              <a:t>: Python</a:t>
            </a:r>
            <a:endParaRPr lang="en-US" dirty="0" smtClean="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CONCLUSION</a:t>
            </a:r>
            <a:endParaRPr lang="en-US" dirty="0"/>
          </a:p>
        </p:txBody>
      </p:sp>
      <p:sp>
        <p:nvSpPr>
          <p:cNvPr id="3" name="Content Placeholder 2"/>
          <p:cNvSpPr>
            <a:spLocks noGrp="1"/>
          </p:cNvSpPr>
          <p:nvPr>
            <p:ph idx="1"/>
          </p:nvPr>
        </p:nvSpPr>
        <p:spPr>
          <a:xfrm>
            <a:off x="1371600" y="1219200"/>
            <a:ext cx="7498080" cy="4800600"/>
          </a:xfrm>
        </p:spPr>
        <p:txBody>
          <a:bodyPr>
            <a:noAutofit/>
          </a:bodyPr>
          <a:lstStyle/>
          <a:p>
            <a:r>
              <a:rPr lang="en-US" sz="2000" dirty="0" smtClean="0"/>
              <a:t>The development of the flight reservation system marks a significant milestone in the enhancement of travel management. This system integrates multiple functionalities, including flight search, booking, and cancellation, providing users with a seamless and efficient travel planning experience. By leveraging modern technologies and user-friendly interfaces, the system ensures accessibility and convenience for both passengers and airline operators.</a:t>
            </a:r>
          </a:p>
          <a:p>
            <a:r>
              <a:rPr lang="en-US" sz="2000" dirty="0" smtClean="0"/>
              <a:t>The project highlights the importance of incorporating robust security measures to protect user data and ensure the integrity of transactions. Through continuous testing and iterative improvements, the system has achieved a high level of reliability and performance, minimizing errors and downtime.</a:t>
            </a:r>
            <a:endParaRPr lang="en-US"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US" sz="1800" dirty="0" err="1" smtClean="0"/>
              <a:t>Laudon</a:t>
            </a:r>
            <a:r>
              <a:rPr lang="en-US" sz="1800" dirty="0" smtClean="0"/>
              <a:t>, K.C., &amp; </a:t>
            </a:r>
            <a:r>
              <a:rPr lang="en-US" sz="1800" dirty="0" err="1" smtClean="0"/>
              <a:t>Laudon</a:t>
            </a:r>
            <a:r>
              <a:rPr lang="en-US" sz="1800" dirty="0" smtClean="0"/>
              <a:t>, J.P. (2016). </a:t>
            </a:r>
            <a:r>
              <a:rPr lang="en-US" sz="1800" i="1" dirty="0" smtClean="0"/>
              <a:t>Management Information Systems: Managing the Digital Firm</a:t>
            </a:r>
            <a:r>
              <a:rPr lang="en-US" sz="1800" dirty="0" smtClean="0"/>
              <a:t>. Pearson </a:t>
            </a:r>
            <a:r>
              <a:rPr lang="en-US" sz="1800" dirty="0" err="1" smtClean="0"/>
              <a:t>Education.Pressman</a:t>
            </a:r>
            <a:r>
              <a:rPr lang="en-US" sz="1800" dirty="0" smtClean="0"/>
              <a:t>, R.S. (2014). </a:t>
            </a:r>
            <a:endParaRPr lang="en-US" sz="1800" dirty="0" smtClean="0"/>
          </a:p>
          <a:p>
            <a:pPr algn="just">
              <a:lnSpc>
                <a:spcPct val="150000"/>
              </a:lnSpc>
            </a:pPr>
            <a:endParaRPr lang="en-US" sz="1800" i="1" dirty="0" smtClean="0"/>
          </a:p>
          <a:p>
            <a:pPr algn="just">
              <a:lnSpc>
                <a:spcPct val="150000"/>
              </a:lnSpc>
            </a:pPr>
            <a:r>
              <a:rPr lang="en-US" sz="1800" i="1" dirty="0" smtClean="0"/>
              <a:t>Software </a:t>
            </a:r>
            <a:r>
              <a:rPr lang="en-US" sz="1800" i="1" dirty="0" smtClean="0"/>
              <a:t>Engineering: A Practitioner's Approach</a:t>
            </a:r>
            <a:r>
              <a:rPr lang="en-US" sz="1800" dirty="0" smtClean="0"/>
              <a:t>. McGraw-Hill</a:t>
            </a:r>
            <a:r>
              <a:rPr lang="en-US" sz="1800" dirty="0" smtClean="0"/>
              <a:t>.</a:t>
            </a:r>
          </a:p>
          <a:p>
            <a:pPr algn="just">
              <a:lnSpc>
                <a:spcPct val="150000"/>
              </a:lnSpc>
            </a:pPr>
            <a:endParaRPr lang="en-US" sz="1800" dirty="0" smtClean="0"/>
          </a:p>
          <a:p>
            <a:pPr algn="just">
              <a:lnSpc>
                <a:spcPct val="150000"/>
              </a:lnSpc>
            </a:pPr>
            <a:r>
              <a:rPr lang="en-US" sz="1800" dirty="0" err="1" smtClean="0"/>
              <a:t>Sabre</a:t>
            </a:r>
            <a:r>
              <a:rPr lang="en-US" sz="1800" dirty="0" smtClean="0"/>
              <a:t> </a:t>
            </a:r>
            <a:r>
              <a:rPr lang="en-US" sz="1800" dirty="0" smtClean="0"/>
              <a:t>Corporation. (2023). </a:t>
            </a:r>
            <a:r>
              <a:rPr lang="en-US" sz="1800" i="1" dirty="0" err="1" smtClean="0"/>
              <a:t>Sabre</a:t>
            </a:r>
            <a:r>
              <a:rPr lang="en-US" sz="1800" i="1" dirty="0" smtClean="0"/>
              <a:t> Airline Solutions</a:t>
            </a:r>
            <a:r>
              <a:rPr lang="en-US" sz="1800" dirty="0" smtClean="0"/>
              <a:t>. Retrieved from </a:t>
            </a:r>
            <a:r>
              <a:rPr lang="en-US" sz="1800" dirty="0" smtClean="0">
                <a:hlinkClick r:id="rId3"/>
              </a:rPr>
              <a:t>https://www.sabre.com</a:t>
            </a:r>
            <a:r>
              <a:rPr lang="en-US" sz="1800" dirty="0" smtClean="0"/>
              <a:t>Amadeus IT Group. (2023). </a:t>
            </a:r>
            <a:r>
              <a:rPr lang="en-US" sz="1800" i="1" dirty="0" smtClean="0"/>
              <a:t>Amadeus Airline IT</a:t>
            </a:r>
            <a:r>
              <a:rPr lang="en-US" sz="1800" dirty="0" smtClean="0"/>
              <a:t>. </a:t>
            </a:r>
            <a:endParaRPr lang="en-US" sz="1800" dirty="0" smtClean="0"/>
          </a:p>
          <a:p>
            <a:pPr algn="just">
              <a:lnSpc>
                <a:spcPct val="150000"/>
              </a:lnSpc>
            </a:pPr>
            <a:endParaRPr lang="en-US" sz="1800" dirty="0" smtClean="0"/>
          </a:p>
          <a:p>
            <a:pPr algn="just">
              <a:lnSpc>
                <a:spcPct val="150000"/>
              </a:lnSpc>
            </a:pPr>
            <a:r>
              <a:rPr lang="en-US" sz="1800" dirty="0" smtClean="0"/>
              <a:t>Retrieved </a:t>
            </a:r>
            <a:r>
              <a:rPr lang="en-US" sz="1800" dirty="0" smtClean="0"/>
              <a:t>from </a:t>
            </a:r>
            <a:r>
              <a:rPr lang="en-US" sz="1800" dirty="0" smtClean="0">
                <a:hlinkClick r:id="rId4"/>
              </a:rPr>
              <a:t>https://amadeus.com</a:t>
            </a:r>
            <a:r>
              <a:rPr lang="en-US" sz="1800" dirty="0" smtClean="0"/>
              <a:t>IATA. (2023). </a:t>
            </a:r>
            <a:r>
              <a:rPr lang="en-US" sz="1800" i="1" dirty="0" smtClean="0"/>
              <a:t>International Air Transport Association</a:t>
            </a:r>
            <a:r>
              <a:rPr lang="en-US" sz="1800" dirty="0" smtClean="0"/>
              <a:t>. Retrieved from </a:t>
            </a:r>
            <a:r>
              <a:rPr lang="en-US" sz="1800" dirty="0" smtClean="0">
                <a:hlinkClick r:id="rId5"/>
              </a:rPr>
              <a:t>https://</a:t>
            </a:r>
            <a:r>
              <a:rPr lang="en-US" sz="1800" dirty="0" smtClean="0">
                <a:hlinkClick r:id="rId5"/>
              </a:rPr>
              <a:t>www.iata.org</a:t>
            </a:r>
            <a:endParaRPr lang="en-US" sz="1800" dirty="0" smtClean="0"/>
          </a:p>
          <a:p>
            <a:pPr algn="just">
              <a:lnSpc>
                <a:spcPct val="150000"/>
              </a:lnSpc>
            </a:pPr>
            <a:endParaRPr lang="en-US" sz="1800" dirty="0" smtClean="0"/>
          </a:p>
          <a:p>
            <a:pPr algn="just">
              <a:lnSpc>
                <a:spcPct val="150000"/>
              </a:lnSpc>
            </a:pPr>
            <a:endParaRPr lang="en-US" sz="1800"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t>Zhang, Y., Yang, H., &amp; Wang, Z. (2020). </a:t>
            </a:r>
            <a:r>
              <a:rPr lang="en-US" sz="1800" i="1" dirty="0" smtClean="0"/>
              <a:t>Optimization of Flight Scheduling Using a Genetic Algorithm</a:t>
            </a:r>
            <a:r>
              <a:rPr lang="en-US" sz="1800" dirty="0" smtClean="0"/>
              <a:t>. </a:t>
            </a:r>
            <a:r>
              <a:rPr lang="en-US" sz="1800" i="1" dirty="0" smtClean="0"/>
              <a:t>Journal of Air Transport Management</a:t>
            </a:r>
            <a:r>
              <a:rPr lang="en-US" sz="1800" dirty="0" smtClean="0"/>
              <a:t>, 89, 101-109</a:t>
            </a:r>
            <a:r>
              <a:rPr lang="en-US" sz="1800" dirty="0" smtClean="0"/>
              <a:t>.</a:t>
            </a:r>
          </a:p>
          <a:p>
            <a:pPr algn="just">
              <a:lnSpc>
                <a:spcPct val="150000"/>
              </a:lnSpc>
            </a:pPr>
            <a:endParaRPr lang="en-US" sz="1800" dirty="0" smtClean="0"/>
          </a:p>
          <a:p>
            <a:pPr algn="just">
              <a:lnSpc>
                <a:spcPct val="150000"/>
              </a:lnSpc>
            </a:pPr>
            <a:r>
              <a:rPr lang="en-US" sz="1800" dirty="0" smtClean="0"/>
              <a:t>Kumar</a:t>
            </a:r>
            <a:r>
              <a:rPr lang="en-US" sz="1800" dirty="0" smtClean="0"/>
              <a:t>, S., &amp; Gupta, P. (2019). </a:t>
            </a:r>
            <a:r>
              <a:rPr lang="en-US" sz="1800" i="1" dirty="0" smtClean="0"/>
              <a:t>Enhancing Flight Reservation Systems with </a:t>
            </a:r>
            <a:r>
              <a:rPr lang="en-US" sz="1800" i="1" dirty="0" err="1" smtClean="0"/>
              <a:t>Blockchain</a:t>
            </a:r>
            <a:r>
              <a:rPr lang="en-US" sz="1800" i="1" dirty="0" smtClean="0"/>
              <a:t> Technology</a:t>
            </a:r>
            <a:r>
              <a:rPr lang="en-US" sz="1800" dirty="0" smtClean="0"/>
              <a:t>. </a:t>
            </a:r>
            <a:r>
              <a:rPr lang="en-US" sz="1800" i="1" dirty="0" smtClean="0"/>
              <a:t>International Journal of Information Management</a:t>
            </a:r>
            <a:r>
              <a:rPr lang="en-US" sz="1800" dirty="0" smtClean="0"/>
              <a:t>, 49, 112-118</a:t>
            </a:r>
            <a:r>
              <a:rPr lang="en-US" sz="1800" dirty="0" smtClean="0"/>
              <a:t>.</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r>
              <a:rPr lang="en-US" sz="1800" dirty="0" err="1" smtClean="0"/>
              <a:t>GitHub</a:t>
            </a:r>
            <a:r>
              <a:rPr lang="en-US" sz="1800" dirty="0" smtClean="0"/>
              <a:t>. (2023). </a:t>
            </a:r>
            <a:r>
              <a:rPr lang="en-US" sz="1800" i="1" dirty="0" smtClean="0"/>
              <a:t>Flight Reservation System Repository</a:t>
            </a:r>
            <a:r>
              <a:rPr lang="en-US" sz="1800" dirty="0" smtClean="0"/>
              <a:t>. Retrieved from </a:t>
            </a:r>
            <a:r>
              <a:rPr lang="en-US" sz="1800" dirty="0" smtClean="0">
                <a:hlinkClick r:id="rId2"/>
              </a:rPr>
              <a:t>https://github.com/your-repository</a:t>
            </a:r>
            <a:r>
              <a:rPr lang="en-US" sz="1800" dirty="0" smtClean="0"/>
              <a:t>MySQL. (2022). </a:t>
            </a:r>
            <a:endParaRPr lang="en-US" sz="1800" dirty="0" smtClean="0"/>
          </a:p>
          <a:p>
            <a:pPr algn="just">
              <a:lnSpc>
                <a:spcPct val="150000"/>
              </a:lnSpc>
            </a:pPr>
            <a:endParaRPr lang="en-US" sz="1800" i="1" dirty="0" smtClean="0"/>
          </a:p>
          <a:p>
            <a:pPr algn="just">
              <a:lnSpc>
                <a:spcPct val="150000"/>
              </a:lnSpc>
            </a:pPr>
            <a:r>
              <a:rPr lang="en-US" sz="1800" i="1" dirty="0" err="1" smtClean="0"/>
              <a:t>MySQL</a:t>
            </a:r>
            <a:r>
              <a:rPr lang="en-US" sz="1800" i="1" dirty="0" smtClean="0"/>
              <a:t> </a:t>
            </a:r>
            <a:r>
              <a:rPr lang="en-US" sz="1800" i="1" dirty="0" smtClean="0"/>
              <a:t>Database Management System</a:t>
            </a:r>
            <a:r>
              <a:rPr lang="en-US" sz="1800" dirty="0" smtClean="0"/>
              <a:t>. Retrieved from </a:t>
            </a:r>
            <a:r>
              <a:rPr lang="en-US" sz="1800" dirty="0" smtClean="0">
                <a:hlinkClick r:id="rId3"/>
              </a:rPr>
              <a:t>https://</a:t>
            </a:r>
            <a:r>
              <a:rPr lang="en-US" sz="1800" dirty="0" smtClean="0">
                <a:hlinkClick r:id="rId3"/>
              </a:rPr>
              <a:t>www.mysql.com</a:t>
            </a:r>
            <a:endParaRPr lang="en-US" sz="1800" dirty="0" smtClean="0"/>
          </a:p>
          <a:p>
            <a:pPr algn="just">
              <a:lnSpc>
                <a:spcPct val="150000"/>
              </a:lnSpc>
            </a:pPr>
            <a:r>
              <a:rPr lang="en-US" sz="1800" dirty="0" smtClean="0"/>
              <a:t>Oracle Corporation. (2022). </a:t>
            </a:r>
            <a:r>
              <a:rPr lang="en-US" sz="1800" i="1" dirty="0" smtClean="0"/>
              <a:t>Oracle Cloud Infrastructure Documentation</a:t>
            </a:r>
            <a:r>
              <a:rPr lang="en-US" sz="1800" dirty="0" smtClean="0"/>
              <a:t>. Retrieved from </a:t>
            </a:r>
            <a:r>
              <a:rPr lang="en-US" sz="1800" dirty="0" smtClean="0">
                <a:hlinkClick r:id="rId4"/>
              </a:rPr>
              <a:t>https://docs.oracle.com/en/cloud/</a:t>
            </a:r>
            <a:r>
              <a:rPr lang="en-US" sz="1800" dirty="0" smtClean="0"/>
              <a:t>Microsoft Azure. (2022). </a:t>
            </a:r>
            <a:r>
              <a:rPr lang="en-US" sz="1800" i="1" dirty="0" smtClean="0"/>
              <a:t>Azure for the Airline Industry</a:t>
            </a:r>
            <a:r>
              <a:rPr lang="en-US" sz="1800" dirty="0" smtClean="0"/>
              <a:t>. </a:t>
            </a:r>
            <a:r>
              <a:rPr lang="en-US" sz="1800" smtClean="0"/>
              <a:t>Retrieved from </a:t>
            </a:r>
            <a:r>
              <a:rPr lang="en-US" sz="1800" smtClean="0">
                <a:hlinkClick r:id="rId5"/>
              </a:rPr>
              <a:t>https://docs.microsoft.com/en-us/azure/</a:t>
            </a:r>
            <a:endParaRPr lang="en-US" sz="1800" smtClean="0"/>
          </a:p>
          <a:p>
            <a:pPr algn="just">
              <a:lnSpc>
                <a:spcPct val="150000"/>
              </a:lnSpc>
            </a:pPr>
            <a:endParaRPr lang="en-IN"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867</Words>
  <Application>Microsoft Office PowerPoint</Application>
  <PresentationFormat>On-screen Show (4:3)</PresentationFormat>
  <Paragraphs>105</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Flight Reservation System</vt:lpstr>
      <vt:lpstr>Abstract</vt:lpstr>
      <vt:lpstr>Slide 3</vt:lpstr>
      <vt:lpstr>Existing System</vt:lpstr>
      <vt:lpstr>Slide 5</vt:lpstr>
      <vt:lpstr>Slide 6</vt:lpstr>
      <vt:lpstr>Disadvantage of Existing System</vt:lpstr>
      <vt:lpstr>Slide 8</vt:lpstr>
      <vt:lpstr>Slide 9</vt:lpstr>
      <vt:lpstr>PROPOSED SYSTEM :</vt:lpstr>
      <vt:lpstr>Slide 11</vt:lpstr>
      <vt:lpstr>ADVANTAGE</vt:lpstr>
      <vt:lpstr>SOFTWARE REQUIREMENTS:</vt:lpstr>
      <vt:lpstr>HARDWARE REQUIREMENTS:</vt:lpstr>
      <vt:lpstr>CONCLUSION</vt:lpstr>
      <vt:lpstr>REFERENCE</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586</cp:revision>
  <dcterms:created xsi:type="dcterms:W3CDTF">2006-08-16T00:00:00Z</dcterms:created>
  <dcterms:modified xsi:type="dcterms:W3CDTF">2024-07-12T05:08:36Z</dcterms:modified>
</cp:coreProperties>
</file>