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296" r:id="rId11"/>
    <p:sldId id="295" r:id="rId12"/>
    <p:sldId id="331" r:id="rId13"/>
    <p:sldId id="332"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9/13/2023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9/13/2023</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9/13/2023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9/13/2023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9/13/2023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9/13/2023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FINGERPRINT BASED ATTENDANCE IN PYTHON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US" sz="2000" dirty="0" smtClean="0"/>
              <a:t>Fingerprint authentication is one of the most popular and accurate technology. Our project is a fingerprint attendance system that records the attendance of students based on their fingerprint matches them against the database to mark their attendance. </a:t>
            </a:r>
          </a:p>
          <a:p>
            <a:pPr algn="just">
              <a:lnSpc>
                <a:spcPct val="150000"/>
              </a:lnSpc>
            </a:pPr>
            <a:endParaRPr lang="en-US" sz="2000" dirty="0" smtClean="0"/>
          </a:p>
          <a:p>
            <a:pPr algn="just">
              <a:lnSpc>
                <a:spcPct val="150000"/>
              </a:lnSpc>
            </a:pPr>
            <a:r>
              <a:rPr lang="en-US" sz="2000" dirty="0" smtClean="0"/>
              <a:t>Fingerprint-based attendance system used for ensures that there is a minimal fault in gathering attendance and also reduce cost and time required to manage attendance via paper</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pPr>
            <a:r>
              <a:rPr lang="en-US" sz="2000" dirty="0" smtClean="0">
                <a:latin typeface="Times New Roman" pitchFamily="18" charset="0"/>
                <a:cs typeface="Times New Roman" pitchFamily="18" charset="0"/>
              </a:rPr>
              <a:t>Continuous observation improves the performance for the estimation of the attendance We constructed the lecture attendance system based on Fingerprint recognition, and applied the system to classroom lecture.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paper first review the related works in the field of Fingerprint  attendance management . Then, it introduces our system structure and plan.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Finally, experiments are implemented to provide as evidence to support our plan. The result shows that continuous observation improved the performance for the estimation of the attendance.</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Several automated attendance systems have been proposed based on biometric recognition, barcode, QR code, and near field communication python device.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However, the previous systems are inefficient in term of processing time and low in accuracy.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 Manual attendance take time for attendance</a:t>
            </a:r>
          </a:p>
          <a:p>
            <a:pPr algn="just">
              <a:lnSpc>
                <a:spcPct val="150000"/>
              </a:lnSpc>
            </a:pPr>
            <a:r>
              <a:rPr lang="en-US" sz="2000" dirty="0" smtClean="0">
                <a:latin typeface="Times New Roman" pitchFamily="18" charset="0"/>
                <a:cs typeface="Times New Roman" pitchFamily="18" charset="0"/>
              </a:rPr>
              <a:t>No proper records in system </a:t>
            </a:r>
          </a:p>
          <a:p>
            <a:pPr algn="just">
              <a:lnSpc>
                <a:spcPct val="150000"/>
              </a:lnSpc>
            </a:pPr>
            <a:r>
              <a:rPr lang="en-US" sz="2000" dirty="0" smtClean="0">
                <a:latin typeface="Times New Roman" pitchFamily="18" charset="0"/>
                <a:cs typeface="Times New Roman" pitchFamily="18" charset="0"/>
              </a:rPr>
              <a:t>Fake attendance may enter</a:t>
            </a: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371600" y="990600"/>
            <a:ext cx="7498080" cy="5562600"/>
          </a:xfrm>
        </p:spPr>
        <p:txBody>
          <a:bodyPr>
            <a:noAutofit/>
          </a:bodyPr>
          <a:lstStyle/>
          <a:p>
            <a:pPr algn="just">
              <a:lnSpc>
                <a:spcPct val="150000"/>
              </a:lnSpc>
            </a:pPr>
            <a:r>
              <a:rPr lang="en-US" sz="2000" dirty="0" smtClean="0">
                <a:latin typeface="Times New Roman" pitchFamily="18" charset="0"/>
                <a:cs typeface="Times New Roman" pitchFamily="18" charset="0"/>
              </a:rPr>
              <a:t>This paper aims to propose an python based course  attendance system using Fingerprint recognition.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model incorporates input image, an algorithm to detect a Fingerprint from the input image, encode it and recognize the Fingerprint and mark the attendance.</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system camera of an python captures the image and sends it to the server where Fingerprint  are recognized from the database and attendance is calculated on basis of it.</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638800"/>
          </a:xfrm>
        </p:spPr>
        <p:txBody>
          <a:bodyPr>
            <a:normAutofit/>
          </a:bodyPr>
          <a:lstStyle/>
          <a:p>
            <a:pPr algn="just">
              <a:lnSpc>
                <a:spcPct val="150000"/>
              </a:lnSpc>
              <a:buNone/>
            </a:pPr>
            <a:r>
              <a:rPr lang="en-US" sz="2000" dirty="0" smtClean="0">
                <a:latin typeface="Times New Roman" pitchFamily="18" charset="0"/>
                <a:cs typeface="Times New Roman" pitchFamily="18" charset="0"/>
              </a:rPr>
              <a:t>    The advantages of the Fingerprint recognition system include faster processing, automation of the identity, breach of privacy, massive data storage, best results, enhanced security, real time Fingerprint recognition of students in schools and colleges, employees at corporate offices, python unlock and many more in day to day life.</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R="1905" algn="just">
                        <a:lnSpc>
                          <a:spcPct val="150000"/>
                        </a:lnSpc>
                        <a:spcAft>
                          <a:spcPts val="0"/>
                        </a:spcAft>
                      </a:pPr>
                      <a:r>
                        <a:rPr lang="en-US" sz="2000" dirty="0">
                          <a:latin typeface="Times New Roman"/>
                          <a:ea typeface="Times New Roman"/>
                          <a:cs typeface="Times New Roman"/>
                        </a:rPr>
                        <a:t>The Performance of the </a:t>
                      </a:r>
                      <a:r>
                        <a:rPr lang="en-US" sz="2000" dirty="0" err="1">
                          <a:latin typeface="Times New Roman"/>
                          <a:ea typeface="Times New Roman"/>
                          <a:cs typeface="Times New Roman"/>
                        </a:rPr>
                        <a:t>Haar</a:t>
                      </a:r>
                      <a:r>
                        <a:rPr lang="en-US" sz="2000" dirty="0">
                          <a:latin typeface="Times New Roman"/>
                          <a:ea typeface="Times New Roman"/>
                          <a:cs typeface="Times New Roman"/>
                        </a:rPr>
                        <a:t> Cascade Classifiers Applied to the </a:t>
                      </a:r>
                      <a:r>
                        <a:rPr lang="en-US" sz="2000" dirty="0" err="1" smtClean="0">
                          <a:latin typeface="Times New Roman" pitchFamily="18" charset="0"/>
                          <a:cs typeface="Times New Roman" pitchFamily="18" charset="0"/>
                        </a:rPr>
                        <a:t>Fingerprint</a:t>
                      </a:r>
                      <a:r>
                        <a:rPr lang="en-US" sz="2000" dirty="0" err="1" smtClean="0">
                          <a:latin typeface="Times New Roman"/>
                          <a:ea typeface="Times New Roman"/>
                          <a:cs typeface="Times New Roman"/>
                        </a:rPr>
                        <a:t>and</a:t>
                      </a:r>
                      <a:r>
                        <a:rPr lang="en-US" sz="2000" dirty="0" smtClean="0">
                          <a:latin typeface="Times New Roman"/>
                          <a:ea typeface="Times New Roman"/>
                          <a:cs typeface="Times New Roman"/>
                        </a:rPr>
                        <a:t> </a:t>
                      </a:r>
                      <a:r>
                        <a:rPr lang="en-US" sz="2000" dirty="0">
                          <a:latin typeface="Times New Roman"/>
                          <a:ea typeface="Times New Roman"/>
                          <a:cs typeface="Times New Roman"/>
                        </a:rPr>
                        <a:t>Eyes Detection</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latin typeface="Times New Roman"/>
                          <a:ea typeface="Times New Roman"/>
                          <a:cs typeface="Times New Roman"/>
                        </a:rPr>
                        <a:t>Adam Schmidt, </a:t>
                      </a:r>
                      <a:r>
                        <a:rPr lang="en-US" sz="2000" dirty="0" err="1">
                          <a:latin typeface="Times New Roman"/>
                          <a:ea typeface="Times New Roman"/>
                          <a:cs typeface="Times New Roman"/>
                        </a:rPr>
                        <a:t>Andrzej</a:t>
                      </a:r>
                      <a:r>
                        <a:rPr lang="en-US" sz="2000" dirty="0">
                          <a:latin typeface="Times New Roman"/>
                          <a:ea typeface="Times New Roman"/>
                          <a:cs typeface="Times New Roman"/>
                        </a:rPr>
                        <a:t> </a:t>
                      </a:r>
                      <a:r>
                        <a:rPr lang="en-US" sz="2000" dirty="0" err="1">
                          <a:latin typeface="Times New Roman"/>
                          <a:ea typeface="Times New Roman"/>
                          <a:cs typeface="Times New Roman"/>
                        </a:rPr>
                        <a:t>Kasinski</a:t>
                      </a:r>
                      <a:r>
                        <a:rPr lang="en-US" sz="2000" dirty="0">
                          <a:latin typeface="Times New Roman"/>
                          <a:ea typeface="Times New Roman"/>
                          <a:cs typeface="Times New Roman"/>
                        </a:rPr>
                        <a:t>, </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latin typeface="Times New Roman"/>
                          <a:ea typeface="Times New Roman"/>
                          <a:cs typeface="Times New Roman"/>
                        </a:rPr>
                        <a:t>The main purpose of creating such an image base was to provide an extensive and credible data for the systematic performance evaluation of the </a:t>
                      </a:r>
                      <a:r>
                        <a:rPr lang="en-US" sz="2000" dirty="0" smtClean="0">
                          <a:latin typeface="Times New Roman" pitchFamily="18" charset="0"/>
                          <a:cs typeface="Times New Roman" pitchFamily="18" charset="0"/>
                        </a:rPr>
                        <a:t>Fingerprint </a:t>
                      </a:r>
                      <a:r>
                        <a:rPr lang="en-US" sz="2000" dirty="0" smtClean="0">
                          <a:latin typeface="Times New Roman"/>
                          <a:ea typeface="Times New Roman"/>
                          <a:cs typeface="Times New Roman"/>
                        </a:rPr>
                        <a:t>detection.</a:t>
                      </a:r>
                      <a:endParaRPr lang="en-IN" sz="1800" dirty="0">
                        <a:latin typeface="Calibri"/>
                        <a:ea typeface="Times New Roman"/>
                        <a:cs typeface="Times New Roman"/>
                      </a:endParaRPr>
                    </a:p>
                  </a:txBody>
                  <a:tcPr marL="68580" marR="68580" marT="0" marB="0"/>
                </a:tc>
              </a:tr>
              <a:tr h="370840">
                <a:tc>
                  <a:txBody>
                    <a:bodyPr/>
                    <a:lstStyle/>
                    <a:p>
                      <a:pPr marR="1905" algn="just">
                        <a:lnSpc>
                          <a:spcPct val="150000"/>
                        </a:lnSpc>
                        <a:spcAft>
                          <a:spcPts val="0"/>
                        </a:spcAft>
                      </a:pPr>
                      <a:r>
                        <a:rPr lang="en-US" sz="2000" dirty="0" smtClean="0">
                          <a:latin typeface="Times New Roman" pitchFamily="18" charset="0"/>
                          <a:cs typeface="Times New Roman" pitchFamily="18" charset="0"/>
                        </a:rPr>
                        <a:t>Fingerprint </a:t>
                      </a:r>
                      <a:r>
                        <a:rPr lang="en-US" sz="2000" dirty="0" smtClean="0">
                          <a:latin typeface="Times New Roman"/>
                          <a:ea typeface="Times New Roman"/>
                          <a:cs typeface="Times New Roman"/>
                        </a:rPr>
                        <a:t>Feature </a:t>
                      </a:r>
                      <a:r>
                        <a:rPr lang="en-US" sz="2000" dirty="0">
                          <a:latin typeface="Times New Roman"/>
                          <a:ea typeface="Times New Roman"/>
                          <a:cs typeface="Times New Roman"/>
                        </a:rPr>
                        <a:t>Extraction Techniques: A Survey</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a:latin typeface="Times New Roman"/>
                          <a:ea typeface="Times New Roman"/>
                          <a:cs typeface="Times New Roman"/>
                        </a:rPr>
                        <a:t>Bhumika G. Bhatt, Zankhana H. Shah </a:t>
                      </a:r>
                      <a:endParaRPr lang="en-IN" sz="180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smtClean="0">
                          <a:latin typeface="Times New Roman" pitchFamily="18" charset="0"/>
                          <a:cs typeface="Times New Roman" pitchFamily="18" charset="0"/>
                        </a:rPr>
                        <a:t>Fingerprint </a:t>
                      </a:r>
                      <a:r>
                        <a:rPr lang="en-US" sz="2000" dirty="0" smtClean="0">
                          <a:latin typeface="Times New Roman"/>
                          <a:ea typeface="Times New Roman"/>
                          <a:cs typeface="Times New Roman"/>
                        </a:rPr>
                        <a:t>recognition </a:t>
                      </a:r>
                      <a:r>
                        <a:rPr lang="en-US" sz="2000" dirty="0">
                          <a:latin typeface="Times New Roman"/>
                          <a:ea typeface="Times New Roman"/>
                          <a:cs typeface="Times New Roman"/>
                        </a:rPr>
                        <a:t>is very important in computer vision. For human being it is easy to identify human </a:t>
                      </a:r>
                      <a:r>
                        <a:rPr lang="en-US" sz="2000" dirty="0" smtClean="0">
                          <a:latin typeface="Times New Roman" pitchFamily="18" charset="0"/>
                          <a:cs typeface="Times New Roman" pitchFamily="18" charset="0"/>
                        </a:rPr>
                        <a:t>Fingerprint</a:t>
                      </a:r>
                      <a:r>
                        <a:rPr lang="en-US" sz="2000" baseline="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 </a:t>
                      </a:r>
                      <a:r>
                        <a:rPr lang="en-US" sz="2000" dirty="0" smtClean="0">
                          <a:latin typeface="Times New Roman"/>
                          <a:ea typeface="Times New Roman"/>
                          <a:cs typeface="Times New Roman"/>
                        </a:rPr>
                        <a:t>but </a:t>
                      </a:r>
                      <a:r>
                        <a:rPr lang="en-US" sz="2000" dirty="0">
                          <a:latin typeface="Times New Roman"/>
                          <a:ea typeface="Times New Roman"/>
                          <a:cs typeface="Times New Roman"/>
                        </a:rPr>
                        <a:t>it is not an easy task for systems. </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14600"/>
                <a:gridCol w="1295400"/>
                <a:gridCol w="3905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R="1905" algn="just">
                        <a:lnSpc>
                          <a:spcPct val="150000"/>
                        </a:lnSpc>
                        <a:spcAft>
                          <a:spcPts val="0"/>
                        </a:spcAft>
                      </a:pPr>
                      <a:r>
                        <a:rPr lang="en-US" sz="2000" dirty="0">
                          <a:solidFill>
                            <a:schemeClr val="tx1"/>
                          </a:solidFill>
                          <a:latin typeface="Times New Roman"/>
                          <a:ea typeface="Times New Roman"/>
                          <a:cs typeface="Times New Roman"/>
                        </a:rPr>
                        <a:t>Using Real Time Computer Algorithms in Automatic Attendance Management Systems</a:t>
                      </a:r>
                      <a:endParaRPr lang="en-IN" sz="1800" dirty="0">
                        <a:solidFill>
                          <a:schemeClr val="tx1"/>
                        </a:solidFill>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solidFill>
                            <a:schemeClr val="tx1"/>
                          </a:solidFill>
                          <a:latin typeface="Times New Roman"/>
                          <a:ea typeface="Times New Roman"/>
                          <a:cs typeface="Times New Roman"/>
                        </a:rPr>
                        <a:t>V. </a:t>
                      </a:r>
                      <a:r>
                        <a:rPr lang="en-US" sz="2000" dirty="0" err="1">
                          <a:solidFill>
                            <a:schemeClr val="tx1"/>
                          </a:solidFill>
                          <a:latin typeface="Times New Roman"/>
                          <a:ea typeface="Times New Roman"/>
                          <a:cs typeface="Times New Roman"/>
                        </a:rPr>
                        <a:t>Shehu</a:t>
                      </a:r>
                      <a:r>
                        <a:rPr lang="en-US" sz="2000" dirty="0">
                          <a:solidFill>
                            <a:schemeClr val="tx1"/>
                          </a:solidFill>
                          <a:latin typeface="Times New Roman"/>
                          <a:ea typeface="Times New Roman"/>
                          <a:cs typeface="Times New Roman"/>
                        </a:rPr>
                        <a:t> and A. </a:t>
                      </a:r>
                      <a:r>
                        <a:rPr lang="en-US" sz="2000" dirty="0" err="1">
                          <a:solidFill>
                            <a:schemeClr val="tx1"/>
                          </a:solidFill>
                          <a:latin typeface="Times New Roman"/>
                          <a:ea typeface="Times New Roman"/>
                          <a:cs typeface="Times New Roman"/>
                        </a:rPr>
                        <a:t>Dika</a:t>
                      </a:r>
                      <a:r>
                        <a:rPr lang="en-US" sz="2000" dirty="0">
                          <a:solidFill>
                            <a:schemeClr val="tx1"/>
                          </a:solidFill>
                          <a:latin typeface="Times New Roman"/>
                          <a:ea typeface="Times New Roman"/>
                          <a:cs typeface="Times New Roman"/>
                        </a:rPr>
                        <a:t>, </a:t>
                      </a:r>
                      <a:endParaRPr lang="en-IN" sz="1800" dirty="0">
                        <a:solidFill>
                          <a:schemeClr val="tx1"/>
                        </a:solidFill>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solidFill>
                            <a:schemeClr val="tx1"/>
                          </a:solidFill>
                          <a:latin typeface="Times New Roman"/>
                          <a:ea typeface="Times New Roman"/>
                          <a:cs typeface="Times New Roman"/>
                        </a:rPr>
                        <a:t>We propose using real time </a:t>
                      </a:r>
                      <a:r>
                        <a:rPr lang="en-US" sz="2000" dirty="0" err="1" smtClean="0">
                          <a:latin typeface="Times New Roman" pitchFamily="18" charset="0"/>
                          <a:cs typeface="Times New Roman" pitchFamily="18" charset="0"/>
                        </a:rPr>
                        <a:t>Fingerprint</a:t>
                      </a:r>
                      <a:r>
                        <a:rPr lang="en-US" sz="2000" dirty="0" err="1" smtClean="0">
                          <a:solidFill>
                            <a:schemeClr val="tx1"/>
                          </a:solidFill>
                          <a:latin typeface="Times New Roman"/>
                          <a:ea typeface="Times New Roman"/>
                          <a:cs typeface="Times New Roman"/>
                        </a:rPr>
                        <a:t>detection</a:t>
                      </a:r>
                      <a:r>
                        <a:rPr lang="en-US" sz="2000" dirty="0" smtClean="0">
                          <a:solidFill>
                            <a:schemeClr val="tx1"/>
                          </a:solidFill>
                          <a:latin typeface="Times New Roman"/>
                          <a:ea typeface="Times New Roman"/>
                          <a:cs typeface="Times New Roman"/>
                        </a:rPr>
                        <a:t> </a:t>
                      </a:r>
                      <a:r>
                        <a:rPr lang="en-US" sz="2000" dirty="0">
                          <a:solidFill>
                            <a:schemeClr val="tx1"/>
                          </a:solidFill>
                          <a:latin typeface="Times New Roman"/>
                          <a:ea typeface="Times New Roman"/>
                          <a:cs typeface="Times New Roman"/>
                        </a:rPr>
                        <a:t>algorithms integrated on an existing Learning Management System (LMS), which automatically detects and registers students attending on a lecture. </a:t>
                      </a:r>
                      <a:endParaRPr lang="en-IN" sz="1800" dirty="0">
                        <a:solidFill>
                          <a:schemeClr val="tx1"/>
                        </a:solidFill>
                        <a:latin typeface="Calibri"/>
                        <a:ea typeface="Times New Roman"/>
                        <a:cs typeface="Times New Roman"/>
                      </a:endParaRPr>
                    </a:p>
                  </a:txBody>
                  <a:tcPr marL="68580" marR="68580" marT="0" marB="0"/>
                </a:tc>
              </a:tr>
              <a:tr h="370840">
                <a:tc>
                  <a:txBody>
                    <a:bodyPr/>
                    <a:lstStyle/>
                    <a:p>
                      <a:pPr marR="1905" algn="just">
                        <a:lnSpc>
                          <a:spcPct val="150000"/>
                        </a:lnSpc>
                        <a:spcAft>
                          <a:spcPts val="0"/>
                        </a:spcAft>
                      </a:pPr>
                      <a:r>
                        <a:rPr lang="en-US" sz="2000" dirty="0">
                          <a:solidFill>
                            <a:schemeClr val="tx1"/>
                          </a:solidFill>
                          <a:latin typeface="Times New Roman"/>
                          <a:ea typeface="Times New Roman"/>
                          <a:cs typeface="Times New Roman"/>
                        </a:rPr>
                        <a:t>Human </a:t>
                      </a:r>
                      <a:r>
                        <a:rPr lang="en-US" sz="2000" dirty="0" smtClean="0">
                          <a:latin typeface="Times New Roman" pitchFamily="18" charset="0"/>
                          <a:cs typeface="Times New Roman" pitchFamily="18" charset="0"/>
                        </a:rPr>
                        <a:t>Fingerprint </a:t>
                      </a:r>
                      <a:r>
                        <a:rPr lang="en-US" sz="2000" dirty="0" smtClean="0">
                          <a:solidFill>
                            <a:schemeClr val="tx1"/>
                          </a:solidFill>
                          <a:latin typeface="Times New Roman"/>
                          <a:ea typeface="Times New Roman"/>
                          <a:cs typeface="Times New Roman"/>
                        </a:rPr>
                        <a:t>detection </a:t>
                      </a:r>
                      <a:r>
                        <a:rPr lang="en-US" sz="2000" dirty="0">
                          <a:solidFill>
                            <a:schemeClr val="tx1"/>
                          </a:solidFill>
                          <a:latin typeface="Times New Roman"/>
                          <a:ea typeface="Times New Roman"/>
                          <a:cs typeface="Times New Roman"/>
                        </a:rPr>
                        <a:t>in complex background</a:t>
                      </a:r>
                      <a:endParaRPr lang="en-IN" sz="1800" dirty="0">
                        <a:solidFill>
                          <a:schemeClr val="tx1"/>
                        </a:solidFill>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a:solidFill>
                            <a:schemeClr val="tx1"/>
                          </a:solidFill>
                          <a:latin typeface="Times New Roman"/>
                          <a:ea typeface="Times New Roman"/>
                          <a:cs typeface="Times New Roman"/>
                        </a:rPr>
                        <a:t>G. Yang and T. S. Huang,  </a:t>
                      </a:r>
                      <a:endParaRPr lang="en-IN" sz="1800">
                        <a:solidFill>
                          <a:schemeClr val="tx1"/>
                        </a:solidFill>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smtClean="0">
                          <a:solidFill>
                            <a:schemeClr val="tx1"/>
                          </a:solidFill>
                          <a:latin typeface="Times New Roman"/>
                          <a:ea typeface="Times New Roman"/>
                          <a:cs typeface="Times New Roman"/>
                        </a:rPr>
                        <a:t>This </a:t>
                      </a:r>
                      <a:r>
                        <a:rPr lang="en-US" sz="2000" dirty="0">
                          <a:solidFill>
                            <a:schemeClr val="tx1"/>
                          </a:solidFill>
                          <a:latin typeface="Times New Roman"/>
                          <a:ea typeface="Times New Roman"/>
                          <a:cs typeface="Times New Roman"/>
                        </a:rPr>
                        <a:t>system utilizes a hierarchical knowledge-based method and consists of three levels. The higher two levels are based on mosaic images at different resolutions. In the lower level, an improved edge detection method is proposed. </a:t>
                      </a:r>
                      <a:endParaRPr lang="en-IN" sz="1800" dirty="0">
                        <a:solidFill>
                          <a:schemeClr val="tx1"/>
                        </a:solidFill>
                        <a:latin typeface="Calibri"/>
                        <a:ea typeface="Times New Roman"/>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a:t>
            </a:r>
            <a:r>
              <a:rPr lang="en-US" smtClean="0"/>
              <a:t>: Python</a:t>
            </a:r>
            <a:endParaRPr lang="en-US" dirty="0" smtClean="0"/>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CONCLUSION</a:t>
            </a:r>
            <a:endParaRPr lang="en-US" dirty="0"/>
          </a:p>
        </p:txBody>
      </p:sp>
      <p:sp>
        <p:nvSpPr>
          <p:cNvPr id="3" name="Content Placeholder 2"/>
          <p:cNvSpPr>
            <a:spLocks noGrp="1"/>
          </p:cNvSpPr>
          <p:nvPr>
            <p:ph idx="1"/>
          </p:nvPr>
        </p:nvSpPr>
        <p:spPr>
          <a:xfrm>
            <a:off x="1371600" y="1219200"/>
            <a:ext cx="7498080" cy="4800600"/>
          </a:xfrm>
        </p:spPr>
        <p:txBody>
          <a:bodyPr>
            <a:noAutofit/>
          </a:bodyPr>
          <a:lstStyle/>
          <a:p>
            <a:pPr algn="just">
              <a:lnSpc>
                <a:spcPct val="150000"/>
              </a:lnSpc>
            </a:pPr>
            <a:r>
              <a:rPr lang="en-US" sz="2000" dirty="0" smtClean="0"/>
              <a:t>In the increased strength in an education system, it is not possible to take attendance manually. So that the automatic attendance method is used. </a:t>
            </a:r>
          </a:p>
          <a:p>
            <a:pPr algn="just">
              <a:lnSpc>
                <a:spcPct val="150000"/>
              </a:lnSpc>
            </a:pPr>
            <a:r>
              <a:rPr lang="en-US" sz="2000" dirty="0" smtClean="0"/>
              <a:t>It reduces the time of cost and manpower in an education system. </a:t>
            </a:r>
          </a:p>
          <a:p>
            <a:pPr algn="just">
              <a:lnSpc>
                <a:spcPct val="150000"/>
              </a:lnSpc>
            </a:pPr>
            <a:endParaRPr lang="en-US" sz="2000" dirty="0" smtClean="0"/>
          </a:p>
          <a:p>
            <a:pPr algn="just">
              <a:lnSpc>
                <a:spcPct val="150000"/>
              </a:lnSpc>
            </a:pPr>
            <a:r>
              <a:rPr lang="en-US" sz="2000" dirty="0" smtClean="0"/>
              <a:t>This paper presents a smart solution for the attendance system and it reduces the risk of attendance. </a:t>
            </a:r>
          </a:p>
          <a:p>
            <a:pPr algn="just">
              <a:lnSpc>
                <a:spcPct val="150000"/>
              </a:lnSpc>
            </a:pPr>
            <a:r>
              <a:rPr lang="en-US" sz="2000" dirty="0" smtClean="0"/>
              <a:t>This proposed system can be deployed on a domestic scale in an education system and workplaces.</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US" sz="2000" dirty="0" smtClean="0">
                <a:latin typeface="Times New Roman" pitchFamily="18" charset="0"/>
                <a:cs typeface="Times New Roman" pitchFamily="18" charset="0"/>
              </a:rPr>
              <a:t>In this system we have implemented an attendance system for a lecture, section or laboratory by which lecturer or teaching assistant a record student’s attendance.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It saves time and effort, especially if it is a lecture with huge number of students.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attendance system shows the use of facial recognition techniques for the purpose of student attendance and for the further process this record of student can be used in exam related issues.</a:t>
            </a:r>
            <a:endParaRPr lang="en-IN"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50000"/>
              </a:lnSpc>
            </a:pPr>
            <a:r>
              <a:rPr lang="en-US" sz="1800" dirty="0" smtClean="0"/>
              <a:t>[1] I. </a:t>
            </a:r>
            <a:r>
              <a:rPr lang="en-US" sz="1800" dirty="0" err="1" smtClean="0"/>
              <a:t>Hussain</a:t>
            </a:r>
            <a:r>
              <a:rPr lang="en-US" sz="1800" dirty="0" smtClean="0"/>
              <a:t>, M. Xiao, and L. K. Rasmussen, “Erasure floor analysis of distributed </a:t>
            </a:r>
            <a:r>
              <a:rPr lang="en-US" sz="1800" dirty="0" err="1" smtClean="0"/>
              <a:t>lt</a:t>
            </a:r>
            <a:r>
              <a:rPr lang="en-US" sz="1800" dirty="0" smtClean="0"/>
              <a:t> codes,” IE </a:t>
            </a:r>
          </a:p>
          <a:p>
            <a:pPr algn="just">
              <a:lnSpc>
                <a:spcPct val="150000"/>
              </a:lnSpc>
            </a:pPr>
            <a:r>
              <a:rPr lang="en-US" sz="1800" dirty="0" smtClean="0"/>
              <a:t>[2] C. </a:t>
            </a:r>
            <a:r>
              <a:rPr lang="en-US" sz="1800" dirty="0" err="1" smtClean="0"/>
              <a:t>Berrou</a:t>
            </a:r>
            <a:r>
              <a:rPr lang="en-US" sz="1800" dirty="0" smtClean="0"/>
              <a:t>, Y. </a:t>
            </a:r>
            <a:r>
              <a:rPr lang="en-US" sz="1800" dirty="0" err="1" smtClean="0"/>
              <a:t>Saouter</a:t>
            </a:r>
            <a:r>
              <a:rPr lang="en-US" sz="1800" dirty="0" smtClean="0"/>
              <a:t>, C. </a:t>
            </a:r>
            <a:r>
              <a:rPr lang="en-US" sz="1800" dirty="0" err="1" smtClean="0"/>
              <a:t>Douillard</a:t>
            </a:r>
            <a:r>
              <a:rPr lang="en-US" sz="1800" dirty="0" smtClean="0"/>
              <a:t>, S. </a:t>
            </a:r>
            <a:r>
              <a:rPr lang="en-US" sz="1800" dirty="0" err="1" smtClean="0"/>
              <a:t>Kerouedan</a:t>
            </a:r>
            <a:r>
              <a:rPr lang="en-US" sz="1800" dirty="0" smtClean="0"/>
              <a:t>, and M. </a:t>
            </a:r>
            <a:r>
              <a:rPr lang="en-US" sz="1800" dirty="0" err="1" smtClean="0"/>
              <a:t>Jezequel</a:t>
            </a:r>
            <a:r>
              <a:rPr lang="en-US" sz="1800" dirty="0" smtClean="0"/>
              <a:t>, “Designing good permutations for turbo codes: towards a single model,” in IEEE Int. Conf. on </a:t>
            </a:r>
            <a:r>
              <a:rPr lang="en-US" sz="1800" dirty="0" err="1" smtClean="0"/>
              <a:t>Commun</a:t>
            </a:r>
            <a:r>
              <a:rPr lang="en-US" sz="1800" dirty="0" smtClean="0"/>
              <a:t>.. ICC, 2014. </a:t>
            </a:r>
          </a:p>
          <a:p>
            <a:pPr algn="just">
              <a:lnSpc>
                <a:spcPct val="150000"/>
              </a:lnSpc>
            </a:pPr>
            <a:r>
              <a:rPr lang="en-US" sz="1800" dirty="0" smtClean="0"/>
              <a:t>[3] </a:t>
            </a:r>
            <a:r>
              <a:rPr lang="en-US" sz="1800" dirty="0" err="1" smtClean="0"/>
              <a:t>Xiong</a:t>
            </a:r>
            <a:r>
              <a:rPr lang="en-US" sz="1800" dirty="0" smtClean="0"/>
              <a:t> Li, </a:t>
            </a:r>
            <a:r>
              <a:rPr lang="en-US" sz="1800" dirty="0" err="1" smtClean="0"/>
              <a:t>Jieyao</a:t>
            </a:r>
            <a:r>
              <a:rPr lang="en-US" sz="1800" dirty="0" smtClean="0"/>
              <a:t> </a:t>
            </a:r>
            <a:r>
              <a:rPr lang="en-US" sz="1800" dirty="0" err="1" smtClean="0"/>
              <a:t>Peng</a:t>
            </a:r>
            <a:r>
              <a:rPr lang="en-US" sz="1800" dirty="0" smtClean="0"/>
              <a:t>, </a:t>
            </a:r>
            <a:r>
              <a:rPr lang="en-US" sz="1800" dirty="0" err="1" smtClean="0"/>
              <a:t>Jianwei</a:t>
            </a:r>
            <a:r>
              <a:rPr lang="en-US" sz="1800" dirty="0" smtClean="0"/>
              <a:t> </a:t>
            </a:r>
            <a:r>
              <a:rPr lang="en-US" sz="1800" dirty="0" err="1" smtClean="0"/>
              <a:t>Niu</a:t>
            </a:r>
            <a:r>
              <a:rPr lang="en-US" sz="1800" dirty="0" smtClean="0"/>
              <a:t>, Fan Wu, </a:t>
            </a:r>
            <a:r>
              <a:rPr lang="en-US" sz="1800" dirty="0" err="1" smtClean="0"/>
              <a:t>Jianguo</a:t>
            </a:r>
            <a:r>
              <a:rPr lang="en-US" sz="1800" dirty="0" smtClean="0"/>
              <a:t> Liao, and </a:t>
            </a:r>
            <a:r>
              <a:rPr lang="en-US" sz="1800" dirty="0" err="1" smtClean="0"/>
              <a:t>KimKwang</a:t>
            </a:r>
            <a:r>
              <a:rPr lang="en-US" sz="1800" dirty="0" smtClean="0"/>
              <a:t> Raymond </a:t>
            </a:r>
            <a:r>
              <a:rPr lang="en-US" sz="1800" dirty="0" err="1" smtClean="0"/>
              <a:t>Choo</a:t>
            </a:r>
            <a:r>
              <a:rPr lang="en-US" sz="1800" dirty="0" smtClean="0"/>
              <a:t>. A robust and energy efficient authentication protocol for the industrial internet of things. IEEE Internet of Things Journal 2017. </a:t>
            </a:r>
          </a:p>
          <a:p>
            <a:pPr algn="just">
              <a:lnSpc>
                <a:spcPct val="150000"/>
              </a:lnSpc>
            </a:pPr>
            <a:r>
              <a:rPr lang="en-US" sz="1800" dirty="0" smtClean="0"/>
              <a:t>[4] </a:t>
            </a:r>
            <a:r>
              <a:rPr lang="en-US" sz="1800" dirty="0" err="1" smtClean="0"/>
              <a:t>Xiong</a:t>
            </a:r>
            <a:r>
              <a:rPr lang="en-US" sz="1800" dirty="0" smtClean="0"/>
              <a:t> Li, </a:t>
            </a:r>
            <a:r>
              <a:rPr lang="en-US" sz="1800" dirty="0" err="1" smtClean="0"/>
              <a:t>Jianwei</a:t>
            </a:r>
            <a:r>
              <a:rPr lang="en-US" sz="1800" dirty="0" smtClean="0"/>
              <a:t> </a:t>
            </a:r>
            <a:r>
              <a:rPr lang="en-US" sz="1800" dirty="0" err="1" smtClean="0"/>
              <a:t>Niu</a:t>
            </a:r>
            <a:r>
              <a:rPr lang="en-US" sz="1800" dirty="0" smtClean="0"/>
              <a:t>, </a:t>
            </a:r>
            <a:r>
              <a:rPr lang="en-US" sz="1800" dirty="0" err="1" smtClean="0"/>
              <a:t>Md</a:t>
            </a:r>
            <a:r>
              <a:rPr lang="en-US" sz="1800" dirty="0" smtClean="0"/>
              <a:t> </a:t>
            </a:r>
            <a:r>
              <a:rPr lang="en-US" sz="1800" dirty="0" err="1" smtClean="0"/>
              <a:t>Zakirul</a:t>
            </a:r>
            <a:r>
              <a:rPr lang="en-US" sz="1800" dirty="0" smtClean="0"/>
              <a:t> </a:t>
            </a:r>
            <a:r>
              <a:rPr lang="en-US" sz="1800" dirty="0" err="1" smtClean="0"/>
              <a:t>Alam</a:t>
            </a:r>
            <a:r>
              <a:rPr lang="en-US" sz="1800" dirty="0" smtClean="0"/>
              <a:t> </a:t>
            </a:r>
            <a:r>
              <a:rPr lang="en-US" sz="1800" dirty="0" err="1" smtClean="0"/>
              <a:t>Bhuiyan</a:t>
            </a:r>
            <a:r>
              <a:rPr lang="en-US" sz="1800" dirty="0" smtClean="0"/>
              <a:t>, Fan Wu, </a:t>
            </a:r>
            <a:r>
              <a:rPr lang="en-US" sz="1800" dirty="0" err="1" smtClean="0"/>
              <a:t>Marimuthu</a:t>
            </a:r>
            <a:r>
              <a:rPr lang="en-US" sz="1800" dirty="0" smtClean="0"/>
              <a:t> </a:t>
            </a:r>
            <a:r>
              <a:rPr lang="en-US" sz="1800" dirty="0" err="1" smtClean="0"/>
              <a:t>Karuppiah</a:t>
            </a:r>
            <a:r>
              <a:rPr lang="en-US" sz="1800" dirty="0" smtClean="0"/>
              <a:t> , and </a:t>
            </a:r>
            <a:r>
              <a:rPr lang="en-US" sz="1800" dirty="0" err="1" smtClean="0"/>
              <a:t>SaruKumari</a:t>
            </a:r>
            <a:r>
              <a:rPr lang="en-US" sz="1800" dirty="0" smtClean="0"/>
              <a:t>. </a:t>
            </a:r>
            <a:r>
              <a:rPr lang="en-US" sz="1800" dirty="0" err="1" smtClean="0"/>
              <a:t>Arobusteccbasedprovable</a:t>
            </a:r>
            <a:r>
              <a:rPr lang="en-US" sz="1800" dirty="0" smtClean="0"/>
              <a:t> secure authentication protocol with privacy- preserving for the industrial internet of things. IEEE Transactions on Industrial Informatics 2017.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800" dirty="0" smtClean="0"/>
              <a:t>[5] </a:t>
            </a:r>
            <a:r>
              <a:rPr lang="en-US" sz="1800" dirty="0" err="1" smtClean="0"/>
              <a:t>Xiong</a:t>
            </a:r>
            <a:r>
              <a:rPr lang="en-US" sz="1800" dirty="0" smtClean="0"/>
              <a:t> Li and </a:t>
            </a:r>
            <a:r>
              <a:rPr lang="en-US" sz="1800" dirty="0" err="1" smtClean="0"/>
              <a:t>Jianwei</a:t>
            </a:r>
            <a:r>
              <a:rPr lang="en-US" sz="1800" dirty="0" smtClean="0"/>
              <a:t> </a:t>
            </a:r>
            <a:r>
              <a:rPr lang="en-US" sz="1800" dirty="0" err="1" smtClean="0"/>
              <a:t>Niu</a:t>
            </a:r>
            <a:r>
              <a:rPr lang="en-US" sz="1800" dirty="0" smtClean="0"/>
              <a:t> and </a:t>
            </a:r>
            <a:r>
              <a:rPr lang="en-US" sz="1800" dirty="0" err="1" smtClean="0"/>
              <a:t>Saru</a:t>
            </a:r>
            <a:r>
              <a:rPr lang="en-US" sz="1800" dirty="0" smtClean="0"/>
              <a:t> </a:t>
            </a:r>
            <a:r>
              <a:rPr lang="en-US" sz="1800" dirty="0" err="1" smtClean="0"/>
              <a:t>Kumari</a:t>
            </a:r>
            <a:r>
              <a:rPr lang="en-US" sz="1800" dirty="0" smtClean="0"/>
              <a:t> and Fan Wu and </a:t>
            </a:r>
            <a:r>
              <a:rPr lang="en-US" sz="1800" dirty="0" err="1" smtClean="0"/>
              <a:t>Arun</a:t>
            </a:r>
            <a:r>
              <a:rPr lang="en-US" sz="1800" dirty="0" smtClean="0"/>
              <a:t> Kumar </a:t>
            </a:r>
            <a:r>
              <a:rPr lang="en-US" sz="1800" dirty="0" err="1" smtClean="0"/>
              <a:t>Sangaiah</a:t>
            </a:r>
            <a:r>
              <a:rPr lang="en-US" sz="1800" dirty="0" smtClean="0"/>
              <a:t> and Kim-</a:t>
            </a:r>
            <a:r>
              <a:rPr lang="en-US" sz="1800" dirty="0" err="1" smtClean="0"/>
              <a:t>Kwang</a:t>
            </a:r>
            <a:r>
              <a:rPr lang="en-US" sz="1800" dirty="0" smtClean="0"/>
              <a:t> Raymond </a:t>
            </a:r>
            <a:r>
              <a:rPr lang="en-US" sz="1800" dirty="0" err="1" smtClean="0"/>
              <a:t>Choo</a:t>
            </a:r>
            <a:r>
              <a:rPr lang="en-US" sz="1800" dirty="0" smtClean="0"/>
              <a:t>. A three-factor anonymous authentication scheme for wireless sensor networks in the internet of things environments. Journal of Network and Computer Applications 2018. </a:t>
            </a:r>
          </a:p>
          <a:p>
            <a:pPr algn="just">
              <a:lnSpc>
                <a:spcPct val="150000"/>
              </a:lnSpc>
            </a:pPr>
            <a:r>
              <a:rPr lang="en-US" sz="1800" dirty="0" smtClean="0"/>
              <a:t>[6] D. Peralta, I. </a:t>
            </a:r>
            <a:r>
              <a:rPr lang="en-US" sz="1800" dirty="0" err="1" smtClean="0"/>
              <a:t>Triguero</a:t>
            </a:r>
            <a:r>
              <a:rPr lang="en-US" sz="1800" dirty="0" smtClean="0"/>
              <a:t>, S. </a:t>
            </a:r>
            <a:r>
              <a:rPr lang="en-US" sz="1800" dirty="0" err="1" smtClean="0"/>
              <a:t>García</a:t>
            </a:r>
            <a:r>
              <a:rPr lang="en-US" sz="1800" dirty="0" smtClean="0"/>
              <a:t>, F. Herrera, and J. M. Benitez, ‘‘DPDDFF: A dual-phase distributed scheme with double fingerprint fusion for fast and accurate identification in large databases,’’ Inf. Fusion, vol. 32, pp. 40–51, Nov. 2016.</a:t>
            </a:r>
          </a:p>
          <a:p>
            <a:pPr algn="just">
              <a:lnSpc>
                <a:spcPct val="150000"/>
              </a:lnSpc>
            </a:pPr>
            <a:r>
              <a:rPr lang="en-US" sz="1800" dirty="0" smtClean="0"/>
              <a:t>[7] E.J.S. Luz, G.J.P. </a:t>
            </a:r>
            <a:r>
              <a:rPr lang="en-US" sz="1800" dirty="0" err="1" smtClean="0"/>
              <a:t>Moreira</a:t>
            </a:r>
            <a:r>
              <a:rPr lang="en-US" sz="1800" dirty="0" smtClean="0"/>
              <a:t>, L.S. Oliveira, W.R. Schwartz, and D. Menotti, "Learning Deep Off-</a:t>
            </a:r>
            <a:r>
              <a:rPr lang="en-US" sz="1800" dirty="0" err="1" smtClean="0"/>
              <a:t>thePerson</a:t>
            </a:r>
            <a:r>
              <a:rPr lang="en-US" sz="1800" dirty="0" smtClean="0"/>
              <a:t> Heart Biometrics Representations", IEEE Transaction on Information Forensics and Security, vol. 13, no. 5, pp. 1258-1270, 2018. </a:t>
            </a:r>
            <a:endParaRPr lang="en-US" sz="1800" smtClean="0"/>
          </a:p>
          <a:p>
            <a:pPr algn="just">
              <a:lnSpc>
                <a:spcPct val="150000"/>
              </a:lnSpc>
            </a:pPr>
            <a:r>
              <a:rPr lang="en-US" sz="1800" smtClean="0"/>
              <a:t>[</a:t>
            </a:r>
            <a:r>
              <a:rPr lang="en-US" sz="1800" dirty="0" smtClean="0"/>
              <a:t>8] H. Kim and S.Y. Chun, "Cancelable ECG Biometrics Using Compressive Sensing-Generalized Likelihood Ratio Test", IEEE Access, vol. 7, pp. 9232-9242, 2019.</a:t>
            </a:r>
            <a:endParaRPr lang="en-IN"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1254</TotalTime>
  <Words>1091</Words>
  <Application>Microsoft Office PowerPoint</Application>
  <PresentationFormat>On-screen Show (4:3)</PresentationFormat>
  <Paragraphs>75</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FINGERPRINT BASED ATTENDANCE IN PYTHON</vt:lpstr>
      <vt:lpstr>Abstract</vt:lpstr>
      <vt:lpstr>Slide 3</vt:lpstr>
      <vt:lpstr>Existing System</vt:lpstr>
      <vt:lpstr>Disadvantage of Existing System</vt:lpstr>
      <vt:lpstr>PROPOSED SYSTEM :</vt:lpstr>
      <vt:lpstr>ADVANTAGE</vt:lpstr>
      <vt:lpstr>Slide 8</vt:lpstr>
      <vt:lpstr>Slide 9</vt:lpstr>
      <vt:lpstr>SOFTWARE REQUIREMENTS:</vt:lpstr>
      <vt:lpstr>HARDWARE REQUIREMENTS:</vt:lpstr>
      <vt:lpstr>CONCLUSION</vt:lpstr>
      <vt:lpstr>Slide 13</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581</cp:revision>
  <dcterms:created xsi:type="dcterms:W3CDTF">2006-08-16T00:00:00Z</dcterms:created>
  <dcterms:modified xsi:type="dcterms:W3CDTF">2023-09-13T04:49:41Z</dcterms:modified>
</cp:coreProperties>
</file>