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322" r:id="rId2"/>
    <p:sldId id="325" r:id="rId3"/>
    <p:sldId id="332" r:id="rId4"/>
    <p:sldId id="260" r:id="rId5"/>
    <p:sldId id="262" r:id="rId6"/>
    <p:sldId id="263" r:id="rId7"/>
    <p:sldId id="294" r:id="rId8"/>
    <p:sldId id="327" r:id="rId9"/>
    <p:sldId id="326" r:id="rId10"/>
    <p:sldId id="330" r:id="rId11"/>
    <p:sldId id="337" r:id="rId12"/>
    <p:sldId id="338" r:id="rId13"/>
    <p:sldId id="339" r:id="rId14"/>
    <p:sldId id="340" r:id="rId15"/>
    <p:sldId id="341" r:id="rId16"/>
    <p:sldId id="342" r:id="rId17"/>
    <p:sldId id="343" r:id="rId18"/>
    <p:sldId id="296" r:id="rId19"/>
    <p:sldId id="295" r:id="rId20"/>
    <p:sldId id="331" r:id="rId21"/>
    <p:sldId id="334" r:id="rId22"/>
    <p:sldId id="323" r:id="rId23"/>
    <p:sldId id="329" r:id="rId24"/>
    <p:sldId id="344"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62"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54"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 xmlns:p14="http://schemas.microsoft.com/office/powerpoint/2010/main" val="2624639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648200"/>
          </a:xfrm>
        </p:spPr>
        <p:txBody>
          <a:bodyPr>
            <a:normAutofit/>
          </a:bodyPr>
          <a:lstStyle/>
          <a:p>
            <a:pPr algn="ctr"/>
            <a:r>
              <a:rPr lang="en-US" dirty="0" smtClean="0"/>
              <a:t>Enhancing Digital Image Forgery Detection Using Transfer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1371600" y="182562"/>
            <a:ext cx="7498080" cy="579438"/>
          </a:xfrm>
        </p:spPr>
        <p:txBody>
          <a:bodyPr>
            <a:normAutofit/>
          </a:bodyPr>
          <a:lstStyle/>
          <a:p>
            <a:r>
              <a:rPr lang="en-US" sz="3200" b="1" dirty="0" smtClean="0"/>
              <a:t>ABSTRACT:</a:t>
            </a:r>
            <a:endParaRPr lang="en-IN" sz="3200" b="1" dirty="0"/>
          </a:p>
        </p:txBody>
      </p:sp>
      <p:sp>
        <p:nvSpPr>
          <p:cNvPr id="3" name="Content Placeholder 2"/>
          <p:cNvSpPr>
            <a:spLocks noGrp="1"/>
          </p:cNvSpPr>
          <p:nvPr>
            <p:ph idx="1"/>
          </p:nvPr>
        </p:nvSpPr>
        <p:spPr>
          <a:xfrm>
            <a:off x="1295400" y="762000"/>
            <a:ext cx="7498080" cy="5715000"/>
          </a:xfrm>
        </p:spPr>
        <p:txBody>
          <a:bodyPr>
            <a:noAutofit/>
          </a:bodyPr>
          <a:lstStyle/>
          <a:p>
            <a:pPr algn="just"/>
            <a:r>
              <a:rPr lang="en-US" sz="2000" dirty="0" smtClean="0"/>
              <a:t>Nowadays, digital images are a main source of shared information in social media. Meanwhile, malicious software can forge such images for fake information. So, it’s crucial to identify these forgeries. </a:t>
            </a:r>
            <a:endParaRPr lang="en-US" sz="2000" dirty="0" smtClean="0"/>
          </a:p>
          <a:p>
            <a:pPr algn="just"/>
            <a:endParaRPr lang="en-US" sz="2000" dirty="0" smtClean="0"/>
          </a:p>
          <a:p>
            <a:pPr algn="just"/>
            <a:r>
              <a:rPr lang="en-US" sz="2000" dirty="0" smtClean="0"/>
              <a:t>This </a:t>
            </a:r>
            <a:r>
              <a:rPr lang="en-US" sz="2000" dirty="0" smtClean="0"/>
              <a:t>problem was tackled in the literature by various digital image forgery detection techniques. But most of these techniques are tied to detecting only one type of forgery, such as image splicing or copy-move that is not applied in real life. This paper proposes an approach, to enhance digital image forgery detection using deep learning techniques via transfer learning to uncover two types of image forgery at the same time, </a:t>
            </a:r>
            <a:endParaRPr lang="en-US" sz="2000" dirty="0" smtClean="0"/>
          </a:p>
          <a:p>
            <a:pPr algn="just"/>
            <a:endParaRPr lang="en-US" sz="2000" dirty="0" smtClean="0"/>
          </a:p>
          <a:p>
            <a:pPr algn="just"/>
            <a:r>
              <a:rPr lang="en-US" sz="2000" dirty="0" smtClean="0"/>
              <a:t>The </a:t>
            </a:r>
            <a:r>
              <a:rPr lang="en-US" sz="2000" dirty="0" smtClean="0"/>
              <a:t>proposed technique relies on discovering the compressed quality of the forged area, which normally differs from the compressed quality of the rest of the </a:t>
            </a:r>
            <a:r>
              <a:rPr lang="en-US" sz="2000" dirty="0" smtClean="0"/>
              <a:t>image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381000"/>
            <a:ext cx="7498080" cy="5834082"/>
          </a:xfrm>
        </p:spPr>
        <p:txBody>
          <a:bodyPr>
            <a:normAutofit fontScale="92500" lnSpcReduction="10000"/>
          </a:bodyPr>
          <a:lstStyle/>
          <a:p>
            <a:pPr algn="just"/>
            <a:r>
              <a:rPr lang="en-US" sz="2400" dirty="0" smtClean="0"/>
              <a:t>. A deep learning-based model is proposed to detect forgery in digital images, by calculating the difference between the original image and its compressed version, to produce a featured image as an input to the pre-trained model to train the model after removing its classifier and adding a new fine-tuned classifier. </a:t>
            </a:r>
            <a:endParaRPr lang="en-US" sz="2400" dirty="0" smtClean="0"/>
          </a:p>
          <a:p>
            <a:pPr algn="just"/>
            <a:endParaRPr lang="en-US" sz="2400" dirty="0" smtClean="0"/>
          </a:p>
          <a:p>
            <a:pPr algn="just"/>
            <a:r>
              <a:rPr lang="en-US" sz="2400" dirty="0" smtClean="0"/>
              <a:t>A </a:t>
            </a:r>
            <a:r>
              <a:rPr lang="en-US" sz="2400" dirty="0" smtClean="0"/>
              <a:t>comparison between eight different pre-trained models adapted for binary classification is done. The experimental results show that applying the technique using the adapted eight different pre-trained models outperforms the state-of-the-art methods after comparing it with the resulting evaluation metrics, charts, and graphs. </a:t>
            </a:r>
            <a:endParaRPr lang="en-US" sz="2400" dirty="0" smtClean="0"/>
          </a:p>
          <a:p>
            <a:pPr algn="just"/>
            <a:endParaRPr lang="en-US" sz="2400" dirty="0" smtClean="0"/>
          </a:p>
          <a:p>
            <a:pPr algn="just"/>
            <a:r>
              <a:rPr lang="en-US" sz="2400" dirty="0" smtClean="0"/>
              <a:t>Moreover</a:t>
            </a:r>
            <a:r>
              <a:rPr lang="en-US" sz="2400" dirty="0" smtClean="0"/>
              <a:t>, the results show that using the technique with the pre-trained model MobileNetV2 has the highest detection accuracy rate (around 95%) with fewer training parameters, leading to faster training time. </a:t>
            </a:r>
            <a:endParaRPr lang="en-US" sz="24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EXISTING SYSTEM</a:t>
            </a:r>
            <a:r>
              <a:rPr lang="en-IN" b="1" dirty="0" smtClean="0"/>
              <a:t>:</a:t>
            </a:r>
            <a:endParaRPr lang="en-US" b="1" dirty="0"/>
          </a:p>
        </p:txBody>
      </p:sp>
      <p:sp>
        <p:nvSpPr>
          <p:cNvPr id="3" name="Content Placeholder 2"/>
          <p:cNvSpPr>
            <a:spLocks noGrp="1"/>
          </p:cNvSpPr>
          <p:nvPr>
            <p:ph idx="1"/>
          </p:nvPr>
        </p:nvSpPr>
        <p:spPr>
          <a:xfrm>
            <a:off x="1435608" y="990600"/>
            <a:ext cx="7498080" cy="5715000"/>
          </a:xfrm>
        </p:spPr>
        <p:txBody>
          <a:bodyPr>
            <a:noAutofit/>
          </a:bodyPr>
          <a:lstStyle/>
          <a:p>
            <a:pPr lvl="0" algn="just"/>
            <a:r>
              <a:rPr lang="en-US" sz="2000" dirty="0" smtClean="0"/>
              <a:t>Transfer learning is a machine learning technique where a model trained on one task is repurposed for another related task. In the context of image forgery detection, you'll use a pre-trained model that has learned features from a large dataset (e.g., </a:t>
            </a:r>
            <a:r>
              <a:rPr lang="en-US" sz="2000" dirty="0" err="1" smtClean="0"/>
              <a:t>ImageNet</a:t>
            </a:r>
            <a:r>
              <a:rPr lang="en-US" sz="2000" dirty="0" smtClean="0"/>
              <a:t>) and fine-tune it to detect forged images</a:t>
            </a:r>
            <a:r>
              <a:rPr lang="en-US" sz="2000" dirty="0" smtClean="0"/>
              <a:t>.</a:t>
            </a:r>
          </a:p>
          <a:p>
            <a:pPr lvl="0" algn="just"/>
            <a:endParaRPr lang="en-US" sz="2000" dirty="0" smtClean="0">
              <a:latin typeface="Times New Roman" pitchFamily="18" charset="0"/>
              <a:cs typeface="Times New Roman" pitchFamily="18" charset="0"/>
            </a:endParaRPr>
          </a:p>
          <a:p>
            <a:pPr lvl="0" algn="just"/>
            <a:r>
              <a:rPr lang="en-US" sz="2000" dirty="0" smtClean="0"/>
              <a:t>Choose a pre-trained </a:t>
            </a:r>
            <a:r>
              <a:rPr lang="en-US" sz="2000" dirty="0" err="1" smtClean="0"/>
              <a:t>convolutional</a:t>
            </a:r>
            <a:r>
              <a:rPr lang="en-US" sz="2000" dirty="0" smtClean="0"/>
              <a:t> neural network (CNN) model suitable for image classification tasks. Popular choices include VGG, </a:t>
            </a:r>
            <a:r>
              <a:rPr lang="en-US" sz="2000" dirty="0" err="1" smtClean="0"/>
              <a:t>ResNet</a:t>
            </a:r>
            <a:r>
              <a:rPr lang="en-US" sz="2000" dirty="0" smtClean="0"/>
              <a:t>, Inception, or </a:t>
            </a:r>
            <a:r>
              <a:rPr lang="en-US" sz="2000" dirty="0" err="1" smtClean="0"/>
              <a:t>EfficientNet</a:t>
            </a:r>
            <a:r>
              <a:rPr lang="en-US" sz="2000" dirty="0" smtClean="0"/>
              <a:t>. These models have learned rich hierarchical representations of visual features that can be useful for forgery detection</a:t>
            </a:r>
            <a:r>
              <a:rPr lang="en-US" sz="2000" dirty="0" smtClean="0"/>
              <a:t>.</a:t>
            </a:r>
          </a:p>
          <a:p>
            <a:pPr lvl="0" algn="just"/>
            <a:endParaRPr lang="en-US" sz="2000" dirty="0" smtClean="0">
              <a:latin typeface="Times New Roman" pitchFamily="18" charset="0"/>
              <a:cs typeface="Times New Roman" pitchFamily="18" charset="0"/>
            </a:endParaRPr>
          </a:p>
          <a:p>
            <a:pPr lvl="0" algn="just"/>
            <a:r>
              <a:rPr lang="en-US" sz="2000" dirty="0" smtClean="0"/>
              <a:t>Collect or prepare a dataset of both authentic and forged images. Ensure that the dataset is labeled accurately to distinguish between authentic and forged images. It's crucial to have a diverse and representative dataset to train a robust forgery detection model.</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715962"/>
          </a:xfrm>
        </p:spPr>
        <p:txBody>
          <a:bodyPr>
            <a:normAutofit/>
          </a:bodyPr>
          <a:lstStyle/>
          <a:p>
            <a:r>
              <a:rPr lang="en-US" sz="3200" b="1" dirty="0" smtClean="0"/>
              <a:t>Disadvantage Of Existing System:</a:t>
            </a:r>
            <a:endParaRPr lang="en-US" sz="3200" b="1" dirty="0"/>
          </a:p>
        </p:txBody>
      </p:sp>
      <p:sp>
        <p:nvSpPr>
          <p:cNvPr id="3" name="Content Placeholder 2"/>
          <p:cNvSpPr>
            <a:spLocks noGrp="1"/>
          </p:cNvSpPr>
          <p:nvPr>
            <p:ph idx="1"/>
          </p:nvPr>
        </p:nvSpPr>
        <p:spPr>
          <a:xfrm>
            <a:off x="1435608" y="1143000"/>
            <a:ext cx="7498080" cy="5715000"/>
          </a:xfrm>
        </p:spPr>
        <p:txBody>
          <a:bodyPr>
            <a:noAutofit/>
          </a:bodyPr>
          <a:lstStyle/>
          <a:p>
            <a:pPr lvl="0" algn="just"/>
            <a:r>
              <a:rPr lang="en-US" sz="2000" dirty="0" smtClean="0"/>
              <a:t>The pre-trained model might be trained on a different dataset than the one used for forgery detection. This domain mismatch can lead to suboptimal performance, as the features learned by the pre-trained model may not be directly applicable to the forgery detection task</a:t>
            </a:r>
            <a:r>
              <a:rPr lang="en-US" sz="2000" dirty="0" smtClean="0"/>
              <a:t>.</a:t>
            </a:r>
          </a:p>
          <a:p>
            <a:pPr lvl="0" algn="just"/>
            <a:endParaRPr lang="en-US" sz="2000" dirty="0" smtClean="0">
              <a:latin typeface="Times New Roman" pitchFamily="18" charset="0"/>
              <a:cs typeface="Times New Roman" pitchFamily="18" charset="0"/>
            </a:endParaRPr>
          </a:p>
          <a:p>
            <a:pPr lvl="0" algn="just"/>
            <a:r>
              <a:rPr lang="en-US" sz="2000" dirty="0" smtClean="0"/>
              <a:t>Pre-trained models are often designed for general-purpose tasks like object recognition or scene classification. Adapting these models to the specific nuances of forgery detection, such as subtle manipulations or artifacts, may require extensive fine-tuning and dataset customization</a:t>
            </a:r>
            <a:r>
              <a:rPr lang="en-US" sz="2000" dirty="0" smtClean="0"/>
              <a:t>.</a:t>
            </a:r>
          </a:p>
          <a:p>
            <a:pPr lvl="0" algn="just"/>
            <a:endParaRPr lang="en-US" sz="2000" dirty="0" smtClean="0">
              <a:latin typeface="Times New Roman" pitchFamily="18" charset="0"/>
              <a:cs typeface="Times New Roman" pitchFamily="18" charset="0"/>
            </a:endParaRPr>
          </a:p>
          <a:p>
            <a:pPr lvl="0" algn="just"/>
            <a:r>
              <a:rPr lang="en-US" sz="2000" dirty="0" smtClean="0"/>
              <a:t>Fine-tuning a pre-trained model on a relatively small dataset for forgery detection can lead to </a:t>
            </a:r>
            <a:r>
              <a:rPr lang="en-US" sz="2000" dirty="0" err="1" smtClean="0"/>
              <a:t>overfitting</a:t>
            </a:r>
            <a:r>
              <a:rPr lang="en-US" sz="2000" dirty="0" smtClean="0"/>
              <a:t>, where the model memorizes the training data rather than learning </a:t>
            </a:r>
            <a:r>
              <a:rPr lang="en-US" sz="2000" dirty="0" err="1" smtClean="0"/>
              <a:t>generalizable</a:t>
            </a:r>
            <a:r>
              <a:rPr lang="en-US" sz="2000" dirty="0" smtClean="0"/>
              <a:t> features. Regularization techniques and careful validation are necessary to mitigate </a:t>
            </a:r>
            <a:r>
              <a:rPr lang="en-US" sz="2000" dirty="0" err="1" smtClean="0"/>
              <a:t>overfitting</a:t>
            </a:r>
            <a:r>
              <a:rPr lang="en-US"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7498080" cy="381000"/>
          </a:xfrm>
        </p:spPr>
        <p:txBody>
          <a:bodyPr>
            <a:noAutofit/>
          </a:bodyPr>
          <a:lstStyle/>
          <a:p>
            <a:r>
              <a:rPr lang="en-US" sz="3200" b="1" dirty="0" smtClean="0"/>
              <a:t>PROPOSED SYSTEM</a:t>
            </a:r>
            <a:r>
              <a:rPr lang="en-US" sz="4000" b="1" dirty="0"/>
              <a:t>:</a:t>
            </a:r>
          </a:p>
        </p:txBody>
      </p:sp>
      <p:sp>
        <p:nvSpPr>
          <p:cNvPr id="3" name="Content Placeholder 2"/>
          <p:cNvSpPr>
            <a:spLocks noGrp="1"/>
          </p:cNvSpPr>
          <p:nvPr>
            <p:ph idx="1"/>
          </p:nvPr>
        </p:nvSpPr>
        <p:spPr>
          <a:xfrm>
            <a:off x="1066800" y="1071546"/>
            <a:ext cx="7498080" cy="5024454"/>
          </a:xfrm>
        </p:spPr>
        <p:txBody>
          <a:bodyPr>
            <a:noAutofit/>
          </a:bodyPr>
          <a:lstStyle/>
          <a:p>
            <a:endParaRPr lang="en-US" sz="2000" dirty="0" smtClean="0"/>
          </a:p>
          <a:p>
            <a:r>
              <a:rPr lang="en-US" sz="2000" dirty="0" smtClean="0"/>
              <a:t>Gather </a:t>
            </a:r>
            <a:r>
              <a:rPr lang="en-US" sz="2000" dirty="0" smtClean="0"/>
              <a:t>a diverse dataset containing both authentic and forged images. Ensure that the dataset covers various types of forgeries such as copy-move, splicing, and manipulation.</a:t>
            </a:r>
          </a:p>
          <a:p>
            <a:r>
              <a:rPr lang="en-US" sz="2000" dirty="0" smtClean="0"/>
              <a:t>Annotate the dataset accurately to distinguish between authentic and forged images, as well as different types of forgeries if applicable</a:t>
            </a:r>
            <a:r>
              <a:rPr lang="en-US" sz="2000" dirty="0" smtClean="0"/>
              <a:t>.</a:t>
            </a:r>
          </a:p>
          <a:p>
            <a:r>
              <a:rPr lang="en-US" sz="2000" dirty="0" smtClean="0"/>
              <a:t>Choose </a:t>
            </a:r>
            <a:r>
              <a:rPr lang="en-US" sz="2000" dirty="0" smtClean="0"/>
              <a:t>a pre-trained </a:t>
            </a:r>
            <a:r>
              <a:rPr lang="en-US" sz="2000" dirty="0" err="1" smtClean="0"/>
              <a:t>convolutional</a:t>
            </a:r>
            <a:r>
              <a:rPr lang="en-US" sz="2000" dirty="0" smtClean="0"/>
              <a:t> neural network (CNN) model that has shown effectiveness in image classification tasks. </a:t>
            </a:r>
            <a:endParaRPr lang="en-US" sz="2000" dirty="0" smtClean="0"/>
          </a:p>
          <a:p>
            <a:r>
              <a:rPr lang="en-US" sz="2000" dirty="0" smtClean="0"/>
              <a:t>Extract relevant features from the fine-tuned model for forgery detection. These features should capture both low-level and high-level characteristics of authentic and forged images.</a:t>
            </a:r>
          </a:p>
          <a:p>
            <a:r>
              <a:rPr lang="en-US" sz="2000" dirty="0" smtClean="0"/>
              <a:t>Consider using techniques such as feature concatenation or attention mechanisms to combine features from multiple layers of the CNN for improved representation.</a:t>
            </a:r>
          </a:p>
          <a:p>
            <a:endParaRPr lang="en-US" sz="2000" dirty="0" smtClean="0"/>
          </a:p>
          <a:p>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533400"/>
            <a:ext cx="7498080" cy="563562"/>
          </a:xfrm>
        </p:spPr>
        <p:txBody>
          <a:bodyPr>
            <a:noAutofit/>
          </a:bodyPr>
          <a:lstStyle/>
          <a:p>
            <a:r>
              <a:rPr lang="en-US" sz="3200" b="1" dirty="0"/>
              <a:t>ADVANTAGE</a:t>
            </a:r>
            <a:r>
              <a:rPr lang="en-US" sz="4000" b="1" dirty="0"/>
              <a:t>:</a:t>
            </a:r>
          </a:p>
        </p:txBody>
      </p:sp>
      <p:sp>
        <p:nvSpPr>
          <p:cNvPr id="3" name="Content Placeholder 2"/>
          <p:cNvSpPr>
            <a:spLocks noGrp="1"/>
          </p:cNvSpPr>
          <p:nvPr>
            <p:ph idx="1"/>
          </p:nvPr>
        </p:nvSpPr>
        <p:spPr>
          <a:xfrm>
            <a:off x="1143000" y="1371600"/>
            <a:ext cx="7866888" cy="6019800"/>
          </a:xfrm>
        </p:spPr>
        <p:txBody>
          <a:bodyPr>
            <a:normAutofit/>
          </a:bodyPr>
          <a:lstStyle/>
          <a:p>
            <a:pPr lvl="0" algn="just">
              <a:lnSpc>
                <a:spcPct val="150000"/>
              </a:lnSpc>
            </a:pPr>
            <a:r>
              <a:rPr lang="en-US" sz="2000" dirty="0" smtClean="0"/>
              <a:t>Transfer learning allows leveraging pre-trained models that have been trained on large-scale image datasets such as </a:t>
            </a:r>
            <a:r>
              <a:rPr lang="en-US" sz="2000" dirty="0" err="1" smtClean="0"/>
              <a:t>ImageNet</a:t>
            </a:r>
            <a:r>
              <a:rPr lang="en-US" sz="2000" dirty="0" smtClean="0"/>
              <a:t>. This enables the forgery detection system to benefit from the knowledge and features learned by these models, leading to improved performance without requiring extensive computational resources or labeled data</a:t>
            </a:r>
            <a:r>
              <a:rPr lang="en-US" sz="2000" dirty="0" smtClean="0"/>
              <a:t>.</a:t>
            </a:r>
          </a:p>
          <a:p>
            <a:pPr lvl="0"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t>Pre-trained models, especially deep </a:t>
            </a:r>
            <a:r>
              <a:rPr lang="en-US" sz="2000" dirty="0" err="1" smtClean="0"/>
              <a:t>convolutional</a:t>
            </a:r>
            <a:r>
              <a:rPr lang="en-US" sz="2000" dirty="0" smtClean="0"/>
              <a:t> neural networks (CNNs), are adept at extracting hierarchical features from images. By fine-tuning these models on a forgery detection dataset, the system can effectively capture both low-level and high-level features indicative of image manipulations, enhancing its ability to detect various types of forgeries.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33680"/>
          <a:ext cx="7867650" cy="5754878"/>
        </p:xfrm>
        <a:graphic>
          <a:graphicData uri="http://schemas.openxmlformats.org/drawingml/2006/table">
            <a:tbl>
              <a:tblPr firstRow="1" bandRow="1">
                <a:tableStyleId>{5C22544A-7EE6-4342-B048-85BDC9FD1C3A}</a:tableStyleId>
              </a:tblPr>
              <a:tblGrid>
                <a:gridCol w="2622550"/>
                <a:gridCol w="1797050"/>
                <a:gridCol w="3448050"/>
              </a:tblGrid>
              <a:tr h="33067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436047">
                <a:tc>
                  <a:txBody>
                    <a:bodyPr/>
                    <a:lstStyle/>
                    <a:p>
                      <a:pPr algn="just">
                        <a:lnSpc>
                          <a:spcPct val="150000"/>
                        </a:lnSpc>
                        <a:spcAft>
                          <a:spcPts val="0"/>
                        </a:spcAft>
                      </a:pPr>
                      <a:r>
                        <a:rPr lang="en-US" sz="2000" dirty="0" smtClean="0"/>
                        <a:t>Multiple image splicing dataset (MISD): A dataset for multiple splicing</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smtClean="0"/>
                        <a:t>K. D. </a:t>
                      </a:r>
                      <a:r>
                        <a:rPr lang="en-US" sz="2000" dirty="0" err="1" smtClean="0"/>
                        <a:t>Kadam</a:t>
                      </a:r>
                      <a:r>
                        <a:rPr lang="en-US" sz="2000" dirty="0" smtClean="0"/>
                        <a:t>, S. </a:t>
                      </a:r>
                      <a:r>
                        <a:rPr lang="en-US" sz="2000" dirty="0" err="1" smtClean="0"/>
                        <a:t>Ahirrao</a:t>
                      </a:r>
                      <a:r>
                        <a:rPr lang="en-US" sz="2000" dirty="0" smtClean="0"/>
                        <a:t>, and K. </a:t>
                      </a:r>
                      <a:r>
                        <a:rPr lang="en-US" sz="2000" dirty="0" err="1" smtClean="0"/>
                        <a:t>Kotecha</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kumimoji="0" lang="en-US" sz="2000" b="0" i="0" kern="1200" dirty="0" smtClean="0">
                          <a:solidFill>
                            <a:schemeClr val="dk1"/>
                          </a:solidFill>
                          <a:latin typeface="+mn-lt"/>
                          <a:ea typeface="+mn-ea"/>
                          <a:cs typeface="+mn-cs"/>
                        </a:rPr>
                        <a:t> A study of existing datasets used for the detection of image splicing reveals that they are limited to only image splicing and do not contain multiple spliced images.</a:t>
                      </a:r>
                      <a:endParaRPr lang="en-IN" sz="1800" dirty="0">
                        <a:latin typeface="Calibri"/>
                        <a:ea typeface="Times New Roman"/>
                        <a:cs typeface="Times New Roman"/>
                      </a:endParaRPr>
                    </a:p>
                  </a:txBody>
                  <a:tcPr marL="68580" marR="68580" marT="0" marB="0"/>
                </a:tc>
              </a:tr>
              <a:tr h="2436047">
                <a:tc>
                  <a:txBody>
                    <a:bodyPr/>
                    <a:lstStyle/>
                    <a:p>
                      <a:pPr algn="just">
                        <a:lnSpc>
                          <a:spcPct val="150000"/>
                        </a:lnSpc>
                        <a:spcAft>
                          <a:spcPts val="0"/>
                        </a:spcAft>
                      </a:pPr>
                      <a:r>
                        <a:rPr lang="en-US" sz="2000" dirty="0" smtClean="0"/>
                        <a:t>‘‘The advent of deep learning-based,’’ in Innovative Data Communication Technologies and Application</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smtClean="0"/>
                        <a:t>R. </a:t>
                      </a:r>
                      <a:r>
                        <a:rPr lang="en-US" sz="2000" dirty="0" err="1" smtClean="0"/>
                        <a:t>Agarwal</a:t>
                      </a:r>
                      <a:r>
                        <a:rPr lang="en-US" sz="2000" dirty="0" smtClean="0"/>
                        <a:t>, O. P. </a:t>
                      </a:r>
                      <a:r>
                        <a:rPr lang="en-US" sz="2000" dirty="0" err="1" smtClean="0"/>
                        <a:t>Verma</a:t>
                      </a:r>
                      <a:r>
                        <a:rPr lang="en-US" sz="2000" dirty="0" smtClean="0"/>
                        <a:t>, A. </a:t>
                      </a:r>
                      <a:r>
                        <a:rPr lang="en-US" sz="2000" dirty="0" err="1" smtClean="0"/>
                        <a:t>Saini</a:t>
                      </a:r>
                      <a:r>
                        <a:rPr lang="en-US" sz="2000" dirty="0" smtClean="0"/>
                        <a:t>, A. Shaw, and A. R. Patel</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kumimoji="0" lang="en-US" sz="2000" b="0" i="0" kern="1200" dirty="0" smtClean="0">
                          <a:solidFill>
                            <a:schemeClr val="dk1"/>
                          </a:solidFill>
                          <a:latin typeface="+mn-lt"/>
                          <a:ea typeface="+mn-ea"/>
                          <a:cs typeface="+mn-cs"/>
                        </a:rPr>
                        <a:t> In the past few years, deep learning-based techniques have achieved commendable results in the field of computer vision by involving applications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67435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smtClean="0"/>
                        <a:t>‘Deep learning based algorithm (</a:t>
                      </a:r>
                      <a:r>
                        <a:rPr lang="en-US" sz="2000" dirty="0" err="1" smtClean="0"/>
                        <a:t>ConvLSTM</a:t>
                      </a:r>
                      <a:r>
                        <a:rPr lang="en-US" sz="2000" dirty="0" smtClean="0"/>
                        <a:t>) for copy move forgery detection</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smtClean="0"/>
                        <a:t>M. A. </a:t>
                      </a:r>
                      <a:r>
                        <a:rPr lang="en-US" sz="2000" dirty="0" err="1" smtClean="0"/>
                        <a:t>Elaskily</a:t>
                      </a:r>
                      <a:r>
                        <a:rPr lang="en-US" sz="2000" dirty="0" smtClean="0"/>
                        <a:t>, M. H. </a:t>
                      </a:r>
                      <a:r>
                        <a:rPr lang="en-US" sz="2000" dirty="0" err="1" smtClean="0"/>
                        <a:t>Alkinani</a:t>
                      </a:r>
                      <a:r>
                        <a:rPr lang="en-US" sz="2000" dirty="0" smtClean="0"/>
                        <a:t>, A. </a:t>
                      </a:r>
                      <a:r>
                        <a:rPr lang="en-US" sz="2000" dirty="0" err="1" smtClean="0"/>
                        <a:t>Sedik</a:t>
                      </a:r>
                      <a:r>
                        <a:rPr lang="en-US" sz="2000" dirty="0" smtClean="0"/>
                        <a:t>, and M. M. </a:t>
                      </a:r>
                      <a:r>
                        <a:rPr lang="en-US" sz="2000" dirty="0" err="1" smtClean="0"/>
                        <a:t>Dessouky</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kumimoji="0" lang="en-US" sz="2000" b="0" i="0" kern="1200" dirty="0" smtClean="0">
                          <a:solidFill>
                            <a:schemeClr val="dk1"/>
                          </a:solidFill>
                          <a:latin typeface="+mn-lt"/>
                          <a:ea typeface="+mn-ea"/>
                          <a:cs typeface="+mn-cs"/>
                        </a:rPr>
                        <a:t>Digital image forgeries mean adding unusual patterns to the original images that cause a heterogeneity manner in form of image properties. </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smtClean="0"/>
                        <a:t>Digital image forgery detection approaches: A review</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smtClean="0"/>
                        <a:t>A. </a:t>
                      </a:r>
                      <a:r>
                        <a:rPr lang="en-US" sz="2000" dirty="0" err="1" smtClean="0"/>
                        <a:t>Mohassin</a:t>
                      </a:r>
                      <a:r>
                        <a:rPr lang="en-US" sz="2000" dirty="0" smtClean="0"/>
                        <a:t> and K. </a:t>
                      </a:r>
                      <a:r>
                        <a:rPr lang="en-US" sz="2000" dirty="0" err="1" smtClean="0"/>
                        <a:t>Farida</a:t>
                      </a:r>
                      <a:r>
                        <a:rPr lang="en-US" sz="2000" dirty="0" smtClean="0"/>
                        <a:t>,</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kumimoji="0" lang="en-US" sz="2000" b="0" i="0" kern="1200" dirty="0" smtClean="0">
                          <a:solidFill>
                            <a:schemeClr val="dk1"/>
                          </a:solidFill>
                          <a:latin typeface="+mn-lt"/>
                          <a:ea typeface="+mn-ea"/>
                          <a:cs typeface="+mn-cs"/>
                        </a:rPr>
                        <a:t>Digital image forgery detection is an active area of research in which we will try to identify whether a given image is forged or not.</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2559" y="261938"/>
            <a:ext cx="7498080" cy="1143000"/>
          </a:xfrm>
        </p:spPr>
        <p:txBody>
          <a:bodyPr>
            <a:normAutofit/>
          </a:bodyPr>
          <a:lstStyle/>
          <a:p>
            <a:r>
              <a:rPr lang="en-US" sz="3200" b="1" i="1" dirty="0" smtClean="0"/>
              <a:t>BLOCK DIAGRAM</a:t>
            </a:r>
            <a:r>
              <a:rPr lang="en-US" sz="3200" b="1" dirty="0" smtClean="0"/>
              <a:t>:</a:t>
            </a:r>
            <a:endParaRPr lang="en-US" sz="3200" b="1" dirty="0"/>
          </a:p>
        </p:txBody>
      </p:sp>
      <p:sp>
        <p:nvSpPr>
          <p:cNvPr id="4" name="Content Placeholder 3"/>
          <p:cNvSpPr>
            <a:spLocks noGrp="1"/>
          </p:cNvSpPr>
          <p:nvPr>
            <p:ph idx="1"/>
          </p:nvPr>
        </p:nvSpPr>
        <p:spPr/>
        <p:txBody>
          <a:bodyPr/>
          <a:lstStyle/>
          <a:p>
            <a:endParaRPr lang="en-US"/>
          </a:p>
        </p:txBody>
      </p:sp>
      <p:pic>
        <p:nvPicPr>
          <p:cNvPr id="17410" name="Picture 2" descr="ELA-Conv: Forgery Detection in Digital Images Based on ELA and CNN |  SpringerLink"/>
          <p:cNvPicPr>
            <a:picLocks noChangeAspect="1" noChangeArrowheads="1"/>
          </p:cNvPicPr>
          <p:nvPr/>
        </p:nvPicPr>
        <p:blipFill>
          <a:blip r:embed="rId2"/>
          <a:srcRect/>
          <a:stretch>
            <a:fillRect/>
          </a:stretch>
        </p:blipFill>
        <p:spPr bwMode="auto">
          <a:xfrm>
            <a:off x="1398774" y="1285860"/>
            <a:ext cx="7745226" cy="498634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MODULES</a:t>
            </a:r>
            <a:endParaRPr lang="en-US" dirty="0"/>
          </a:p>
        </p:txBody>
      </p:sp>
      <p:sp>
        <p:nvSpPr>
          <p:cNvPr id="3" name="Content Placeholder 2"/>
          <p:cNvSpPr>
            <a:spLocks noGrp="1"/>
          </p:cNvSpPr>
          <p:nvPr>
            <p:ph idx="1"/>
          </p:nvPr>
        </p:nvSpPr>
        <p:spPr/>
        <p:txBody>
          <a:bodyPr>
            <a:normAutofit/>
          </a:bodyPr>
          <a:lstStyle/>
          <a:p>
            <a:r>
              <a:rPr lang="en-US" b="1" dirty="0" smtClean="0"/>
              <a:t>Pre-trained CNN Model</a:t>
            </a:r>
            <a:r>
              <a:rPr lang="en-US" dirty="0" smtClean="0"/>
              <a:t>:</a:t>
            </a:r>
          </a:p>
          <a:p>
            <a:endParaRPr lang="en-US" dirty="0" smtClean="0"/>
          </a:p>
          <a:p>
            <a:r>
              <a:rPr lang="en-US" b="1" dirty="0" smtClean="0"/>
              <a:t>Fine-tuning the CNN</a:t>
            </a:r>
            <a:r>
              <a:rPr lang="en-US" dirty="0" smtClean="0"/>
              <a:t>:</a:t>
            </a:r>
          </a:p>
          <a:p>
            <a:endParaRPr lang="en-US" dirty="0" smtClean="0"/>
          </a:p>
          <a:p>
            <a:r>
              <a:rPr lang="en-US" b="1" dirty="0" smtClean="0"/>
              <a:t>Feature Extraction</a:t>
            </a:r>
            <a:r>
              <a:rPr lang="en-US" dirty="0" smtClean="0"/>
              <a:t>:</a:t>
            </a:r>
          </a:p>
          <a:p>
            <a:endParaRPr lang="en-US" dirty="0" smtClean="0"/>
          </a:p>
          <a:p>
            <a:r>
              <a:rPr lang="en-US" b="1" dirty="0" smtClean="0"/>
              <a:t>Evaluation and Validation</a:t>
            </a:r>
            <a:r>
              <a:rPr lang="en-US" dirty="0" smtClean="0"/>
              <a:t>: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Pre-trained CNN Model</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r>
              <a:rPr lang="en-US" dirty="0" smtClean="0"/>
              <a:t>Choose a pre-trained CNN model that has been trained on a large dataset for image classification tasks. Popular choices include VGG, </a:t>
            </a:r>
            <a:r>
              <a:rPr lang="en-US" dirty="0" err="1" smtClean="0"/>
              <a:t>ResNet</a:t>
            </a:r>
            <a:r>
              <a:rPr lang="en-US" dirty="0" smtClean="0"/>
              <a:t>, Inception, or </a:t>
            </a:r>
            <a:r>
              <a:rPr lang="en-US" dirty="0" err="1" smtClean="0"/>
              <a:t>MobileNet</a:t>
            </a:r>
            <a:r>
              <a:rPr lang="en-US" dirty="0" smtClean="0"/>
              <a:t>. </a:t>
            </a:r>
            <a:endParaRPr lang="en-US" dirty="0" smtClean="0"/>
          </a:p>
          <a:p>
            <a:endParaRPr lang="en-US" dirty="0" smtClean="0"/>
          </a:p>
          <a:p>
            <a:r>
              <a:rPr lang="en-US" dirty="0" smtClean="0"/>
              <a:t>These </a:t>
            </a:r>
            <a:r>
              <a:rPr lang="en-US" dirty="0" smtClean="0"/>
              <a:t>models have learned to extract useful features from images and can serve as a strong foundation for forgery detection.</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Fine-tuning the CNN</a:t>
            </a:r>
            <a:r>
              <a:rPr lang="en-US" dirty="0" smtClean="0"/>
              <a:t>:</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Initialize the chosen pre-trained CNN model with its weights and architecture. Then, fine-tune the model using a dataset of both authentic and forged images. During fine-tuning, adjust the model's parameters to adapt it to the specific characteristics of forgery detection. </a:t>
            </a:r>
            <a:endParaRPr lang="en-US" dirty="0" smtClean="0"/>
          </a:p>
          <a:p>
            <a:endParaRPr lang="en-US" dirty="0" smtClean="0"/>
          </a:p>
          <a:p>
            <a:r>
              <a:rPr lang="en-US" dirty="0" smtClean="0"/>
              <a:t>This </a:t>
            </a:r>
            <a:r>
              <a:rPr lang="en-US" dirty="0" smtClean="0"/>
              <a:t>involves updating the weights of the model's layers using </a:t>
            </a:r>
            <a:r>
              <a:rPr lang="en-US" dirty="0" err="1" smtClean="0"/>
              <a:t>backpropagation</a:t>
            </a:r>
            <a:r>
              <a:rPr lang="en-US" dirty="0" smtClean="0"/>
              <a:t> with a lower learning rate, allowing the model to learn new patterns related to forgery detection while retaining previously learned features.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Feature Extraction</a:t>
            </a:r>
            <a:r>
              <a:rPr lang="en-US" dirty="0" smtClean="0"/>
              <a: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Extract features from the fine-tuned CNN model to represent the images in a lower-dimensional space. This can be done by removing the fully connected layers of the CNN and using the output of the last </a:t>
            </a:r>
            <a:r>
              <a:rPr lang="en-US" dirty="0" err="1" smtClean="0"/>
              <a:t>convolutional</a:t>
            </a:r>
            <a:r>
              <a:rPr lang="en-US" dirty="0" smtClean="0"/>
              <a:t> layer or a global average pooling layer as feature vectors. </a:t>
            </a:r>
            <a:endParaRPr lang="en-US" dirty="0" smtClean="0"/>
          </a:p>
          <a:p>
            <a:endParaRPr lang="en-US" dirty="0" smtClean="0"/>
          </a:p>
          <a:p>
            <a:r>
              <a:rPr lang="en-US" dirty="0" smtClean="0"/>
              <a:t>These </a:t>
            </a:r>
            <a:r>
              <a:rPr lang="en-US" dirty="0" smtClean="0"/>
              <a:t>features capture the visual characteristics of the images and can be used for forgery detection.</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Design a Classifier</a:t>
            </a:r>
            <a:r>
              <a:rPr lang="en-US" dirty="0" smtClean="0"/>
              <a:t>: </a:t>
            </a:r>
            <a:endParaRPr lang="en-US" dirty="0"/>
          </a:p>
        </p:txBody>
      </p:sp>
      <p:sp>
        <p:nvSpPr>
          <p:cNvPr id="3" name="Content Placeholder 2"/>
          <p:cNvSpPr>
            <a:spLocks noGrp="1"/>
          </p:cNvSpPr>
          <p:nvPr>
            <p:ph idx="1"/>
          </p:nvPr>
        </p:nvSpPr>
        <p:spPr/>
        <p:txBody>
          <a:bodyPr>
            <a:normAutofit lnSpcReduction="10000"/>
          </a:bodyPr>
          <a:lstStyle/>
          <a:p>
            <a:r>
              <a:rPr lang="en-US" dirty="0" smtClean="0"/>
              <a:t>Design a classifier to classify images based on the extracted features. Common classifiers include Support Vector Machines (SVMs), logistic regression, or fully connected neural networks</a:t>
            </a:r>
            <a:r>
              <a:rPr lang="en-US" dirty="0" smtClean="0"/>
              <a:t>.</a:t>
            </a:r>
          </a:p>
          <a:p>
            <a:endParaRPr lang="en-US" dirty="0" smtClean="0"/>
          </a:p>
          <a:p>
            <a:r>
              <a:rPr lang="en-US" dirty="0" smtClean="0"/>
              <a:t> </a:t>
            </a:r>
            <a:r>
              <a:rPr lang="en-US" dirty="0" smtClean="0"/>
              <a:t>Train the classifier using the extracted features from the authentic and forged images to learn to distinguish between them.</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Data Augmentation</a:t>
            </a:r>
            <a:r>
              <a:rPr lang="en-US" dirty="0" smtClean="0"/>
              <a:t>: </a:t>
            </a:r>
            <a:endParaRPr lang="en-US" dirty="0"/>
          </a:p>
        </p:txBody>
      </p:sp>
      <p:sp>
        <p:nvSpPr>
          <p:cNvPr id="3" name="Content Placeholder 2"/>
          <p:cNvSpPr>
            <a:spLocks noGrp="1"/>
          </p:cNvSpPr>
          <p:nvPr>
            <p:ph idx="1"/>
          </p:nvPr>
        </p:nvSpPr>
        <p:spPr/>
        <p:txBody>
          <a:bodyPr>
            <a:normAutofit lnSpcReduction="10000"/>
          </a:bodyPr>
          <a:lstStyle/>
          <a:p>
            <a:r>
              <a:rPr lang="en-US" dirty="0" smtClean="0"/>
              <a:t>Augment the training dataset with various transformations such as rotation, flipping, scaling, and cropping to increase its diversity and improve the generalization ability of the model. </a:t>
            </a:r>
            <a:endParaRPr lang="en-US" dirty="0" smtClean="0"/>
          </a:p>
          <a:p>
            <a:endParaRPr lang="en-US" dirty="0" smtClean="0"/>
          </a:p>
          <a:p>
            <a:r>
              <a:rPr lang="en-US" dirty="0" smtClean="0"/>
              <a:t>Data </a:t>
            </a:r>
            <a:r>
              <a:rPr lang="en-US" dirty="0" smtClean="0"/>
              <a:t>augmentation helps the model learn invariant representations of the images and makes it more robust to variations in the input data.</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Evaluation and Validation</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smtClean="0"/>
              <a:t>Evaluate the performance of the forgery detection system using a separate test set that was not used during training. </a:t>
            </a:r>
            <a:endParaRPr lang="en-US" dirty="0" smtClean="0"/>
          </a:p>
          <a:p>
            <a:endParaRPr lang="en-US" dirty="0" smtClean="0"/>
          </a:p>
          <a:p>
            <a:r>
              <a:rPr lang="en-US" dirty="0" smtClean="0"/>
              <a:t>Measure </a:t>
            </a:r>
            <a:r>
              <a:rPr lang="en-US" dirty="0" smtClean="0"/>
              <a:t>performance metrics such as accuracy, precision, recall, and F1-score to assess the model's effectiveness in detecting forged images.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1401762"/>
          </a:xfrm>
        </p:spPr>
        <p:txBody>
          <a:bodyPr>
            <a:normAutofit/>
          </a:bodyPr>
          <a:lstStyle/>
          <a:p>
            <a:r>
              <a:rPr lang="en-US" sz="3200" b="1" dirty="0" smtClean="0"/>
              <a:t>SOFTWARE REQUIREMENTS</a:t>
            </a:r>
            <a:r>
              <a:rPr lang="en-US" sz="4000" b="1" dirty="0" smtClean="0"/>
              <a:t>:</a:t>
            </a:r>
            <a:endParaRPr lang="en-US" sz="4000" b="1" dirty="0"/>
          </a:p>
        </p:txBody>
      </p:sp>
      <p:sp>
        <p:nvSpPr>
          <p:cNvPr id="3" name="Content Placeholder 2"/>
          <p:cNvSpPr>
            <a:spLocks noGrp="1"/>
          </p:cNvSpPr>
          <p:nvPr>
            <p:ph idx="1"/>
          </p:nvPr>
        </p:nvSpPr>
        <p:spPr>
          <a:xfrm>
            <a:off x="1371600" y="1524000"/>
            <a:ext cx="7498080" cy="4419600"/>
          </a:xfrm>
        </p:spPr>
        <p:txBody>
          <a:bodyPr>
            <a:normAutofit/>
          </a:bodyPr>
          <a:lstStyle/>
          <a:p>
            <a:endParaRPr lang="en-US" sz="2800" dirty="0" smtClean="0"/>
          </a:p>
          <a:p>
            <a:pPr lvl="0"/>
            <a:r>
              <a:rPr lang="en-US" sz="2400" dirty="0" smtClean="0">
                <a:latin typeface="Times New Roman" pitchFamily="18" charset="0"/>
                <a:cs typeface="Times New Roman" pitchFamily="18" charset="0"/>
              </a:rPr>
              <a:t>Operating System	: Windows </a:t>
            </a:r>
            <a:r>
              <a:rPr lang="en-US" sz="2400" dirty="0" smtClean="0">
                <a:latin typeface="Times New Roman" pitchFamily="18" charset="0"/>
                <a:cs typeface="Times New Roman" pitchFamily="18" charset="0"/>
              </a:rPr>
              <a:t>10 OS</a:t>
            </a:r>
          </a:p>
          <a:p>
            <a:pPr lvl="0"/>
            <a:endParaRPr lang="en-US"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Language</a:t>
            </a:r>
            <a:r>
              <a:rPr lang="en-US" sz="2400" dirty="0" smtClean="0">
                <a:latin typeface="Times New Roman" pitchFamily="18" charset="0"/>
                <a:cs typeface="Times New Roman" pitchFamily="18" charset="0"/>
              </a:rPr>
              <a:t>		: </a:t>
            </a:r>
            <a:r>
              <a:rPr lang="en-US" sz="2400" dirty="0" smtClean="0">
                <a:latin typeface="Times New Roman" pitchFamily="18" charset="0"/>
                <a:cs typeface="Times New Roman" pitchFamily="18" charset="0"/>
              </a:rPr>
              <a:t>Python</a:t>
            </a:r>
          </a:p>
          <a:p>
            <a:pPr lvl="0"/>
            <a:endParaRPr lang="en-US"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Jupiter  Notebook :   Google </a:t>
            </a:r>
            <a:r>
              <a:rPr lang="en-US" sz="2400" dirty="0" err="1" smtClean="0">
                <a:latin typeface="Times New Roman" pitchFamily="18" charset="0"/>
                <a:cs typeface="Times New Roman" pitchFamily="18" charset="0"/>
              </a:rPr>
              <a:t>Colab</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990600"/>
          </a:xfrm>
        </p:spPr>
        <p:txBody>
          <a:bodyPr>
            <a:normAutofit/>
          </a:bodyPr>
          <a:lstStyle/>
          <a:p>
            <a:r>
              <a:rPr lang="en-US" sz="3200" b="1" dirty="0" smtClean="0"/>
              <a:t>HARDWARE REQUIREMENTS</a:t>
            </a:r>
            <a:r>
              <a:rPr lang="en-US" sz="4000" b="1" dirty="0"/>
              <a:t>:</a:t>
            </a:r>
            <a:endParaRPr lang="en-US" sz="4000" dirty="0"/>
          </a:p>
        </p:txBody>
      </p:sp>
      <p:sp>
        <p:nvSpPr>
          <p:cNvPr id="3" name="Content Placeholder 2"/>
          <p:cNvSpPr>
            <a:spLocks noGrp="1"/>
          </p:cNvSpPr>
          <p:nvPr>
            <p:ph idx="1"/>
          </p:nvPr>
        </p:nvSpPr>
        <p:spPr>
          <a:xfrm>
            <a:off x="1447800" y="1447800"/>
            <a:ext cx="7498080" cy="4343400"/>
          </a:xfrm>
        </p:spPr>
        <p:txBody>
          <a:bodyPr/>
          <a:lstStyle/>
          <a:p>
            <a:r>
              <a:rPr lang="en-US" sz="2400" dirty="0" smtClean="0">
                <a:latin typeface="Times New Roman" pitchFamily="18" charset="0"/>
                <a:cs typeface="Times New Roman" pitchFamily="18" charset="0"/>
              </a:rPr>
              <a:t>Keyboard</a:t>
            </a:r>
          </a:p>
          <a:p>
            <a:r>
              <a:rPr lang="en-US" sz="2400" dirty="0" smtClean="0">
                <a:latin typeface="Times New Roman" pitchFamily="18" charset="0"/>
                <a:cs typeface="Times New Roman" pitchFamily="18" charset="0"/>
              </a:rPr>
              <a:t>Mouse</a:t>
            </a:r>
          </a:p>
          <a:p>
            <a:r>
              <a:rPr lang="en-US" sz="2400" dirty="0" smtClean="0">
                <a:latin typeface="Times New Roman" pitchFamily="18" charset="0"/>
                <a:cs typeface="Times New Roman" pitchFamily="18" charset="0"/>
              </a:rPr>
              <a:t>Hard disk 500GB</a:t>
            </a:r>
          </a:p>
          <a:p>
            <a:r>
              <a:rPr lang="en-US" sz="2400" dirty="0" smtClean="0">
                <a:latin typeface="Times New Roman" pitchFamily="18" charset="0"/>
                <a:cs typeface="Times New Roman" pitchFamily="18" charset="0"/>
              </a:rPr>
              <a:t>Ram 4 </a:t>
            </a:r>
            <a:r>
              <a:rPr lang="en-US" sz="2400" dirty="0" err="1" smtClean="0">
                <a:latin typeface="Times New Roman" pitchFamily="18" charset="0"/>
                <a:cs typeface="Times New Roman" pitchFamily="18" charset="0"/>
              </a:rPr>
              <a:t>Gb</a:t>
            </a:r>
            <a:endParaRPr lang="en-US" sz="2400" dirty="0" smtClean="0">
              <a:latin typeface="Times New Roman" pitchFamily="18" charset="0"/>
              <a:cs typeface="Times New Roman" pitchFamily="18" charset="0"/>
            </a:endParaRPr>
          </a:p>
          <a:p>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sz="3200" b="1" dirty="0"/>
              <a:t>CONCLUSION</a:t>
            </a:r>
            <a:r>
              <a:rPr lang="en-US" sz="4400" b="1" dirty="0"/>
              <a:t>:</a:t>
            </a:r>
          </a:p>
        </p:txBody>
      </p:sp>
      <p:sp>
        <p:nvSpPr>
          <p:cNvPr id="3" name="Content Placeholder 2"/>
          <p:cNvSpPr>
            <a:spLocks noGrp="1"/>
          </p:cNvSpPr>
          <p:nvPr>
            <p:ph idx="1"/>
          </p:nvPr>
        </p:nvSpPr>
        <p:spPr>
          <a:xfrm>
            <a:off x="1447800" y="609600"/>
            <a:ext cx="7498080" cy="6096000"/>
          </a:xfrm>
        </p:spPr>
        <p:txBody>
          <a:bodyPr>
            <a:noAutofit/>
          </a:bodyPr>
          <a:lstStyle/>
          <a:p>
            <a:pPr algn="just"/>
            <a:r>
              <a:rPr lang="en-US" sz="2000" dirty="0" smtClean="0"/>
              <a:t>enhancing digital image forgery detection using transfer learning is a promising approach that offers several advantages in improving detection accuracy and robustness. By leveraging pre-trained </a:t>
            </a:r>
            <a:r>
              <a:rPr lang="en-US" sz="2000" dirty="0" err="1" smtClean="0"/>
              <a:t>convolutional</a:t>
            </a:r>
            <a:r>
              <a:rPr lang="en-US" sz="2000" dirty="0" smtClean="0"/>
              <a:t> neural network (CNN) models and adapting them to forgery detection tasks, we can effectively capture complex visual features indicative of image manipulations</a:t>
            </a:r>
            <a:r>
              <a:rPr lang="en-US" sz="2000" dirty="0" smtClean="0"/>
              <a:t>.</a:t>
            </a:r>
          </a:p>
          <a:p>
            <a:pPr algn="just"/>
            <a:endParaRPr lang="en-US" sz="2000" dirty="0" smtClean="0">
              <a:latin typeface="Times New Roman" pitchFamily="18" charset="0"/>
              <a:cs typeface="Times New Roman" pitchFamily="18" charset="0"/>
            </a:endParaRPr>
          </a:p>
          <a:p>
            <a:pPr algn="just"/>
            <a:r>
              <a:rPr lang="en-US" sz="2000" dirty="0" smtClean="0"/>
              <a:t>Through fine-tuning the pre-trained models on a dataset of authentic and forged images, we can tailor the models to the specific characteristics of forgery detection, leading to improved performance without the need for extensive labeled data or computational resources. Transfer learning enables us to transfer knowledge learned from large-scale image datasets to the forgery detection domain, enhancing the generalization capability and adaptability of the models to new forgery detection tasks and datasets</a:t>
            </a:r>
            <a:r>
              <a:rPr lang="en-US" sz="2000" dirty="0"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14400"/>
            <a:ext cx="7714488" cy="5181600"/>
          </a:xfrm>
        </p:spPr>
        <p:txBody>
          <a:bodyPr>
            <a:normAutofit/>
          </a:bodyPr>
          <a:lstStyle/>
          <a:p>
            <a:pPr algn="just"/>
            <a:r>
              <a:rPr lang="en-US" sz="2000" dirty="0" smtClean="0"/>
              <a:t>Furthermore, by extracting features from the fine-tuned CNN models and designing classifiers based on these features, we can develop robust forgery detection systems capable of accurately distinguishing between authentic and forged images. Data augmentation techniques and </a:t>
            </a:r>
            <a:r>
              <a:rPr lang="en-US" sz="2000" dirty="0" err="1" smtClean="0"/>
              <a:t>hyperparameter</a:t>
            </a:r>
            <a:r>
              <a:rPr lang="en-US" sz="2000" dirty="0" smtClean="0"/>
              <a:t> tuning further improve the performance and generalization ability of the models, while evaluation and validation ensure the reliability and effectiveness of the forgery detection systems.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sz="3200" b="1" dirty="0" smtClean="0"/>
              <a:t>REFERENCE</a:t>
            </a:r>
            <a:r>
              <a:rPr lang="en-US" sz="4400" b="1" dirty="0" smtClean="0"/>
              <a:t>:</a:t>
            </a:r>
            <a:endParaRPr lang="en-US" sz="4400" b="1"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800" dirty="0" smtClean="0"/>
              <a:t>[</a:t>
            </a:r>
            <a:r>
              <a:rPr lang="en-US" sz="1800" dirty="0" smtClean="0"/>
              <a:t>1] K. D. </a:t>
            </a:r>
            <a:r>
              <a:rPr lang="en-US" sz="1800" dirty="0" err="1" smtClean="0"/>
              <a:t>Kadam</a:t>
            </a:r>
            <a:r>
              <a:rPr lang="en-US" sz="1800" dirty="0" smtClean="0"/>
              <a:t>, S. </a:t>
            </a:r>
            <a:r>
              <a:rPr lang="en-US" sz="1800" dirty="0" err="1" smtClean="0"/>
              <a:t>Ahirrao</a:t>
            </a:r>
            <a:r>
              <a:rPr lang="en-US" sz="1800" dirty="0" smtClean="0"/>
              <a:t>, and K. </a:t>
            </a:r>
            <a:r>
              <a:rPr lang="en-US" sz="1800" dirty="0" err="1" smtClean="0"/>
              <a:t>Kotecha</a:t>
            </a:r>
            <a:r>
              <a:rPr lang="en-US" sz="1800" dirty="0" smtClean="0"/>
              <a:t>, ‘‘Multiple image splicing dataset (MISD): A dataset for multiple splicing,’’ Data, vol. 6, no. 10, p. 102, Sep. 2021. </a:t>
            </a:r>
            <a:endParaRPr lang="en-US" sz="1800" dirty="0" smtClean="0"/>
          </a:p>
          <a:p>
            <a:pPr algn="just">
              <a:lnSpc>
                <a:spcPct val="150000"/>
              </a:lnSpc>
            </a:pPr>
            <a:r>
              <a:rPr lang="en-US" sz="1800" dirty="0" smtClean="0"/>
              <a:t>[</a:t>
            </a:r>
            <a:r>
              <a:rPr lang="en-US" sz="1800" dirty="0" smtClean="0"/>
              <a:t>2] R. </a:t>
            </a:r>
            <a:r>
              <a:rPr lang="en-US" sz="1800" dirty="0" err="1" smtClean="0"/>
              <a:t>Agarwal</a:t>
            </a:r>
            <a:r>
              <a:rPr lang="en-US" sz="1800" dirty="0" smtClean="0"/>
              <a:t>, O. P. </a:t>
            </a:r>
            <a:r>
              <a:rPr lang="en-US" sz="1800" dirty="0" err="1" smtClean="0"/>
              <a:t>Verma</a:t>
            </a:r>
            <a:r>
              <a:rPr lang="en-US" sz="1800" dirty="0" smtClean="0"/>
              <a:t>, A. </a:t>
            </a:r>
            <a:r>
              <a:rPr lang="en-US" sz="1800" dirty="0" err="1" smtClean="0"/>
              <a:t>Saini</a:t>
            </a:r>
            <a:r>
              <a:rPr lang="en-US" sz="1800" dirty="0" smtClean="0"/>
              <a:t>, A. Shaw, and A. R. Patel, ‘‘The advent of deep learning-based,’’ in Innovative Data Communication Technologies and Application. Singapore: Springer, 2021. </a:t>
            </a:r>
            <a:endParaRPr lang="en-US" sz="1800" dirty="0" smtClean="0"/>
          </a:p>
          <a:p>
            <a:pPr algn="just">
              <a:lnSpc>
                <a:spcPct val="150000"/>
              </a:lnSpc>
            </a:pPr>
            <a:r>
              <a:rPr lang="en-US" sz="1800" dirty="0" smtClean="0"/>
              <a:t>[</a:t>
            </a:r>
            <a:r>
              <a:rPr lang="en-US" sz="1800" dirty="0" smtClean="0"/>
              <a:t>3] M. A. </a:t>
            </a:r>
            <a:r>
              <a:rPr lang="en-US" sz="1800" dirty="0" err="1" smtClean="0"/>
              <a:t>Elaskily</a:t>
            </a:r>
            <a:r>
              <a:rPr lang="en-US" sz="1800" dirty="0" smtClean="0"/>
              <a:t>, M. H. </a:t>
            </a:r>
            <a:r>
              <a:rPr lang="en-US" sz="1800" dirty="0" err="1" smtClean="0"/>
              <a:t>Alkinani</a:t>
            </a:r>
            <a:r>
              <a:rPr lang="en-US" sz="1800" dirty="0" smtClean="0"/>
              <a:t>, A. </a:t>
            </a:r>
            <a:r>
              <a:rPr lang="en-US" sz="1800" dirty="0" err="1" smtClean="0"/>
              <a:t>Sedik</a:t>
            </a:r>
            <a:r>
              <a:rPr lang="en-US" sz="1800" dirty="0" smtClean="0"/>
              <a:t>, and M. M. </a:t>
            </a:r>
            <a:r>
              <a:rPr lang="en-US" sz="1800" dirty="0" err="1" smtClean="0"/>
              <a:t>Dessouky</a:t>
            </a:r>
            <a:r>
              <a:rPr lang="en-US" sz="1800" dirty="0" smtClean="0"/>
              <a:t>, ‘‘Deep learning based algorithm (</a:t>
            </a:r>
            <a:r>
              <a:rPr lang="en-US" sz="1800" dirty="0" err="1" smtClean="0"/>
              <a:t>ConvLSTM</a:t>
            </a:r>
            <a:r>
              <a:rPr lang="en-US" sz="1800" dirty="0" smtClean="0"/>
              <a:t>) for copy move forgery detection,’’ J. </a:t>
            </a:r>
            <a:r>
              <a:rPr lang="en-US" sz="1800" dirty="0" err="1" smtClean="0"/>
              <a:t>Intell</a:t>
            </a:r>
            <a:r>
              <a:rPr lang="en-US" sz="1800" dirty="0" smtClean="0"/>
              <a:t>. Fuzzy Syst., vol. 40, no. 3, pp. 4385–4405, Mar. 2021. </a:t>
            </a:r>
            <a:endParaRPr lang="en-US" sz="1800" dirty="0" smtClean="0"/>
          </a:p>
          <a:p>
            <a:pPr algn="just">
              <a:lnSpc>
                <a:spcPct val="150000"/>
              </a:lnSpc>
            </a:pPr>
            <a:r>
              <a:rPr lang="en-US" sz="1800" dirty="0" smtClean="0"/>
              <a:t>[</a:t>
            </a:r>
            <a:r>
              <a:rPr lang="en-US" sz="1800" dirty="0" smtClean="0"/>
              <a:t>4] A. </a:t>
            </a:r>
            <a:r>
              <a:rPr lang="en-US" sz="1800" dirty="0" err="1" smtClean="0"/>
              <a:t>Mohassin</a:t>
            </a:r>
            <a:r>
              <a:rPr lang="en-US" sz="1800" dirty="0" smtClean="0"/>
              <a:t> and K. </a:t>
            </a:r>
            <a:r>
              <a:rPr lang="en-US" sz="1800" dirty="0" err="1" smtClean="0"/>
              <a:t>Farida</a:t>
            </a:r>
            <a:r>
              <a:rPr lang="en-US" sz="1800" dirty="0" smtClean="0"/>
              <a:t>, ‘‘Digital image forgery detection approaches: A review,’’ in Applications of Artificial Intelligence in Engineering. Singapore: Springer, 2021. </a:t>
            </a:r>
            <a:endParaRPr lang="en-US" sz="1800" dirty="0" smtClean="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t>[5] K. B. </a:t>
            </a:r>
            <a:r>
              <a:rPr lang="en-US" sz="1800" dirty="0" err="1" smtClean="0"/>
              <a:t>Meena</a:t>
            </a:r>
            <a:r>
              <a:rPr lang="en-US" sz="1800" dirty="0" smtClean="0"/>
              <a:t> and V. </a:t>
            </a:r>
            <a:r>
              <a:rPr lang="en-US" sz="1800" dirty="0" err="1" smtClean="0"/>
              <a:t>Tyagi</a:t>
            </a:r>
            <a:r>
              <a:rPr lang="en-US" sz="1800" dirty="0" smtClean="0"/>
              <a:t>, Image Splicing Forgery Detection Techniques: A Review. Cham, Switzerland: Springer, 2021. </a:t>
            </a:r>
            <a:endParaRPr lang="en-US" sz="1800" dirty="0" smtClean="0"/>
          </a:p>
          <a:p>
            <a:pPr algn="just">
              <a:lnSpc>
                <a:spcPct val="150000"/>
              </a:lnSpc>
            </a:pPr>
            <a:r>
              <a:rPr lang="en-US" sz="1800" dirty="0" smtClean="0"/>
              <a:t>[</a:t>
            </a:r>
            <a:r>
              <a:rPr lang="en-US" sz="1800" dirty="0" smtClean="0"/>
              <a:t>6] S. Gupta, N. Mohan, and P. </a:t>
            </a:r>
            <a:r>
              <a:rPr lang="en-US" sz="1800" dirty="0" err="1" smtClean="0"/>
              <a:t>Kaushal</a:t>
            </a:r>
            <a:r>
              <a:rPr lang="en-US" sz="1800" dirty="0" smtClean="0"/>
              <a:t>, ‘‘Passive image forensics using universal techniques: A review,’’ </a:t>
            </a:r>
            <a:r>
              <a:rPr lang="en-US" sz="1800" dirty="0" err="1" smtClean="0"/>
              <a:t>Artif</a:t>
            </a:r>
            <a:r>
              <a:rPr lang="en-US" sz="1800" dirty="0" smtClean="0"/>
              <a:t>. </a:t>
            </a:r>
            <a:r>
              <a:rPr lang="en-US" sz="1800" dirty="0" err="1" smtClean="0"/>
              <a:t>Intell</a:t>
            </a:r>
            <a:r>
              <a:rPr lang="en-US" sz="1800" dirty="0" smtClean="0"/>
              <a:t>. Rev., vol. 55, no. 3, pp. 1629–1679, Jul. 2021. </a:t>
            </a:r>
            <a:endParaRPr lang="en-US" sz="1800" dirty="0" smtClean="0"/>
          </a:p>
          <a:p>
            <a:pPr algn="just">
              <a:lnSpc>
                <a:spcPct val="150000"/>
              </a:lnSpc>
            </a:pPr>
            <a:r>
              <a:rPr lang="en-US" sz="1800" dirty="0" smtClean="0"/>
              <a:t>[</a:t>
            </a:r>
            <a:r>
              <a:rPr lang="en-US" sz="1800" dirty="0" smtClean="0"/>
              <a:t>7] W. H. </a:t>
            </a:r>
            <a:r>
              <a:rPr lang="en-US" sz="1800" dirty="0" err="1" smtClean="0"/>
              <a:t>Khoh</a:t>
            </a:r>
            <a:r>
              <a:rPr lang="en-US" sz="1800" dirty="0" smtClean="0"/>
              <a:t>, Y. H. Pang, A. B. J. </a:t>
            </a:r>
            <a:r>
              <a:rPr lang="en-US" sz="1800" dirty="0" err="1" smtClean="0"/>
              <a:t>Teoh</a:t>
            </a:r>
            <a:r>
              <a:rPr lang="en-US" sz="1800" dirty="0" smtClean="0"/>
              <a:t>, and S. Y. </a:t>
            </a:r>
            <a:r>
              <a:rPr lang="en-US" sz="1800" dirty="0" err="1" smtClean="0"/>
              <a:t>Ooi</a:t>
            </a:r>
            <a:r>
              <a:rPr lang="en-US" sz="1800" dirty="0" smtClean="0"/>
              <a:t>, ‘‘In-air hand gesture signature using transfer learning and its forgery attack,’’ Appl. Soft </a:t>
            </a:r>
            <a:r>
              <a:rPr lang="en-US" sz="1800" dirty="0" err="1" smtClean="0"/>
              <a:t>Comput</a:t>
            </a:r>
            <a:r>
              <a:rPr lang="en-US" sz="1800" dirty="0" smtClean="0"/>
              <a:t>., vol. 113, Dec. 2021, Art. no. 108033. </a:t>
            </a:r>
            <a:endParaRPr lang="en-US" sz="1800" dirty="0" smtClean="0"/>
          </a:p>
          <a:p>
            <a:pPr algn="just">
              <a:lnSpc>
                <a:spcPct val="150000"/>
              </a:lnSpc>
            </a:pPr>
            <a:r>
              <a:rPr lang="en-US" sz="1800" dirty="0" smtClean="0"/>
              <a:t>[</a:t>
            </a:r>
            <a:r>
              <a:rPr lang="en-US" sz="1800" dirty="0" smtClean="0"/>
              <a:t>8] </a:t>
            </a:r>
            <a:r>
              <a:rPr lang="en-US" sz="1800" dirty="0" err="1" smtClean="0"/>
              <a:t>Abhishek</a:t>
            </a:r>
            <a:r>
              <a:rPr lang="en-US" sz="1800" dirty="0" smtClean="0"/>
              <a:t> and N. </a:t>
            </a:r>
            <a:r>
              <a:rPr lang="en-US" sz="1800" dirty="0" err="1" smtClean="0"/>
              <a:t>Jindal</a:t>
            </a:r>
            <a:r>
              <a:rPr lang="en-US" sz="1800" dirty="0" smtClean="0"/>
              <a:t>, ‘‘Copy move and splicing forgery detection using deep convolution neural network, and semantic segmentation,’’ Multimedia Tools Appl., vol. 80, no. 3, pp. 3571–3599, Jan. 2021. </a:t>
            </a:r>
            <a:endParaRPr lang="en-US" sz="1800" dirty="0" smtClean="0"/>
          </a:p>
          <a:p>
            <a:pPr algn="just">
              <a:lnSpc>
                <a:spcPct val="150000"/>
              </a:lnSpc>
            </a:pPr>
            <a:r>
              <a:rPr lang="en-US" sz="1800" dirty="0" smtClean="0"/>
              <a:t>[</a:t>
            </a:r>
            <a:r>
              <a:rPr lang="en-US" sz="1800" dirty="0" smtClean="0"/>
              <a:t>9] M. M. </a:t>
            </a:r>
            <a:r>
              <a:rPr lang="en-US" sz="1800" dirty="0" err="1" smtClean="0"/>
              <a:t>Qureshi</a:t>
            </a:r>
            <a:r>
              <a:rPr lang="en-US" sz="1800" dirty="0" smtClean="0"/>
              <a:t> and M. G. </a:t>
            </a:r>
            <a:r>
              <a:rPr lang="en-US" sz="1800" dirty="0" err="1" smtClean="0"/>
              <a:t>Qureshi</a:t>
            </a:r>
            <a:r>
              <a:rPr lang="en-US" sz="1800" dirty="0" smtClean="0"/>
              <a:t>, Image Forgery Detection &amp; Localization Using Regularized U-Net. Singapore: Springer, 2021. </a:t>
            </a:r>
            <a:endParaRPr lang="en-US" sz="18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42918"/>
            <a:ext cx="7498080" cy="5605482"/>
          </a:xfrm>
        </p:spPr>
        <p:txBody>
          <a:bodyPr>
            <a:normAutofit fontScale="55000" lnSpcReduction="20000"/>
          </a:bodyPr>
          <a:lstStyle/>
          <a:p>
            <a:r>
              <a:rPr lang="en-US" dirty="0" smtClean="0"/>
              <a:t>[10] Y. </a:t>
            </a:r>
            <a:r>
              <a:rPr lang="en-US" dirty="0" err="1" smtClean="0"/>
              <a:t>Rao</a:t>
            </a:r>
            <a:r>
              <a:rPr lang="en-US" dirty="0" smtClean="0"/>
              <a:t>, J. Ni, and H. Zhao, ‘‘Deep learning local descriptor for image splicing detection and localization,’’ IEEE Access, vol. 8, pp. 25611–25625, 2020. </a:t>
            </a:r>
            <a:endParaRPr lang="en-US" dirty="0" smtClean="0"/>
          </a:p>
          <a:p>
            <a:r>
              <a:rPr lang="en-US" dirty="0" smtClean="0"/>
              <a:t>[</a:t>
            </a:r>
            <a:r>
              <a:rPr lang="en-US" dirty="0" smtClean="0"/>
              <a:t>11] K. M. </a:t>
            </a:r>
            <a:r>
              <a:rPr lang="en-US" dirty="0" err="1" smtClean="0"/>
              <a:t>Hosny</a:t>
            </a:r>
            <a:r>
              <a:rPr lang="en-US" dirty="0" smtClean="0"/>
              <a:t>, A. M. </a:t>
            </a:r>
            <a:r>
              <a:rPr lang="en-US" dirty="0" err="1" smtClean="0"/>
              <a:t>Mortda</a:t>
            </a:r>
            <a:r>
              <a:rPr lang="en-US" dirty="0" smtClean="0"/>
              <a:t>, N. A. </a:t>
            </a:r>
            <a:r>
              <a:rPr lang="en-US" dirty="0" err="1" smtClean="0"/>
              <a:t>Lashin</a:t>
            </a:r>
            <a:r>
              <a:rPr lang="en-US" dirty="0" smtClean="0"/>
              <a:t>, and M. M. </a:t>
            </a:r>
            <a:r>
              <a:rPr lang="en-US" dirty="0" err="1" smtClean="0"/>
              <a:t>Fouda</a:t>
            </a:r>
            <a:r>
              <a:rPr lang="en-US" dirty="0" smtClean="0"/>
              <a:t>, ‘‘A new method to detect splicing image forgery using </a:t>
            </a:r>
            <a:r>
              <a:rPr lang="en-US" dirty="0" err="1" smtClean="0"/>
              <a:t>convolutional</a:t>
            </a:r>
            <a:r>
              <a:rPr lang="en-US" dirty="0" smtClean="0"/>
              <a:t> neural network,’’ Appl. Sci., vol. 13, no. 3, p. 1272, Jan. 2023. </a:t>
            </a:r>
            <a:endParaRPr lang="en-US" dirty="0" smtClean="0"/>
          </a:p>
          <a:p>
            <a:r>
              <a:rPr lang="en-US" dirty="0" smtClean="0"/>
              <a:t>[</a:t>
            </a:r>
            <a:r>
              <a:rPr lang="en-US" dirty="0" smtClean="0"/>
              <a:t>12] F. Li, Z. Pei, W. Wei, J. Li, and C. Qin, ‘‘Image forgery detection using tamper-guided dual self-attention network with </a:t>
            </a:r>
            <a:r>
              <a:rPr lang="en-US" dirty="0" err="1" smtClean="0"/>
              <a:t>multiresolution</a:t>
            </a:r>
            <a:r>
              <a:rPr lang="en-US" dirty="0" smtClean="0"/>
              <a:t> hybrid feature,’’ </a:t>
            </a:r>
            <a:r>
              <a:rPr lang="en-US" dirty="0" err="1" smtClean="0"/>
              <a:t>Secur</a:t>
            </a:r>
            <a:r>
              <a:rPr lang="en-US" dirty="0" smtClean="0"/>
              <a:t>. </a:t>
            </a:r>
            <a:r>
              <a:rPr lang="en-US" dirty="0" err="1" smtClean="0"/>
              <a:t>Commun</a:t>
            </a:r>
            <a:r>
              <a:rPr lang="en-US" dirty="0" smtClean="0"/>
              <a:t>. </a:t>
            </a:r>
            <a:r>
              <a:rPr lang="en-US" dirty="0" err="1" smtClean="0"/>
              <a:t>Netw</a:t>
            </a:r>
            <a:r>
              <a:rPr lang="en-US" dirty="0" smtClean="0"/>
              <a:t>., vol. 2022, pp. 1–13, Oct. 2022. </a:t>
            </a:r>
            <a:endParaRPr lang="en-US" dirty="0" smtClean="0"/>
          </a:p>
          <a:p>
            <a:r>
              <a:rPr lang="en-US" dirty="0" smtClean="0"/>
              <a:t>[13] C. </a:t>
            </a:r>
            <a:r>
              <a:rPr lang="en-US" dirty="0" err="1" smtClean="0"/>
              <a:t>Haipeng</a:t>
            </a:r>
            <a:r>
              <a:rPr lang="en-US" dirty="0" smtClean="0"/>
              <a:t>, C. Chang, S. </a:t>
            </a:r>
            <a:r>
              <a:rPr lang="en-US" dirty="0" err="1" smtClean="0"/>
              <a:t>Zenan</a:t>
            </a:r>
            <a:r>
              <a:rPr lang="en-US" dirty="0" smtClean="0"/>
              <a:t>, and L. </a:t>
            </a:r>
            <a:r>
              <a:rPr lang="en-US" dirty="0" err="1" smtClean="0"/>
              <a:t>Yingda</a:t>
            </a:r>
            <a:r>
              <a:rPr lang="en-US" dirty="0" smtClean="0"/>
              <a:t>, ‘‘Hybrid features and semantic reinforcement network for image,’’ Multimedia Syst., vol. 28, no. 2, pp. 363–374, 2021. </a:t>
            </a:r>
            <a:endParaRPr lang="en-US" dirty="0" smtClean="0"/>
          </a:p>
          <a:p>
            <a:r>
              <a:rPr lang="en-US" dirty="0" smtClean="0"/>
              <a:t>[</a:t>
            </a:r>
            <a:r>
              <a:rPr lang="en-US" dirty="0" smtClean="0"/>
              <a:t>14] Q. Li, C. Wang, X. Zhou, and Z. Qin, ‘‘Image copy-move forgery detection and localization based on super-BPD segmentation and DCNN,’’ Sci. Rep., vol. 12, no. 1, Sep. 2022, Art. no. 14987. </a:t>
            </a:r>
            <a:endParaRPr lang="en-US" dirty="0" smtClean="0"/>
          </a:p>
          <a:p>
            <a:r>
              <a:rPr lang="en-US" dirty="0" smtClean="0"/>
              <a:t>[</a:t>
            </a:r>
            <a:r>
              <a:rPr lang="en-US" dirty="0" smtClean="0"/>
              <a:t>15] A. K. </a:t>
            </a:r>
            <a:r>
              <a:rPr lang="en-US" dirty="0" err="1" smtClean="0"/>
              <a:t>Jaiswal</a:t>
            </a:r>
            <a:r>
              <a:rPr lang="en-US" dirty="0" smtClean="0"/>
              <a:t> and R. </a:t>
            </a:r>
            <a:r>
              <a:rPr lang="en-US" dirty="0" err="1" smtClean="0"/>
              <a:t>Srivastava</a:t>
            </a:r>
            <a:r>
              <a:rPr lang="en-US" dirty="0" smtClean="0"/>
              <a:t>, ‘‘Detection of copy-move forgery in digital image using multi-scale, multi-stage deep learning model,’’ Neural Process. </a:t>
            </a:r>
            <a:r>
              <a:rPr lang="en-US" dirty="0" err="1" smtClean="0"/>
              <a:t>Lett</a:t>
            </a:r>
            <a:r>
              <a:rPr lang="en-US" dirty="0" smtClean="0"/>
              <a:t>., vol. 54, no. 1, pp. 75–100, Aug. 2021. </a:t>
            </a:r>
            <a:endParaRPr lang="en-US" smtClean="0"/>
          </a:p>
          <a:p>
            <a:r>
              <a:rPr lang="en-US" smtClean="0"/>
              <a:t>[</a:t>
            </a:r>
            <a:r>
              <a:rPr lang="en-US" dirty="0" smtClean="0"/>
              <a:t>16] S. </a:t>
            </a:r>
            <a:r>
              <a:rPr lang="en-US" dirty="0" err="1" smtClean="0"/>
              <a:t>Koul</a:t>
            </a:r>
            <a:r>
              <a:rPr lang="en-US" dirty="0" smtClean="0"/>
              <a:t>, M. Kumar, S. S. </a:t>
            </a:r>
            <a:r>
              <a:rPr lang="en-US" dirty="0" err="1" smtClean="0"/>
              <a:t>Khurana</a:t>
            </a:r>
            <a:r>
              <a:rPr lang="en-US" dirty="0" smtClean="0"/>
              <a:t>, F. </a:t>
            </a:r>
            <a:r>
              <a:rPr lang="en-US" dirty="0" err="1" smtClean="0"/>
              <a:t>Mushtaq</a:t>
            </a:r>
            <a:r>
              <a:rPr lang="en-US" dirty="0" smtClean="0"/>
              <a:t>, and K. Kumar, ‘‘An efficient approach for copy-move image forgery detection using convolution neural network,’’ Multimedia Tools Appl., vol. 81, no. 8, pp. 11259–11277, Mar. 2022</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1330</TotalTime>
  <Words>2328</Words>
  <Application>Microsoft Office PowerPoint</Application>
  <PresentationFormat>On-screen Show (4:3)</PresentationFormat>
  <Paragraphs>122</Paragraphs>
  <Slides>24</Slides>
  <Notes>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Solstice</vt:lpstr>
      <vt:lpstr>Enhancing Digital Image Forgery Detection Using Transfer Learning</vt:lpstr>
      <vt:lpstr>ABSTRACT:</vt:lpstr>
      <vt:lpstr>Slide 3</vt:lpstr>
      <vt:lpstr>EXISTING SYSTEM:</vt:lpstr>
      <vt:lpstr>Disadvantage Of Existing System:</vt:lpstr>
      <vt:lpstr>PROPOSED SYSTEM:</vt:lpstr>
      <vt:lpstr>ADVANTAGE:</vt:lpstr>
      <vt:lpstr>Slide 8</vt:lpstr>
      <vt:lpstr>Slide 9</vt:lpstr>
      <vt:lpstr>BLOCK DIAGRAM:</vt:lpstr>
      <vt:lpstr>MODULES</vt:lpstr>
      <vt:lpstr>Pre-trained CNN Model:</vt:lpstr>
      <vt:lpstr>Fine-tuning the CNN:</vt:lpstr>
      <vt:lpstr>Feature Extraction:</vt:lpstr>
      <vt:lpstr>Design a Classifier: </vt:lpstr>
      <vt:lpstr>Data Augmentation: </vt:lpstr>
      <vt:lpstr>Evaluation and Validation:</vt:lpstr>
      <vt:lpstr>SOFTWARE REQUIREMENTS:</vt:lpstr>
      <vt:lpstr>HARDWARE REQUIREMENTS:</vt:lpstr>
      <vt:lpstr>CONCLUSION:</vt:lpstr>
      <vt:lpstr>Slide 21</vt:lpstr>
      <vt:lpstr>REFERENCE:</vt:lpstr>
      <vt:lpstr>Slide 23</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615</cp:revision>
  <dcterms:created xsi:type="dcterms:W3CDTF">2006-08-16T00:00:00Z</dcterms:created>
  <dcterms:modified xsi:type="dcterms:W3CDTF">2024-04-12T12:13:09Z</dcterms:modified>
</cp:coreProperties>
</file>