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322" r:id="rId2"/>
    <p:sldId id="325" r:id="rId3"/>
    <p:sldId id="332" r:id="rId4"/>
    <p:sldId id="260" r:id="rId5"/>
    <p:sldId id="262" r:id="rId6"/>
    <p:sldId id="263" r:id="rId7"/>
    <p:sldId id="333" r:id="rId8"/>
    <p:sldId id="294" r:id="rId9"/>
    <p:sldId id="327" r:id="rId10"/>
    <p:sldId id="326" r:id="rId11"/>
    <p:sldId id="330" r:id="rId12"/>
    <p:sldId id="335" r:id="rId13"/>
    <p:sldId id="336" r:id="rId14"/>
    <p:sldId id="337" r:id="rId15"/>
    <p:sldId id="338" r:id="rId16"/>
    <p:sldId id="339" r:id="rId17"/>
    <p:sldId id="340" r:id="rId18"/>
    <p:sldId id="341" r:id="rId19"/>
    <p:sldId id="342" r:id="rId20"/>
    <p:sldId id="343" r:id="rId21"/>
    <p:sldId id="296" r:id="rId22"/>
    <p:sldId id="295" r:id="rId23"/>
    <p:sldId id="331" r:id="rId24"/>
    <p:sldId id="334" r:id="rId25"/>
    <p:sldId id="323" r:id="rId26"/>
    <p:sldId id="329"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88" autoAdjust="0"/>
    <p:restoredTop sz="94662" autoAdjust="0"/>
  </p:normalViewPr>
  <p:slideViewPr>
    <p:cSldViewPr>
      <p:cViewPr varScale="1">
        <p:scale>
          <a:sx n="69" d="100"/>
          <a:sy n="69" d="100"/>
        </p:scale>
        <p:origin x="-1416" y="-102"/>
      </p:cViewPr>
      <p:guideLst>
        <p:guide orient="horz" pos="2160"/>
        <p:guide pos="2880"/>
      </p:guideLst>
    </p:cSldViewPr>
  </p:slideViewPr>
  <p:outlineViewPr>
    <p:cViewPr>
      <p:scale>
        <a:sx n="33" d="100"/>
        <a:sy n="33" d="100"/>
      </p:scale>
      <p:origin x="54" y="0"/>
    </p:cViewPr>
  </p:outlin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3/8/2024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extLst>
      <p:ext uri="{BB962C8B-B14F-4D97-AF65-F5344CB8AC3E}">
        <p14:creationId xmlns:p14="http://schemas.microsoft.com/office/powerpoint/2010/main" xmlns="" val="26246390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25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3/8/2024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3/8/2024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3/8/2024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3/8/2024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3/8/2024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648200"/>
          </a:xfrm>
        </p:spPr>
        <p:txBody>
          <a:bodyPr>
            <a:normAutofit/>
          </a:bodyPr>
          <a:lstStyle/>
          <a:p>
            <a:pPr algn="ctr"/>
            <a:r>
              <a:rPr lang="en-GB" b="1" dirty="0">
                <a:latin typeface="Times New Roman" pitchFamily="18" charset="0"/>
                <a:cs typeface="Times New Roman" pitchFamily="18" charset="0"/>
              </a:rPr>
              <a:t>EFFICIENT DATA INTEGRITY AND AUDITING IN CLOUD BY USING </a:t>
            </a:r>
            <a:r>
              <a:rPr lang="en-GB" b="1" dirty="0" smtClean="0">
                <a:latin typeface="Times New Roman" pitchFamily="18" charset="0"/>
                <a:cs typeface="Times New Roman" pitchFamily="18" charset="0"/>
              </a:rPr>
              <a:t/>
            </a:r>
            <a:br>
              <a:rPr lang="en-GB" b="1" dirty="0" smtClean="0">
                <a:latin typeface="Times New Roman" pitchFamily="18" charset="0"/>
                <a:cs typeface="Times New Roman" pitchFamily="18" charset="0"/>
              </a:rPr>
            </a:br>
            <a:r>
              <a:rPr lang="en-GB" b="1" dirty="0" smtClean="0">
                <a:latin typeface="Times New Roman" pitchFamily="18" charset="0"/>
                <a:cs typeface="Times New Roman" pitchFamily="18" charset="0"/>
              </a:rPr>
              <a:t>SH256</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1371600" y="182562"/>
            <a:ext cx="7498080" cy="579438"/>
          </a:xfrm>
        </p:spPr>
        <p:txBody>
          <a:bodyPr>
            <a:normAutofit/>
          </a:bodyPr>
          <a:lstStyle/>
          <a:p>
            <a:r>
              <a:rPr lang="en-US" sz="3200" b="1" dirty="0" smtClean="0"/>
              <a:t>ABSTRACT:</a:t>
            </a:r>
            <a:endParaRPr lang="en-IN" sz="3200" b="1" dirty="0"/>
          </a:p>
        </p:txBody>
      </p:sp>
      <p:sp>
        <p:nvSpPr>
          <p:cNvPr id="3" name="Content Placeholder 2"/>
          <p:cNvSpPr>
            <a:spLocks noGrp="1"/>
          </p:cNvSpPr>
          <p:nvPr>
            <p:ph idx="1"/>
          </p:nvPr>
        </p:nvSpPr>
        <p:spPr>
          <a:xfrm>
            <a:off x="1295400" y="762000"/>
            <a:ext cx="7498080" cy="5715000"/>
          </a:xfrm>
        </p:spPr>
        <p:txBody>
          <a:bodyPr>
            <a:noAutofit/>
          </a:bodyPr>
          <a:lstStyle/>
          <a:p>
            <a:pPr algn="just"/>
            <a:r>
              <a:rPr lang="en-US" sz="2000" dirty="0" smtClean="0">
                <a:latin typeface="Times New Roman" pitchFamily="18" charset="0"/>
                <a:cs typeface="Times New Roman" pitchFamily="18" charset="0"/>
              </a:rPr>
              <a:t>The utilization of cloud storage is increasingly prevalent as the field of cloud computing continues to expand. Several cloud data auditing schemes have been proposed within the academic community to guarantee the availability and integrity of cloud data. </a:t>
            </a:r>
          </a:p>
          <a:p>
            <a:pPr algn="just"/>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Nevertheless, several schemes rely on public key infrastructure and identity-based encryption, introducing intricate challenges associated with certificate management and key escrow. Consequently, we present a </a:t>
            </a:r>
            <a:r>
              <a:rPr lang="en-US" sz="2000" dirty="0" err="1" smtClean="0">
                <a:latin typeface="Times New Roman" pitchFamily="18" charset="0"/>
                <a:cs typeface="Times New Roman" pitchFamily="18" charset="0"/>
              </a:rPr>
              <a:t>certificateless</a:t>
            </a:r>
            <a:r>
              <a:rPr lang="en-US" sz="2000" dirty="0" smtClean="0">
                <a:latin typeface="Times New Roman" pitchFamily="18" charset="0"/>
                <a:cs typeface="Times New Roman" pitchFamily="18" charset="0"/>
              </a:rPr>
              <a:t> encryption-based </a:t>
            </a:r>
            <a:r>
              <a:rPr lang="en-US" sz="2000" dirty="0" err="1" smtClean="0">
                <a:latin typeface="Times New Roman" pitchFamily="18" charset="0"/>
                <a:cs typeface="Times New Roman" pitchFamily="18" charset="0"/>
              </a:rPr>
              <a:t>blockchain</a:t>
            </a:r>
            <a:r>
              <a:rPr lang="en-US" sz="2000" dirty="0" smtClean="0">
                <a:latin typeface="Times New Roman" pitchFamily="18" charset="0"/>
                <a:cs typeface="Times New Roman" pitchFamily="18" charset="0"/>
              </a:rPr>
              <a:t>-assisted public cloud data integrity auditing scheme for data integrity. </a:t>
            </a:r>
          </a:p>
          <a:p>
            <a:pPr algn="just"/>
            <a:endParaRPr lang="en-US" sz="2000" dirty="0" smtClean="0"/>
          </a:p>
          <a:p>
            <a:pPr algn="just"/>
            <a:r>
              <a:rPr lang="en-US" sz="2000" dirty="0" smtClean="0">
                <a:latin typeface="Times New Roman" pitchFamily="18" charset="0"/>
                <a:cs typeface="Times New Roman" pitchFamily="18" charset="0"/>
              </a:rPr>
              <a:t>Furthermore, our proposed scheme incorporates </a:t>
            </a:r>
            <a:r>
              <a:rPr lang="en-US" sz="2000" dirty="0" err="1" smtClean="0">
                <a:latin typeface="Times New Roman" pitchFamily="18" charset="0"/>
                <a:cs typeface="Times New Roman" pitchFamily="18" charset="0"/>
              </a:rPr>
              <a:t>blockchain</a:t>
            </a:r>
            <a:r>
              <a:rPr lang="en-US" sz="2000" dirty="0" smtClean="0">
                <a:latin typeface="Times New Roman" pitchFamily="18" charset="0"/>
                <a:cs typeface="Times New Roman" pitchFamily="18" charset="0"/>
              </a:rPr>
              <a:t> technology to oversee the activities of semi-trusted third-party auditors and resolve the concerns mentioned above. To enhance the efficiency of dynamic data updating and ensure data privacy security, we introduce a new data structure that combines a novel counting bloom filter and a Multi-Merkel hash tree approach.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7800" y="381000"/>
            <a:ext cx="7498080" cy="5257800"/>
          </a:xfrm>
        </p:spPr>
        <p:txBody>
          <a:bodyPr>
            <a:normAutofit/>
          </a:bodyPr>
          <a:lstStyle/>
          <a:p>
            <a:pPr marL="0" indent="182880">
              <a:buNone/>
            </a:pPr>
            <a:endParaRPr lang="en-US" sz="2400" dirty="0" smtClean="0">
              <a:latin typeface="Times New Roman" pitchFamily="18" charset="0"/>
              <a:cs typeface="Times New Roman" pitchFamily="18" charset="0"/>
            </a:endParaRPr>
          </a:p>
          <a:p>
            <a:pPr algn="just"/>
            <a:r>
              <a:rPr lang="en-GB" sz="2000" dirty="0">
                <a:latin typeface="Times New Roman" pitchFamily="18" charset="0"/>
                <a:cs typeface="Times New Roman" pitchFamily="18" charset="0"/>
              </a:rPr>
              <a:t>The assumption of the discrete logarithm issue determines the system’s security. In contrast, the security model of the scheme is comprehensively delineated. In the part dedicated to performance analysis, we assess the scheme’s functionality and computational cost within the framework of existing literature.</a:t>
            </a:r>
          </a:p>
          <a:p>
            <a:pPr algn="just"/>
            <a:endParaRPr lang="en-GB" sz="2000" dirty="0">
              <a:latin typeface="Times New Roman" pitchFamily="18" charset="0"/>
              <a:cs typeface="Times New Roman" pitchFamily="18" charset="0"/>
            </a:endParaRPr>
          </a:p>
          <a:p>
            <a:pPr algn="just"/>
            <a:r>
              <a:rPr lang="en-GB" sz="2000" dirty="0">
                <a:latin typeface="Times New Roman" pitchFamily="18" charset="0"/>
                <a:cs typeface="Times New Roman" pitchFamily="18" charset="0"/>
              </a:rPr>
              <a:t> The experimental results provide proof of the scheme’s comprehensive functionality and effectiveness</a:t>
            </a:r>
          </a:p>
          <a:p>
            <a:pPr algn="just"/>
            <a:endParaRPr lang="en-US"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EXISTING SYSTEM</a:t>
            </a:r>
            <a:r>
              <a:rPr lang="en-IN" b="1" dirty="0" smtClean="0"/>
              <a:t>:</a:t>
            </a:r>
            <a:endParaRPr lang="en-US" b="1" dirty="0"/>
          </a:p>
        </p:txBody>
      </p:sp>
      <p:sp>
        <p:nvSpPr>
          <p:cNvPr id="3" name="Content Placeholder 2"/>
          <p:cNvSpPr>
            <a:spLocks noGrp="1"/>
          </p:cNvSpPr>
          <p:nvPr>
            <p:ph idx="1"/>
          </p:nvPr>
        </p:nvSpPr>
        <p:spPr>
          <a:xfrm>
            <a:off x="1435608" y="990600"/>
            <a:ext cx="7498080" cy="5715000"/>
          </a:xfrm>
        </p:spPr>
        <p:txBody>
          <a:bodyPr>
            <a:noAutofit/>
          </a:bodyPr>
          <a:lstStyle/>
          <a:p>
            <a:pPr lvl="0" algn="just"/>
            <a:r>
              <a:rPr lang="en-US" sz="2000" dirty="0" smtClean="0">
                <a:latin typeface="Times New Roman" pitchFamily="18" charset="0"/>
                <a:cs typeface="Times New Roman" pitchFamily="18" charset="0"/>
              </a:rPr>
              <a:t>The existing system employs the random sample technique and </a:t>
            </a:r>
            <a:r>
              <a:rPr lang="en-US" sz="2000" dirty="0" err="1" smtClean="0">
                <a:latin typeface="Times New Roman" pitchFamily="18" charset="0"/>
                <a:cs typeface="Times New Roman" pitchFamily="18" charset="0"/>
              </a:rPr>
              <a:t>homomorphic</a:t>
            </a:r>
            <a:r>
              <a:rPr lang="en-US" sz="2000" dirty="0" smtClean="0">
                <a:latin typeface="Times New Roman" pitchFamily="18" charset="0"/>
                <a:cs typeface="Times New Roman" pitchFamily="18" charset="0"/>
              </a:rPr>
              <a:t> linear authenticators to design a </a:t>
            </a:r>
            <a:r>
              <a:rPr lang="en-US" sz="2000" dirty="0" err="1" smtClean="0">
                <a:latin typeface="Times New Roman" pitchFamily="18" charset="0"/>
                <a:cs typeface="Times New Roman" pitchFamily="18" charset="0"/>
              </a:rPr>
              <a:t>PDPscheme</a:t>
            </a:r>
            <a:r>
              <a:rPr lang="en-US" sz="2000" dirty="0" smtClean="0">
                <a:latin typeface="Times New Roman" pitchFamily="18" charset="0"/>
                <a:cs typeface="Times New Roman" pitchFamily="18" charset="0"/>
              </a:rPr>
              <a:t>, which allows an auditor to verify the integrity of cloud data without downloading the whole data from the cloud. The Proof of </a:t>
            </a:r>
            <a:r>
              <a:rPr lang="en-US" sz="2000" dirty="0" err="1" smtClean="0">
                <a:latin typeface="Times New Roman" pitchFamily="18" charset="0"/>
                <a:cs typeface="Times New Roman" pitchFamily="18" charset="0"/>
              </a:rPr>
              <a:t>Retrievability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PoR</a:t>
            </a:r>
            <a:r>
              <a:rPr lang="en-US" sz="2000" dirty="0" smtClean="0">
                <a:latin typeface="Times New Roman" pitchFamily="18" charset="0"/>
                <a:cs typeface="Times New Roman" pitchFamily="18" charset="0"/>
              </a:rPr>
              <a:t>)</a:t>
            </a:r>
            <a:r>
              <a:rPr lang="en-US" sz="2000" dirty="0" err="1" smtClean="0">
                <a:latin typeface="Times New Roman" pitchFamily="18" charset="0"/>
                <a:cs typeface="Times New Roman" pitchFamily="18" charset="0"/>
              </a:rPr>
              <a:t>Ateniese</a:t>
            </a:r>
            <a:r>
              <a:rPr lang="en-US" sz="2000" dirty="0" smtClean="0">
                <a:latin typeface="Times New Roman" pitchFamily="18" charset="0"/>
                <a:cs typeface="Times New Roman" pitchFamily="18" charset="0"/>
              </a:rPr>
              <a:t> et al.</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In the proposed scheme, the error correcting codes and the spot-checking technique are utilized to ensure the </a:t>
            </a:r>
            <a:r>
              <a:rPr lang="en-US" sz="2000" dirty="0" err="1" smtClean="0">
                <a:latin typeface="Times New Roman" pitchFamily="18" charset="0"/>
                <a:cs typeface="Times New Roman" pitchFamily="18" charset="0"/>
              </a:rPr>
              <a:t>retrievability</a:t>
            </a:r>
            <a:r>
              <a:rPr lang="en-US" sz="2000" dirty="0" smtClean="0">
                <a:latin typeface="Times New Roman" pitchFamily="18" charset="0"/>
                <a:cs typeface="Times New Roman" pitchFamily="18" charset="0"/>
              </a:rPr>
              <a:t> and the integrity of the data stored in the cloud.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existing system implements private verifiability and public verifiability by using pseudorandom function and BLS signature, Liu et al.</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To support user-interactions, including data modification, insertion and deletion, constructed a dynamic data integrity auditing scheme by exploiting the index hash tables.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In public data integrity auditing, The TPA might derive the contents of user’s data by challenging the same data blocks repeated times</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715962"/>
          </a:xfrm>
        </p:spPr>
        <p:txBody>
          <a:bodyPr>
            <a:normAutofit/>
          </a:bodyPr>
          <a:lstStyle/>
          <a:p>
            <a:r>
              <a:rPr lang="en-US" sz="3200" b="1" dirty="0" smtClean="0"/>
              <a:t>Disadvantage Of Existing System:</a:t>
            </a:r>
            <a:endParaRPr lang="en-US" sz="3200" b="1" dirty="0"/>
          </a:p>
        </p:txBody>
      </p:sp>
      <p:sp>
        <p:nvSpPr>
          <p:cNvPr id="3" name="Content Placeholder 2"/>
          <p:cNvSpPr>
            <a:spLocks noGrp="1"/>
          </p:cNvSpPr>
          <p:nvPr>
            <p:ph idx="1"/>
          </p:nvPr>
        </p:nvSpPr>
        <p:spPr>
          <a:xfrm>
            <a:off x="1435608" y="1143000"/>
            <a:ext cx="7498080" cy="5715000"/>
          </a:xfrm>
        </p:spPr>
        <p:txBody>
          <a:bodyPr>
            <a:noAutofit/>
          </a:bodyPr>
          <a:lstStyle/>
          <a:p>
            <a:pPr lvl="0" algn="just"/>
            <a:r>
              <a:rPr lang="en-US" sz="2000" dirty="0" smtClean="0">
                <a:latin typeface="Times New Roman" pitchFamily="18" charset="0"/>
                <a:cs typeface="Times New Roman" pitchFamily="18" charset="0"/>
              </a:rPr>
              <a:t>In the existing system, there are no accurate data integrity proof results. The system’s security is extremely less thanks to lack of BLS Short Signature for data blocks.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user’s computation burden of authenticator generation.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data integrity auditing scheme which preserves data privacy from the TPA proposed a cloud storage auditing scheme Zhang et al. with perfect data privacy preserving by making use of zero- knowledge proof.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problem of data dynamics in data integrity auditing and designed a data integrity auditing scheme supporting data dynamic operations based on the Divide and Conquer Table.</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high validity times may put in distrust the reliability of cloud service provider. The Data Consistency is also an issue in the existing system. The Third-party Verifiers are also involved which involves the data privacy.</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457200"/>
            <a:ext cx="7498080" cy="381000"/>
          </a:xfrm>
        </p:spPr>
        <p:txBody>
          <a:bodyPr>
            <a:noAutofit/>
          </a:bodyPr>
          <a:lstStyle/>
          <a:p>
            <a:r>
              <a:rPr lang="en-US" sz="3200" b="1" dirty="0" smtClean="0"/>
              <a:t>PROPOSED SYSTEM</a:t>
            </a:r>
            <a:r>
              <a:rPr lang="en-US" sz="4000" b="1" dirty="0"/>
              <a:t>:</a:t>
            </a:r>
          </a:p>
        </p:txBody>
      </p:sp>
      <p:sp>
        <p:nvSpPr>
          <p:cNvPr id="3" name="Content Placeholder 2"/>
          <p:cNvSpPr>
            <a:spLocks noGrp="1"/>
          </p:cNvSpPr>
          <p:nvPr>
            <p:ph idx="1"/>
          </p:nvPr>
        </p:nvSpPr>
        <p:spPr>
          <a:xfrm>
            <a:off x="1066800" y="685800"/>
            <a:ext cx="7498080" cy="5410200"/>
          </a:xfrm>
        </p:spPr>
        <p:txBody>
          <a:bodyPr>
            <a:noAutofit/>
          </a:bodyPr>
          <a:lstStyle/>
          <a:p>
            <a:pPr lvl="0" algn="just"/>
            <a:endParaRPr lang="en-US"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system mainly aim to design a practical data integrity auditing scheme without private key storage for secure cloud storage. </a:t>
            </a:r>
          </a:p>
          <a:p>
            <a:pPr lvl="0" algn="just"/>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In our scheme, two fuzzy private keys (biometric data) are extracted from the user in the phase of registration and the phase of signature generation. We respectively use these two fuzzy private keys to generate two linear sketches that contain coding and error correction processes.</a:t>
            </a:r>
            <a:endParaRPr lang="en-IN" sz="2000" dirty="0" smtClean="0">
              <a:latin typeface="Times New Roman" pitchFamily="18" charset="0"/>
              <a:cs typeface="Times New Roman" pitchFamily="18" charset="0"/>
            </a:endParaRPr>
          </a:p>
          <a:p>
            <a:pPr lvl="0" algn="just"/>
            <a:endParaRPr lang="en-US"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In this proposed work we first create a </a:t>
            </a:r>
            <a:r>
              <a:rPr lang="en-US" sz="2000" dirty="0" err="1" smtClean="0">
                <a:latin typeface="Times New Roman" pitchFamily="18" charset="0"/>
                <a:cs typeface="Times New Roman" pitchFamily="18" charset="0"/>
              </a:rPr>
              <a:t>certificateless</a:t>
            </a:r>
            <a:r>
              <a:rPr lang="en-US" sz="2000" dirty="0" smtClean="0">
                <a:latin typeface="Times New Roman" pitchFamily="18" charset="0"/>
                <a:cs typeface="Times New Roman" pitchFamily="18" charset="0"/>
              </a:rPr>
              <a:t> public verification scheme against procrastinating auditors (CPVPA) by utilizing private </a:t>
            </a:r>
            <a:r>
              <a:rPr lang="en-US" sz="2000" dirty="0" err="1" smtClean="0">
                <a:latin typeface="Times New Roman" pitchFamily="18" charset="0"/>
                <a:cs typeface="Times New Roman" pitchFamily="18" charset="0"/>
              </a:rPr>
              <a:t>blockchain</a:t>
            </a:r>
            <a:r>
              <a:rPr lang="en-US" sz="2000" dirty="0" smtClean="0">
                <a:latin typeface="Times New Roman" pitchFamily="18" charset="0"/>
                <a:cs typeface="Times New Roman" pitchFamily="18" charset="0"/>
              </a:rPr>
              <a:t> innovation with less force utilization. </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5943600"/>
          </a:xfrm>
        </p:spPr>
        <p:txBody>
          <a:bodyPr>
            <a:normAutofit/>
          </a:bodyPr>
          <a:lstStyle/>
          <a:p>
            <a:pPr lvl="0" algn="just"/>
            <a:r>
              <a:rPr lang="en-US" sz="2000" dirty="0" smtClean="0">
                <a:latin typeface="Times New Roman" pitchFamily="18" charset="0"/>
                <a:cs typeface="Times New Roman" pitchFamily="18" charset="0"/>
              </a:rPr>
              <a:t>In a </a:t>
            </a:r>
            <a:r>
              <a:rPr lang="en-US" sz="2000" dirty="0" err="1" smtClean="0">
                <a:latin typeface="Times New Roman" pitchFamily="18" charset="0"/>
                <a:cs typeface="Times New Roman" pitchFamily="18" charset="0"/>
              </a:rPr>
              <a:t>MultiCloud</a:t>
            </a:r>
            <a:r>
              <a:rPr lang="en-US" sz="2000" dirty="0" smtClean="0">
                <a:latin typeface="Times New Roman" pitchFamily="18" charset="0"/>
                <a:cs typeface="Times New Roman" pitchFamily="18" charset="0"/>
              </a:rPr>
              <a:t> environment, the remote data integrity checking requires to ensure the user’s data. The uploading data may be in either format, such as a document or audio or video.</a:t>
            </a:r>
          </a:p>
          <a:p>
            <a:pPr lvl="0" algn="just"/>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 This data is split into blocks using the Dynamic Block generation Algorithm and stored in a </a:t>
            </a:r>
            <a:r>
              <a:rPr lang="en-US" sz="2000" dirty="0" err="1" smtClean="0">
                <a:latin typeface="Times New Roman" pitchFamily="18" charset="0"/>
                <a:cs typeface="Times New Roman" pitchFamily="18" charset="0"/>
              </a:rPr>
              <a:t>MultiCloud</a:t>
            </a:r>
            <a:r>
              <a:rPr lang="en-US" sz="2000" dirty="0" smtClean="0">
                <a:latin typeface="Times New Roman" pitchFamily="18" charset="0"/>
                <a:cs typeface="Times New Roman" pitchFamily="18" charset="0"/>
              </a:rPr>
              <a:t> environment. </a:t>
            </a:r>
          </a:p>
          <a:p>
            <a:pPr lvl="0" algn="just"/>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The key idea is to require verifiers to record each verifying result into a </a:t>
            </a:r>
            <a:r>
              <a:rPr lang="en-US" sz="2000" dirty="0" err="1" smtClean="0">
                <a:latin typeface="Times New Roman" pitchFamily="18" charset="0"/>
                <a:cs typeface="Times New Roman" pitchFamily="18" charset="0"/>
              </a:rPr>
              <a:t>blockchain</a:t>
            </a:r>
            <a:r>
              <a:rPr lang="en-US" sz="2000" dirty="0" smtClean="0">
                <a:latin typeface="Times New Roman" pitchFamily="18" charset="0"/>
                <a:cs typeface="Times New Roman" pitchFamily="18" charset="0"/>
              </a:rPr>
              <a:t> as an event. The events on the </a:t>
            </a:r>
            <a:r>
              <a:rPr lang="en-US" sz="2000" dirty="0" err="1" smtClean="0">
                <a:latin typeface="Times New Roman" pitchFamily="18" charset="0"/>
                <a:cs typeface="Times New Roman" pitchFamily="18" charset="0"/>
              </a:rPr>
              <a:t>blockchain</a:t>
            </a:r>
            <a:r>
              <a:rPr lang="en-US" sz="2000" dirty="0" smtClean="0">
                <a:latin typeface="Times New Roman" pitchFamily="18" charset="0"/>
                <a:cs typeface="Times New Roman" pitchFamily="18" charset="0"/>
              </a:rPr>
              <a:t> are time-sensitive. After the transactions are time-stamped, following the analogous transactions are recorded into the </a:t>
            </a:r>
            <a:r>
              <a:rPr lang="en-US" sz="2000" dirty="0" err="1" smtClean="0">
                <a:latin typeface="Times New Roman" pitchFamily="18" charset="0"/>
                <a:cs typeface="Times New Roman" pitchFamily="18" charset="0"/>
              </a:rPr>
              <a:t>blockchain</a:t>
            </a:r>
            <a:r>
              <a:rPr lang="en-US" sz="2000" dirty="0" smtClean="0">
                <a:latin typeface="Times New Roman" pitchFamily="18" charset="0"/>
                <a:cs typeface="Times New Roman" pitchFamily="18" charset="0"/>
              </a:rPr>
              <a:t>. </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533400"/>
            <a:ext cx="7498080" cy="563562"/>
          </a:xfrm>
        </p:spPr>
        <p:txBody>
          <a:bodyPr>
            <a:noAutofit/>
          </a:bodyPr>
          <a:lstStyle/>
          <a:p>
            <a:r>
              <a:rPr lang="en-US" sz="3200" b="1" dirty="0"/>
              <a:t>ADVANTAGE</a:t>
            </a:r>
            <a:r>
              <a:rPr lang="en-US" sz="4000" b="1" dirty="0"/>
              <a:t>:</a:t>
            </a:r>
          </a:p>
        </p:txBody>
      </p:sp>
      <p:sp>
        <p:nvSpPr>
          <p:cNvPr id="3" name="Content Placeholder 2"/>
          <p:cNvSpPr>
            <a:spLocks noGrp="1"/>
          </p:cNvSpPr>
          <p:nvPr>
            <p:ph idx="1"/>
          </p:nvPr>
        </p:nvSpPr>
        <p:spPr>
          <a:xfrm>
            <a:off x="1143000" y="1371600"/>
            <a:ext cx="7866888" cy="6019800"/>
          </a:xfrm>
        </p:spPr>
        <p:txBody>
          <a:bodyPr>
            <a:normAutofit/>
          </a:bodyPr>
          <a:lstStyle/>
          <a:p>
            <a:pPr lvl="0" algn="just">
              <a:lnSpc>
                <a:spcPct val="150000"/>
              </a:lnSpc>
            </a:pPr>
            <a:r>
              <a:rPr lang="en-US" sz="2000" dirty="0" smtClean="0">
                <a:latin typeface="Times New Roman" pitchFamily="18" charset="0"/>
                <a:cs typeface="Times New Roman" pitchFamily="18" charset="0"/>
              </a:rPr>
              <a:t>An affective technique to ensure that when the cloud properly stores users’ data, the proof it generates can pass the verification of the TPA.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An efficient technique to assure that if the cloud </a:t>
            </a:r>
            <a:r>
              <a:rPr lang="en-US" sz="2000" dirty="0" err="1" smtClean="0">
                <a:latin typeface="Times New Roman" pitchFamily="18" charset="0"/>
                <a:cs typeface="Times New Roman" pitchFamily="18" charset="0"/>
              </a:rPr>
              <a:t>doesnot</a:t>
            </a:r>
            <a:r>
              <a:rPr lang="en-US" sz="2000" dirty="0" smtClean="0">
                <a:latin typeface="Times New Roman" pitchFamily="18" charset="0"/>
                <a:cs typeface="Times New Roman" pitchFamily="18" charset="0"/>
              </a:rPr>
              <a:t> possess user intact data, it cannot pass the verification of the TPA.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Secure and efficient techniques to allow the user to utilize biometric data as fuzzy private key to accomplish data integrity auditing without private key storage.</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a:latin typeface="Times New Roman"/>
                          <a:ea typeface="Times New Roman"/>
                          <a:cs typeface="Times New Roman"/>
                        </a:rPr>
                        <a:t>Data Integrity Auditing without Private Key Storage for Secure Cloud Storage</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a:latin typeface="Times New Roman"/>
                          <a:ea typeface="Times New Roman"/>
                          <a:cs typeface="Times New Roman"/>
                        </a:rPr>
                        <a:t>Wenting Shen, Jing Qin</a:t>
                      </a:r>
                      <a:endParaRPr lang="en-IN" sz="180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a:latin typeface="Times New Roman"/>
                          <a:ea typeface="Times New Roman"/>
                          <a:cs typeface="Times New Roman"/>
                        </a:rPr>
                        <a:t>In this paper, they investigate how to utilize private key to acknowledge data integrity inspecting without putting away private key.</a:t>
                      </a:r>
                      <a:endParaRPr lang="en-IN" sz="1800">
                        <a:latin typeface="Calibri"/>
                        <a:ea typeface="Times New Roman"/>
                        <a:cs typeface="Times New Roman"/>
                      </a:endParaRPr>
                    </a:p>
                  </a:txBody>
                  <a:tcPr marL="68580" marR="68580" marT="0" marB="0"/>
                </a:tc>
              </a:tr>
              <a:tr h="370840">
                <a:tc>
                  <a:txBody>
                    <a:bodyPr/>
                    <a:lstStyle/>
                    <a:p>
                      <a:pPr algn="just">
                        <a:lnSpc>
                          <a:spcPct val="150000"/>
                        </a:lnSpc>
                        <a:spcAft>
                          <a:spcPts val="0"/>
                        </a:spcAft>
                      </a:pPr>
                      <a:r>
                        <a:rPr lang="en-US" sz="2000">
                          <a:latin typeface="Times New Roman"/>
                          <a:ea typeface="Times New Roman"/>
                          <a:cs typeface="Times New Roman"/>
                        </a:rPr>
                        <a:t>Enabling Efficient User Revocation in Identity-based Cloud Storage Auditing for Shared Big Data</a:t>
                      </a:r>
                      <a:endParaRPr lang="en-IN" sz="180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a:latin typeface="Times New Roman"/>
                          <a:ea typeface="Times New Roman"/>
                          <a:cs typeface="Times New Roman"/>
                        </a:rPr>
                        <a:t>Yue Zhang </a:t>
                      </a:r>
                      <a:endParaRPr lang="en-IN" sz="180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solidFill>
                            <a:srgbClr val="333333"/>
                          </a:solidFill>
                          <a:latin typeface="Times New Roman"/>
                          <a:ea typeface="Times New Roman"/>
                          <a:cs typeface="Times New Roman"/>
                        </a:rPr>
                        <a:t>In this paper, we propose a novel storage auditing scheme that achieves highly-efficient user revocation independent of the total number of file blocks possessed by the revoked user in the cloud. </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a:latin typeface="Times New Roman"/>
                          <a:ea typeface="Times New Roman"/>
                          <a:cs typeface="Times New Roman"/>
                        </a:rPr>
                        <a:t>Storage Key-Exposure Resilient Auditing for Secure Cloud Storage</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a:latin typeface="Times New Roman"/>
                          <a:ea typeface="Times New Roman"/>
                          <a:cs typeface="Times New Roman"/>
                        </a:rPr>
                        <a:t>Jia Yu </a:t>
                      </a:r>
                      <a:endParaRPr lang="en-IN" sz="180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a:solidFill>
                            <a:srgbClr val="333333"/>
                          </a:solidFill>
                          <a:latin typeface="Times New Roman"/>
                          <a:ea typeface="Times New Roman"/>
                          <a:cs typeface="Times New Roman"/>
                        </a:rPr>
                        <a:t>In order to deal with this problem, cloud storage auditing scheme with key-exposure resilience has been proposed.</a:t>
                      </a:r>
                      <a:endParaRPr lang="en-IN" sz="1800">
                        <a:latin typeface="Calibri"/>
                        <a:ea typeface="Times New Roman"/>
                        <a:cs typeface="Times New Roman"/>
                      </a:endParaRPr>
                    </a:p>
                  </a:txBody>
                  <a:tcPr marL="68580" marR="68580" marT="0" marB="0"/>
                </a:tc>
              </a:tr>
              <a:tr h="370840">
                <a:tc>
                  <a:txBody>
                    <a:bodyPr/>
                    <a:lstStyle/>
                    <a:p>
                      <a:pPr algn="just">
                        <a:lnSpc>
                          <a:spcPct val="150000"/>
                        </a:lnSpc>
                        <a:spcAft>
                          <a:spcPts val="0"/>
                        </a:spcAft>
                      </a:pPr>
                      <a:r>
                        <a:rPr lang="en-US" sz="2000">
                          <a:latin typeface="Times New Roman"/>
                          <a:ea typeface="Times New Roman"/>
                          <a:cs typeface="Times New Roman"/>
                        </a:rPr>
                        <a:t>Enabling Cloud Storage Auditing with Verifiable Outsourcing of Key Updates: A review</a:t>
                      </a:r>
                      <a:endParaRPr lang="en-IN" sz="180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a:latin typeface="Times New Roman"/>
                          <a:ea typeface="Times New Roman"/>
                          <a:cs typeface="Times New Roman"/>
                        </a:rPr>
                        <a:t>Jia Yu, Kui Ren, Cong Wang</a:t>
                      </a:r>
                      <a:endParaRPr lang="en-IN" sz="180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latin typeface="Times New Roman"/>
                          <a:ea typeface="Times New Roman"/>
                          <a:cs typeface="Times New Roman"/>
                        </a:rPr>
                        <a:t>Transparent resistance as possible with important performance features of the audit process, carefully designed to make the customer.</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2559" y="261938"/>
            <a:ext cx="7498080" cy="1143000"/>
          </a:xfrm>
        </p:spPr>
        <p:txBody>
          <a:bodyPr>
            <a:normAutofit/>
          </a:bodyPr>
          <a:lstStyle/>
          <a:p>
            <a:r>
              <a:rPr lang="en-US" sz="3200" b="1" dirty="0" smtClean="0"/>
              <a:t>BLOCK DIAGRAM:</a:t>
            </a:r>
            <a:endParaRPr lang="en-US" sz="3200" b="1" dirty="0"/>
          </a:p>
        </p:txBody>
      </p:sp>
      <p:sp>
        <p:nvSpPr>
          <p:cNvPr id="4" name="Content Placeholder 3"/>
          <p:cNvSpPr>
            <a:spLocks noGrp="1"/>
          </p:cNvSpPr>
          <p:nvPr>
            <p:ph idx="1"/>
          </p:nvPr>
        </p:nvSpPr>
        <p:spPr/>
        <p:txBody>
          <a:bodyPr/>
          <a:lstStyle/>
          <a:p>
            <a:endParaRPr lang="en-US"/>
          </a:p>
        </p:txBody>
      </p:sp>
      <p:pic>
        <p:nvPicPr>
          <p:cNvPr id="3" name="Picture 2"/>
          <p:cNvPicPr>
            <a:picLocks noChangeAspect="1" noChangeArrowheads="1"/>
          </p:cNvPicPr>
          <p:nvPr/>
        </p:nvPicPr>
        <p:blipFill>
          <a:blip r:embed="rId2"/>
          <a:srcRect/>
          <a:stretch>
            <a:fillRect/>
          </a:stretch>
        </p:blipFill>
        <p:spPr bwMode="auto">
          <a:xfrm>
            <a:off x="1219200" y="1404938"/>
            <a:ext cx="7924799" cy="5148262"/>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AUDIT PROCESS</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35100" y="1584818"/>
            <a:ext cx="7499350" cy="4526563"/>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Cloud Data Integrity Auditing</a:t>
            </a:r>
            <a:endParaRPr lang="en-US" dirty="0"/>
          </a:p>
        </p:txBody>
      </p:sp>
      <p:sp>
        <p:nvSpPr>
          <p:cNvPr id="3" name="Content Placeholder 2"/>
          <p:cNvSpPr>
            <a:spLocks noGrp="1"/>
          </p:cNvSpPr>
          <p:nvPr>
            <p:ph idx="1"/>
          </p:nvPr>
        </p:nvSpPr>
        <p:spPr/>
        <p:txBody>
          <a:bodyPr/>
          <a:lstStyle/>
          <a:p>
            <a:endParaRPr lang="en-US" dirty="0"/>
          </a:p>
        </p:txBody>
      </p:sp>
      <p:pic>
        <p:nvPicPr>
          <p:cNvPr id="2050" name="Picture 2" descr="Information | Free Full-Text | Public Data Integrity Verification Scheme  for Secure Cloud Storage"/>
          <p:cNvPicPr>
            <a:picLocks noChangeAspect="1" noChangeArrowheads="1"/>
          </p:cNvPicPr>
          <p:nvPr/>
        </p:nvPicPr>
        <p:blipFill>
          <a:blip r:embed="rId2"/>
          <a:srcRect/>
          <a:stretch>
            <a:fillRect/>
          </a:stretch>
        </p:blipFill>
        <p:spPr bwMode="auto">
          <a:xfrm>
            <a:off x="1222477" y="1500174"/>
            <a:ext cx="7921523" cy="518497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Hash Functions</a:t>
            </a:r>
            <a:r>
              <a:rPr lang="en-US" dirty="0" smtClean="0"/>
              <a:t>: </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Hash functions play a fundamental role in data integrity auditing. They generate unique fixed-size hashes (checksums) for data inputs. </a:t>
            </a:r>
            <a:endParaRPr lang="en-US" dirty="0" smtClean="0"/>
          </a:p>
          <a:p>
            <a:endParaRPr lang="en-US" dirty="0" smtClean="0"/>
          </a:p>
          <a:p>
            <a:r>
              <a:rPr lang="en-US" dirty="0" smtClean="0"/>
              <a:t>Any </a:t>
            </a:r>
            <a:r>
              <a:rPr lang="en-US" dirty="0" smtClean="0"/>
              <a:t>change in the data, no matter how small, will result in a significantly different hash value. By comparing hash values before and after data transmission or storage in the cloud, one can verify data integrity.</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Cryptographic Techniques</a:t>
            </a:r>
            <a:r>
              <a:rPr lang="en-US" dirty="0" smtClean="0"/>
              <a:t>:</a:t>
            </a:r>
            <a:endParaRPr lang="en-US" dirty="0"/>
          </a:p>
        </p:txBody>
      </p:sp>
      <p:sp>
        <p:nvSpPr>
          <p:cNvPr id="3" name="Content Placeholder 2"/>
          <p:cNvSpPr>
            <a:spLocks noGrp="1"/>
          </p:cNvSpPr>
          <p:nvPr>
            <p:ph idx="1"/>
          </p:nvPr>
        </p:nvSpPr>
        <p:spPr/>
        <p:txBody>
          <a:bodyPr/>
          <a:lstStyle/>
          <a:p>
            <a:r>
              <a:rPr lang="en-US" dirty="0" smtClean="0"/>
              <a:t>Cryptographic techniques such as digital signatures, message authentication codes (MACs), and cryptographic hashes are used to ensure data integrity. </a:t>
            </a:r>
            <a:endParaRPr lang="en-US" dirty="0" smtClean="0"/>
          </a:p>
          <a:p>
            <a:endParaRPr lang="en-US" dirty="0" smtClean="0"/>
          </a:p>
          <a:p>
            <a:r>
              <a:rPr lang="en-US" dirty="0" smtClean="0"/>
              <a:t>Digital </a:t>
            </a:r>
            <a:r>
              <a:rPr lang="en-US" dirty="0" smtClean="0"/>
              <a:t>signatures provide a means of verifying the authenticity and integrity of data by using public-key cryptography.</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Data Logging and Monitoring</a:t>
            </a:r>
            <a:r>
              <a:rPr lang="en-US" dirty="0" smtClean="0"/>
              <a:t>:</a:t>
            </a:r>
            <a:endParaRPr lang="en-US" dirty="0"/>
          </a:p>
        </p:txBody>
      </p:sp>
      <p:sp>
        <p:nvSpPr>
          <p:cNvPr id="3" name="Content Placeholder 2"/>
          <p:cNvSpPr>
            <a:spLocks noGrp="1"/>
          </p:cNvSpPr>
          <p:nvPr>
            <p:ph idx="1"/>
          </p:nvPr>
        </p:nvSpPr>
        <p:spPr/>
        <p:txBody>
          <a:bodyPr/>
          <a:lstStyle/>
          <a:p>
            <a:r>
              <a:rPr lang="en-US" dirty="0" smtClean="0"/>
              <a:t>Cloud service providers often offer logging and monitoring features that enable users to track changes to data. Monitoring tools can alert administrators to any suspicious activities or unauthorized modifications to data, helping maintain data integrity.</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Checksums and Error Correction</a:t>
            </a:r>
            <a:r>
              <a:rPr lang="en-US" dirty="0" smtClean="0"/>
              <a:t>:</a:t>
            </a:r>
            <a:endParaRPr lang="en-US" dirty="0"/>
          </a:p>
        </p:txBody>
      </p:sp>
      <p:sp>
        <p:nvSpPr>
          <p:cNvPr id="3" name="Content Placeholder 2"/>
          <p:cNvSpPr>
            <a:spLocks noGrp="1"/>
          </p:cNvSpPr>
          <p:nvPr>
            <p:ph idx="1"/>
          </p:nvPr>
        </p:nvSpPr>
        <p:spPr/>
        <p:txBody>
          <a:bodyPr/>
          <a:lstStyle/>
          <a:p>
            <a:r>
              <a:rPr lang="en-US" dirty="0" smtClean="0"/>
              <a:t>Checksums are used to detect errors in data transmission or storage. </a:t>
            </a:r>
            <a:endParaRPr lang="en-US" dirty="0" smtClean="0"/>
          </a:p>
          <a:p>
            <a:endParaRPr lang="en-US" dirty="0" smtClean="0"/>
          </a:p>
          <a:p>
            <a:r>
              <a:rPr lang="en-US" dirty="0" smtClean="0"/>
              <a:t>By </a:t>
            </a:r>
            <a:r>
              <a:rPr lang="en-US" dirty="0" smtClean="0"/>
              <a:t>calculating checksums before and after data transfer, discrepancies can be identified, and error correction mechanisms can be applied to ensure data integrity.</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Data Replication and Redundancy</a:t>
            </a:r>
            <a:r>
              <a:rPr lang="en-US" dirty="0" smtClean="0"/>
              <a:t>: </a:t>
            </a:r>
            <a:endParaRPr lang="en-US" dirty="0"/>
          </a:p>
        </p:txBody>
      </p:sp>
      <p:sp>
        <p:nvSpPr>
          <p:cNvPr id="3" name="Content Placeholder 2"/>
          <p:cNvSpPr>
            <a:spLocks noGrp="1"/>
          </p:cNvSpPr>
          <p:nvPr>
            <p:ph idx="1"/>
          </p:nvPr>
        </p:nvSpPr>
        <p:spPr/>
        <p:txBody>
          <a:bodyPr/>
          <a:lstStyle/>
          <a:p>
            <a:r>
              <a:rPr lang="en-US" dirty="0" smtClean="0"/>
              <a:t>Implementing data replication and redundancy across multiple geographic locations or data centers helps ensure data integrity and availability. </a:t>
            </a:r>
            <a:endParaRPr lang="en-US" dirty="0" smtClean="0"/>
          </a:p>
          <a:p>
            <a:endParaRPr lang="en-US" dirty="0" smtClean="0"/>
          </a:p>
          <a:p>
            <a:r>
              <a:rPr lang="en-US" dirty="0" smtClean="0"/>
              <a:t>Redundant </a:t>
            </a:r>
            <a:r>
              <a:rPr lang="en-US" dirty="0" smtClean="0"/>
              <a:t>copies of data can be compared to identify any inconsistencies or corruption.</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Third-party Auditing Services</a:t>
            </a:r>
            <a:r>
              <a:rPr lang="en-US" dirty="0" smtClean="0"/>
              <a:t>:</a:t>
            </a:r>
            <a:endParaRPr lang="en-US" dirty="0"/>
          </a:p>
        </p:txBody>
      </p:sp>
      <p:sp>
        <p:nvSpPr>
          <p:cNvPr id="3" name="Content Placeholder 2"/>
          <p:cNvSpPr>
            <a:spLocks noGrp="1"/>
          </p:cNvSpPr>
          <p:nvPr>
            <p:ph idx="1"/>
          </p:nvPr>
        </p:nvSpPr>
        <p:spPr/>
        <p:txBody>
          <a:bodyPr/>
          <a:lstStyle/>
          <a:p>
            <a:r>
              <a:rPr lang="en-US" dirty="0" smtClean="0"/>
              <a:t>Some organizations opt for third-party auditing services to independently verify the integrity of their cloud data. </a:t>
            </a:r>
            <a:endParaRPr lang="en-US" dirty="0" smtClean="0"/>
          </a:p>
          <a:p>
            <a:endParaRPr lang="en-US" dirty="0" smtClean="0"/>
          </a:p>
          <a:p>
            <a:r>
              <a:rPr lang="en-US" dirty="0" smtClean="0"/>
              <a:t>These </a:t>
            </a:r>
            <a:r>
              <a:rPr lang="en-US" dirty="0" smtClean="0"/>
              <a:t>auditors examine cloud infrastructure, data storage mechanisms, access controls, and encryption practices to ensure compliance with regulatory requirements and industry standards.</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t>Blockchain</a:t>
            </a:r>
            <a:r>
              <a:rPr lang="en-US" b="1" dirty="0" smtClean="0"/>
              <a:t> Technology</a:t>
            </a:r>
            <a:r>
              <a:rPr lang="en-US" dirty="0" smtClean="0"/>
              <a:t>:</a:t>
            </a:r>
            <a:endParaRPr lang="en-US" dirty="0"/>
          </a:p>
        </p:txBody>
      </p:sp>
      <p:sp>
        <p:nvSpPr>
          <p:cNvPr id="3" name="Content Placeholder 2"/>
          <p:cNvSpPr>
            <a:spLocks noGrp="1"/>
          </p:cNvSpPr>
          <p:nvPr>
            <p:ph idx="1"/>
          </p:nvPr>
        </p:nvSpPr>
        <p:spPr/>
        <p:txBody>
          <a:bodyPr>
            <a:normAutofit lnSpcReduction="10000"/>
          </a:bodyPr>
          <a:lstStyle/>
          <a:p>
            <a:r>
              <a:rPr lang="en-US" dirty="0" smtClean="0"/>
              <a:t>In some cases, </a:t>
            </a:r>
            <a:r>
              <a:rPr lang="en-US" dirty="0" err="1" smtClean="0"/>
              <a:t>blockchain</a:t>
            </a:r>
            <a:r>
              <a:rPr lang="en-US" dirty="0" smtClean="0"/>
              <a:t> technology is utilized for cloud data integrity auditing. </a:t>
            </a:r>
            <a:r>
              <a:rPr lang="en-US" dirty="0" err="1" smtClean="0"/>
              <a:t>Blockchain</a:t>
            </a:r>
            <a:r>
              <a:rPr lang="en-US" dirty="0" smtClean="0"/>
              <a:t> provides a decentralized and immutable ledger that records data transactions in a secure and transparent manner. </a:t>
            </a:r>
            <a:endParaRPr lang="en-US" dirty="0" smtClean="0"/>
          </a:p>
          <a:p>
            <a:endParaRPr lang="en-US" smtClean="0"/>
          </a:p>
          <a:p>
            <a:r>
              <a:rPr lang="en-US" smtClean="0"/>
              <a:t>By </a:t>
            </a:r>
            <a:r>
              <a:rPr lang="en-US" dirty="0" smtClean="0"/>
              <a:t>leveraging </a:t>
            </a:r>
            <a:r>
              <a:rPr lang="en-US" dirty="0" err="1" smtClean="0"/>
              <a:t>blockchain</a:t>
            </a:r>
            <a:r>
              <a:rPr lang="en-US" dirty="0" smtClean="0"/>
              <a:t>, organizations can enhance the integrity and </a:t>
            </a:r>
            <a:r>
              <a:rPr lang="en-US" dirty="0" err="1" smtClean="0"/>
              <a:t>auditability</a:t>
            </a:r>
            <a:r>
              <a:rPr lang="en-US" dirty="0" smtClean="0"/>
              <a:t> of their cloud data.</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1401762"/>
          </a:xfrm>
        </p:spPr>
        <p:txBody>
          <a:bodyPr>
            <a:normAutofit/>
          </a:bodyPr>
          <a:lstStyle/>
          <a:p>
            <a:r>
              <a:rPr lang="en-US" sz="3200" b="1" dirty="0" smtClean="0"/>
              <a:t>SOFTWARE REQUIREMENTS</a:t>
            </a:r>
            <a:r>
              <a:rPr lang="en-US" sz="4000" b="1" dirty="0" smtClean="0"/>
              <a:t>:</a:t>
            </a:r>
            <a:endParaRPr lang="en-US" sz="4000" b="1" dirty="0"/>
          </a:p>
        </p:txBody>
      </p:sp>
      <p:sp>
        <p:nvSpPr>
          <p:cNvPr id="3" name="Content Placeholder 2"/>
          <p:cNvSpPr>
            <a:spLocks noGrp="1"/>
          </p:cNvSpPr>
          <p:nvPr>
            <p:ph idx="1"/>
          </p:nvPr>
        </p:nvSpPr>
        <p:spPr>
          <a:xfrm>
            <a:off x="1371600" y="1524000"/>
            <a:ext cx="7498080" cy="4419600"/>
          </a:xfrm>
        </p:spPr>
        <p:txBody>
          <a:bodyPr>
            <a:normAutofit/>
          </a:bodyPr>
          <a:lstStyle/>
          <a:p>
            <a:endParaRPr lang="en-US" sz="2800" dirty="0" smtClean="0"/>
          </a:p>
          <a:p>
            <a:pPr lvl="0"/>
            <a:r>
              <a:rPr lang="en-US" sz="2400" dirty="0" smtClean="0">
                <a:latin typeface="Times New Roman" pitchFamily="18" charset="0"/>
                <a:cs typeface="Times New Roman" pitchFamily="18" charset="0"/>
              </a:rPr>
              <a:t>Operating System	: Windows 10</a:t>
            </a:r>
          </a:p>
          <a:p>
            <a:pPr lvl="0"/>
            <a:r>
              <a:rPr lang="en-US" sz="2400" dirty="0" smtClean="0">
                <a:latin typeface="Times New Roman" pitchFamily="18" charset="0"/>
                <a:cs typeface="Times New Roman" pitchFamily="18" charset="0"/>
              </a:rPr>
              <a:t>Platform		: DOT NET TECHNOLOGY</a:t>
            </a:r>
          </a:p>
          <a:p>
            <a:pPr lvl="0"/>
            <a:r>
              <a:rPr lang="en-US" sz="2400" dirty="0" smtClean="0">
                <a:latin typeface="Times New Roman" pitchFamily="18" charset="0"/>
                <a:cs typeface="Times New Roman" pitchFamily="18" charset="0"/>
              </a:rPr>
              <a:t>Front End		: </a:t>
            </a:r>
            <a:r>
              <a:rPr lang="en-US" sz="2400" dirty="0" err="1" smtClean="0">
                <a:latin typeface="Times New Roman" pitchFamily="18" charset="0"/>
                <a:cs typeface="Times New Roman" pitchFamily="18" charset="0"/>
              </a:rPr>
              <a:t>ASP.Net</a:t>
            </a:r>
            <a:r>
              <a:rPr lang="en-US" sz="2400" dirty="0" smtClean="0">
                <a:latin typeface="Times New Roman" pitchFamily="18" charset="0"/>
                <a:cs typeface="Times New Roman" pitchFamily="18" charset="0"/>
              </a:rPr>
              <a:t> 4.0</a:t>
            </a:r>
          </a:p>
          <a:p>
            <a:pPr lvl="0"/>
            <a:r>
              <a:rPr lang="en-US" sz="2400" dirty="0" smtClean="0">
                <a:latin typeface="Times New Roman" pitchFamily="18" charset="0"/>
                <a:cs typeface="Times New Roman" pitchFamily="18" charset="0"/>
              </a:rPr>
              <a:t>Back End		: SQL SERVER 2019</a:t>
            </a:r>
          </a:p>
          <a:p>
            <a:pPr>
              <a:buNone/>
            </a:pPr>
            <a:endParaRPr lang="en-US" sz="24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7498080" cy="990600"/>
          </a:xfrm>
        </p:spPr>
        <p:txBody>
          <a:bodyPr>
            <a:normAutofit/>
          </a:bodyPr>
          <a:lstStyle/>
          <a:p>
            <a:r>
              <a:rPr lang="en-US" sz="3200" b="1" dirty="0" smtClean="0"/>
              <a:t>HARDWARE REQUIREMENTS</a:t>
            </a:r>
            <a:r>
              <a:rPr lang="en-US" sz="4000" b="1" dirty="0"/>
              <a:t>:</a:t>
            </a:r>
            <a:endParaRPr lang="en-US" sz="4000" dirty="0"/>
          </a:p>
        </p:txBody>
      </p:sp>
      <p:sp>
        <p:nvSpPr>
          <p:cNvPr id="3" name="Content Placeholder 2"/>
          <p:cNvSpPr>
            <a:spLocks noGrp="1"/>
          </p:cNvSpPr>
          <p:nvPr>
            <p:ph idx="1"/>
          </p:nvPr>
        </p:nvSpPr>
        <p:spPr>
          <a:xfrm>
            <a:off x="1447800" y="1447800"/>
            <a:ext cx="7498080" cy="4343400"/>
          </a:xfrm>
        </p:spPr>
        <p:txBody>
          <a:bodyPr/>
          <a:lstStyle/>
          <a:p>
            <a:r>
              <a:rPr lang="en-US" sz="2400" dirty="0" smtClean="0">
                <a:latin typeface="Times New Roman" pitchFamily="18" charset="0"/>
                <a:cs typeface="Times New Roman" pitchFamily="18" charset="0"/>
              </a:rPr>
              <a:t>Keyboard</a:t>
            </a:r>
          </a:p>
          <a:p>
            <a:r>
              <a:rPr lang="en-US" sz="2400" dirty="0" smtClean="0">
                <a:latin typeface="Times New Roman" pitchFamily="18" charset="0"/>
                <a:cs typeface="Times New Roman" pitchFamily="18" charset="0"/>
              </a:rPr>
              <a:t>Mouse</a:t>
            </a:r>
          </a:p>
          <a:p>
            <a:r>
              <a:rPr lang="en-US" sz="2400" dirty="0" smtClean="0">
                <a:latin typeface="Times New Roman" pitchFamily="18" charset="0"/>
                <a:cs typeface="Times New Roman" pitchFamily="18" charset="0"/>
              </a:rPr>
              <a:t>Hard disk 500GB</a:t>
            </a:r>
          </a:p>
          <a:p>
            <a:r>
              <a:rPr lang="en-US" sz="2400" dirty="0" smtClean="0">
                <a:latin typeface="Times New Roman" pitchFamily="18" charset="0"/>
                <a:cs typeface="Times New Roman" pitchFamily="18" charset="0"/>
              </a:rPr>
              <a:t>Ram 4 </a:t>
            </a:r>
            <a:r>
              <a:rPr lang="en-US" sz="2400" dirty="0" err="1" smtClean="0">
                <a:latin typeface="Times New Roman" pitchFamily="18" charset="0"/>
                <a:cs typeface="Times New Roman" pitchFamily="18" charset="0"/>
              </a:rPr>
              <a:t>Gb</a:t>
            </a:r>
            <a:endParaRPr lang="en-US" sz="2400" dirty="0" smtClean="0">
              <a:latin typeface="Times New Roman" pitchFamily="18" charset="0"/>
              <a:cs typeface="Times New Roman" pitchFamily="18" charset="0"/>
            </a:endParaRPr>
          </a:p>
          <a:p>
            <a:endParaRPr lang="en-US" dirty="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sz="3200" b="1" dirty="0"/>
              <a:t>CONCLUSION</a:t>
            </a:r>
            <a:r>
              <a:rPr lang="en-US" sz="4400" b="1" dirty="0"/>
              <a:t>:</a:t>
            </a:r>
          </a:p>
        </p:txBody>
      </p:sp>
      <p:sp>
        <p:nvSpPr>
          <p:cNvPr id="3" name="Content Placeholder 2"/>
          <p:cNvSpPr>
            <a:spLocks noGrp="1"/>
          </p:cNvSpPr>
          <p:nvPr>
            <p:ph idx="1"/>
          </p:nvPr>
        </p:nvSpPr>
        <p:spPr>
          <a:xfrm>
            <a:off x="1447800" y="609600"/>
            <a:ext cx="7498080" cy="6096000"/>
          </a:xfrm>
        </p:spPr>
        <p:txBody>
          <a:bodyPr>
            <a:noAutofit/>
          </a:bodyPr>
          <a:lstStyle/>
          <a:p>
            <a:pPr algn="just"/>
            <a:r>
              <a:rPr lang="en-US" sz="2000" dirty="0" smtClean="0">
                <a:latin typeface="Times New Roman" pitchFamily="18" charset="0"/>
                <a:cs typeface="Times New Roman" pitchFamily="18" charset="0"/>
              </a:rPr>
              <a:t>  In this paper, we investigate how to utilize fuzzy private key to realize data integrity auditing without putting away private key. </a:t>
            </a:r>
          </a:p>
          <a:p>
            <a:pPr algn="just"/>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We propose the first practical data integrity auditing scheme without private key storage for secure cloud storage. In the proposed scheme, we utilize biometric information (e.g. fingerprint, iris check) as user’s fuzzy private key to attain data integrity auditing without private key capacity. </a:t>
            </a:r>
          </a:p>
          <a:p>
            <a:pPr algn="just"/>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In expansion, we design a signature conspire supporting block less verifiability and the compatibility with the direct outline. The formal security proof and the execution examination appear that our proposed scheme is provably secure and productive.</a:t>
            </a:r>
          </a:p>
          <a:p>
            <a:pPr algn="just"/>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 Block Chain and Data Integrity shows their potential for transforming traditional industry with its key feature: decentralization, persistency, anonymity and </a:t>
            </a:r>
            <a:r>
              <a:rPr lang="en-US" sz="2000" dirty="0" err="1" smtClean="0">
                <a:latin typeface="Times New Roman" pitchFamily="18" charset="0"/>
                <a:cs typeface="Times New Roman" pitchFamily="18" charset="0"/>
              </a:rPr>
              <a:t>auditability</a:t>
            </a:r>
            <a:r>
              <a:rPr lang="en-US" sz="2000" dirty="0" smtClean="0">
                <a:latin typeface="Times New Roman" pitchFamily="18" charset="0"/>
                <a:cs typeface="Times New Roman" pitchFamily="18" charset="0"/>
              </a:rPr>
              <a:t>. </a:t>
            </a:r>
            <a:endParaRPr lang="en-US" sz="2000" dirty="0">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914400"/>
            <a:ext cx="7714488" cy="5181600"/>
          </a:xfrm>
        </p:spPr>
        <p:txBody>
          <a:bodyPr>
            <a:normAutofit/>
          </a:bodyPr>
          <a:lstStyle/>
          <a:p>
            <a:pPr algn="just"/>
            <a:r>
              <a:rPr lang="en-US" sz="2000" dirty="0" smtClean="0">
                <a:latin typeface="Times New Roman" pitchFamily="18" charset="0"/>
                <a:cs typeface="Times New Roman" pitchFamily="18" charset="0"/>
              </a:rPr>
              <a:t>In future the Block Chain and Data Integrity associated concept &amp;some possible future directions are also proposed. Nowadays Block Chain and Data Integrity based applications are arising and that we decide to conduct in-depth investigations on Block Chain and Data Integrity-based applications within the future.</a:t>
            </a:r>
          </a:p>
          <a:p>
            <a:pPr algn="just"/>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 The goal of Block Chain and Data Integrity is to supply anonymity, security, privacy, and transparency to all or any its users. However, these attributes set up a lot of technical challenges and limitations that need to be addressed.</a:t>
            </a:r>
            <a:endParaRPr lang="en-IN" sz="2000" dirty="0" smtClean="0">
              <a:latin typeface="Times New Roman" pitchFamily="18" charset="0"/>
              <a:cs typeface="Times New Roman" pitchFamily="18" charset="0"/>
            </a:endParaRPr>
          </a:p>
          <a:p>
            <a:pPr algn="just">
              <a:buNone/>
            </a:pPr>
            <a:endParaRPr lang="en-US" dirty="0" smtClean="0">
              <a:latin typeface="Times New Roman" pitchFamily="18" charset="0"/>
              <a:cs typeface="Times New Roman" pitchFamily="18" charset="0"/>
            </a:endParaRPr>
          </a:p>
          <a:p>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sz="3200" b="1" dirty="0" smtClean="0"/>
              <a:t>REFERENCE</a:t>
            </a:r>
            <a:r>
              <a:rPr lang="en-US" sz="4400" b="1" dirty="0" smtClean="0"/>
              <a:t>:</a:t>
            </a:r>
            <a:endParaRPr lang="en-US" sz="4400" b="1"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1800" dirty="0" smtClean="0">
                <a:latin typeface="Times New Roman" pitchFamily="18" charset="0"/>
                <a:cs typeface="Times New Roman" pitchFamily="18" charset="0"/>
              </a:rPr>
              <a:t>[1] </a:t>
            </a:r>
            <a:r>
              <a:rPr lang="en-US" sz="1800" dirty="0" err="1" smtClean="0">
                <a:latin typeface="Times New Roman" pitchFamily="18" charset="0"/>
                <a:cs typeface="Times New Roman" pitchFamily="18" charset="0"/>
              </a:rPr>
              <a:t>Wenting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Shen</a:t>
            </a:r>
            <a:r>
              <a:rPr lang="en-US" sz="1800" dirty="0" smtClean="0">
                <a:latin typeface="Times New Roman" pitchFamily="18" charset="0"/>
                <a:cs typeface="Times New Roman" pitchFamily="18" charset="0"/>
              </a:rPr>
              <a:t>, Jing </a:t>
            </a:r>
            <a:r>
              <a:rPr lang="en-US" sz="1800" dirty="0" err="1" smtClean="0">
                <a:latin typeface="Times New Roman" pitchFamily="18" charset="0"/>
                <a:cs typeface="Times New Roman" pitchFamily="18" charset="0"/>
              </a:rPr>
              <a:t>Qin”Data</a:t>
            </a:r>
            <a:r>
              <a:rPr lang="en-US" sz="1800" dirty="0" smtClean="0">
                <a:latin typeface="Times New Roman" pitchFamily="18" charset="0"/>
                <a:cs typeface="Times New Roman" pitchFamily="18" charset="0"/>
              </a:rPr>
              <a:t> Integrity Auditing without Private Key Storage for Secure Cloud Storage” A review IEEE Trans.2019.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[2] </a:t>
            </a:r>
            <a:r>
              <a:rPr lang="en-US" sz="1800" dirty="0" err="1" smtClean="0">
                <a:latin typeface="Times New Roman" pitchFamily="18" charset="0"/>
                <a:cs typeface="Times New Roman" pitchFamily="18" charset="0"/>
              </a:rPr>
              <a:t>Yue</a:t>
            </a:r>
            <a:r>
              <a:rPr lang="en-US" sz="1800" dirty="0" smtClean="0">
                <a:latin typeface="Times New Roman" pitchFamily="18" charset="0"/>
                <a:cs typeface="Times New Roman" pitchFamily="18" charset="0"/>
              </a:rPr>
              <a:t> Zhang “Enabling Efficient User Revocation in Identity-based Cloud Storage Auditing for Shared Big Data” A review IEEE Trans. 2018.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[3] </a:t>
            </a:r>
            <a:r>
              <a:rPr lang="en-US" sz="1800" dirty="0" err="1" smtClean="0">
                <a:latin typeface="Times New Roman" pitchFamily="18" charset="0"/>
                <a:cs typeface="Times New Roman" pitchFamily="18" charset="0"/>
              </a:rPr>
              <a:t>Jia</a:t>
            </a:r>
            <a:r>
              <a:rPr lang="en-US" sz="1800" dirty="0" smtClean="0">
                <a:latin typeface="Times New Roman" pitchFamily="18" charset="0"/>
                <a:cs typeface="Times New Roman" pitchFamily="18" charset="0"/>
              </a:rPr>
              <a:t> Yu “Storage Key-Exposure Resilient Auditing for Secure Cloud Storage” A review IEEE Trans. 2017.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[4] </a:t>
            </a:r>
            <a:r>
              <a:rPr lang="en-US" sz="1800" dirty="0" err="1" smtClean="0">
                <a:latin typeface="Times New Roman" pitchFamily="18" charset="0"/>
                <a:cs typeface="Times New Roman" pitchFamily="18" charset="0"/>
              </a:rPr>
              <a:t>Anmin</a:t>
            </a:r>
            <a:r>
              <a:rPr lang="en-US" sz="1800" dirty="0" smtClean="0">
                <a:latin typeface="Times New Roman" pitchFamily="18" charset="0"/>
                <a:cs typeface="Times New Roman" pitchFamily="18" charset="0"/>
              </a:rPr>
              <a:t> Fu, </a:t>
            </a:r>
            <a:r>
              <a:rPr lang="en-US" sz="1800" dirty="0" err="1" smtClean="0">
                <a:latin typeface="Times New Roman" pitchFamily="18" charset="0"/>
                <a:cs typeface="Times New Roman" pitchFamily="18" charset="0"/>
              </a:rPr>
              <a:t>Huaqun</a:t>
            </a:r>
            <a:r>
              <a:rPr lang="en-US" sz="1800" dirty="0" smtClean="0">
                <a:latin typeface="Times New Roman" pitchFamily="18" charset="0"/>
                <a:cs typeface="Times New Roman" pitchFamily="18" charset="0"/>
              </a:rPr>
              <a:t> Wang, </a:t>
            </a:r>
            <a:r>
              <a:rPr lang="en-US" sz="1800" dirty="0" err="1" smtClean="0">
                <a:latin typeface="Times New Roman" pitchFamily="18" charset="0"/>
                <a:cs typeface="Times New Roman" pitchFamily="18" charset="0"/>
              </a:rPr>
              <a:t>Shui</a:t>
            </a:r>
            <a:r>
              <a:rPr lang="en-US" sz="1800" dirty="0" smtClean="0">
                <a:latin typeface="Times New Roman" pitchFamily="18" charset="0"/>
                <a:cs typeface="Times New Roman" pitchFamily="18" charset="0"/>
              </a:rPr>
              <a:t> Yu, </a:t>
            </a:r>
            <a:r>
              <a:rPr lang="en-US" sz="1800" dirty="0" err="1" smtClean="0">
                <a:latin typeface="Times New Roman" pitchFamily="18" charset="0"/>
                <a:cs typeface="Times New Roman" pitchFamily="18" charset="0"/>
              </a:rPr>
              <a:t>Chanyinghusang</a:t>
            </a:r>
            <a:r>
              <a:rPr lang="en-US" sz="1800" dirty="0" smtClean="0">
                <a:latin typeface="Times New Roman" pitchFamily="18" charset="0"/>
                <a:cs typeface="Times New Roman" pitchFamily="18" charset="0"/>
              </a:rPr>
              <a:t> “NPP: A New Privacy-Aware Public Auditing Scheme for Cloud Data Sharing with Group Users: A </a:t>
            </a:r>
            <a:r>
              <a:rPr lang="en-US" sz="1800" dirty="0" err="1" smtClean="0">
                <a:latin typeface="Times New Roman" pitchFamily="18" charset="0"/>
                <a:cs typeface="Times New Roman" pitchFamily="18" charset="0"/>
              </a:rPr>
              <a:t>review”IEEE</a:t>
            </a:r>
            <a:r>
              <a:rPr lang="en-US" sz="1800" dirty="0" smtClean="0">
                <a:latin typeface="Times New Roman" pitchFamily="18" charset="0"/>
                <a:cs typeface="Times New Roman" pitchFamily="18" charset="0"/>
              </a:rPr>
              <a:t> Trans. 2017.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[5] </a:t>
            </a:r>
            <a:r>
              <a:rPr lang="en-US" sz="1800" dirty="0" err="1" smtClean="0">
                <a:latin typeface="Times New Roman" pitchFamily="18" charset="0"/>
                <a:cs typeface="Times New Roman" pitchFamily="18" charset="0"/>
              </a:rPr>
              <a:t>Neeru</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Garg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Seema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Bhava</a:t>
            </a:r>
            <a:r>
              <a:rPr lang="en-US" sz="1800" dirty="0" smtClean="0">
                <a:latin typeface="Times New Roman" pitchFamily="18" charset="0"/>
                <a:cs typeface="Times New Roman" pitchFamily="18" charset="0"/>
              </a:rPr>
              <a:t>” RITS-MHT: Relative indexed and time stamped </a:t>
            </a:r>
            <a:r>
              <a:rPr lang="en-US" sz="1800" dirty="0" err="1" smtClean="0">
                <a:latin typeface="Times New Roman" pitchFamily="18" charset="0"/>
                <a:cs typeface="Times New Roman" pitchFamily="18" charset="0"/>
              </a:rPr>
              <a:t>Merkle</a:t>
            </a:r>
            <a:r>
              <a:rPr lang="en-US" sz="1800" dirty="0" smtClean="0">
                <a:latin typeface="Times New Roman" pitchFamily="18" charset="0"/>
                <a:cs typeface="Times New Roman" pitchFamily="18" charset="0"/>
              </a:rPr>
              <a:t> hash tree based data auditing protocol for cloud computing: A review” 2017. </a:t>
            </a:r>
            <a:endParaRPr lang="en-IN"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800" dirty="0" smtClean="0">
                <a:latin typeface="Times New Roman" pitchFamily="18" charset="0"/>
                <a:cs typeface="Times New Roman" pitchFamily="18" charset="0"/>
              </a:rPr>
              <a:t>[6] </a:t>
            </a:r>
            <a:r>
              <a:rPr lang="en-US" sz="1800" dirty="0" err="1" smtClean="0">
                <a:latin typeface="Times New Roman" pitchFamily="18" charset="0"/>
                <a:cs typeface="Times New Roman" pitchFamily="18" charset="0"/>
              </a:rPr>
              <a:t>Wenting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Shen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Jiayu</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Hui</a:t>
            </a:r>
            <a:r>
              <a:rPr lang="en-US" sz="1800" dirty="0" smtClean="0">
                <a:latin typeface="Times New Roman" pitchFamily="18" charset="0"/>
                <a:cs typeface="Times New Roman" pitchFamily="18" charset="0"/>
              </a:rPr>
              <a:t> Xia, </a:t>
            </a:r>
            <a:r>
              <a:rPr lang="en-US" sz="1800" dirty="0" err="1" smtClean="0">
                <a:latin typeface="Times New Roman" pitchFamily="18" charset="0"/>
                <a:cs typeface="Times New Roman" pitchFamily="18" charset="0"/>
              </a:rPr>
              <a:t>Rong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Hao</a:t>
            </a:r>
            <a:r>
              <a:rPr lang="en-US" sz="1800" dirty="0" smtClean="0">
                <a:latin typeface="Times New Roman" pitchFamily="18" charset="0"/>
                <a:cs typeface="Times New Roman" pitchFamily="18" charset="0"/>
              </a:rPr>
              <a:t>” Light-Weight and Privacy-Preserving Secure Cloud Auditing Scheme for Group Users via the Third Party Medium: A review” 15 Jan 2017.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[7] </a:t>
            </a:r>
            <a:r>
              <a:rPr lang="en-US" sz="1800" dirty="0" err="1" smtClean="0">
                <a:latin typeface="Times New Roman" pitchFamily="18" charset="0"/>
                <a:cs typeface="Times New Roman" pitchFamily="18" charset="0"/>
              </a:rPr>
              <a:t>Wenting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Shen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Hanlin</a:t>
            </a:r>
            <a:r>
              <a:rPr lang="en-US" sz="1800" dirty="0" smtClean="0">
                <a:latin typeface="Times New Roman" pitchFamily="18" charset="0"/>
                <a:cs typeface="Times New Roman" pitchFamily="18" charset="0"/>
              </a:rPr>
              <a:t> Zhang, </a:t>
            </a:r>
            <a:r>
              <a:rPr lang="en-US" sz="1800" dirty="0" err="1" smtClean="0">
                <a:latin typeface="Times New Roman" pitchFamily="18" charset="0"/>
                <a:cs typeface="Times New Roman" pitchFamily="18" charset="0"/>
              </a:rPr>
              <a:t>Rong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Hao</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Fanyu</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Konhg</a:t>
            </a:r>
            <a:r>
              <a:rPr lang="en-US" sz="1800" dirty="0" smtClean="0">
                <a:latin typeface="Times New Roman" pitchFamily="18" charset="0"/>
                <a:cs typeface="Times New Roman" pitchFamily="18" charset="0"/>
              </a:rPr>
              <a:t> “Data Possession Checking with Privacy-Preserving Authenticators for Cloud Storage: A review” 2017.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[8] </a:t>
            </a:r>
            <a:r>
              <a:rPr lang="en-US" sz="1800" dirty="0" err="1" smtClean="0">
                <a:latin typeface="Times New Roman" pitchFamily="18" charset="0"/>
                <a:cs typeface="Times New Roman" pitchFamily="18" charset="0"/>
              </a:rPr>
              <a:t>Jia</a:t>
            </a:r>
            <a:r>
              <a:rPr lang="en-US" sz="1800" dirty="0" smtClean="0">
                <a:latin typeface="Times New Roman" pitchFamily="18" charset="0"/>
                <a:cs typeface="Times New Roman" pitchFamily="18" charset="0"/>
              </a:rPr>
              <a:t> Yu, </a:t>
            </a:r>
            <a:r>
              <a:rPr lang="en-US" sz="1800" dirty="0" err="1" smtClean="0">
                <a:latin typeface="Times New Roman" pitchFamily="18" charset="0"/>
                <a:cs typeface="Times New Roman" pitchFamily="18" charset="0"/>
              </a:rPr>
              <a:t>Kui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Ren</a:t>
            </a:r>
            <a:r>
              <a:rPr lang="en-US" sz="1800" dirty="0" smtClean="0">
                <a:latin typeface="Times New Roman" pitchFamily="18" charset="0"/>
                <a:cs typeface="Times New Roman" pitchFamily="18" charset="0"/>
              </a:rPr>
              <a:t>, Cong Wang” Enabling Cloud Storage Auditing with Verifiable Outsourcing of Key Updates: A review “IEEE Trans. 2016.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[9] </a:t>
            </a:r>
            <a:r>
              <a:rPr lang="en-US" sz="1800" dirty="0" err="1" smtClean="0">
                <a:latin typeface="Times New Roman" pitchFamily="18" charset="0"/>
                <a:cs typeface="Times New Roman" pitchFamily="18" charset="0"/>
              </a:rPr>
              <a:t>Jiangtao</a:t>
            </a:r>
            <a:r>
              <a:rPr lang="en-US" sz="1800" dirty="0" smtClean="0">
                <a:latin typeface="Times New Roman" pitchFamily="18" charset="0"/>
                <a:cs typeface="Times New Roman" pitchFamily="18" charset="0"/>
              </a:rPr>
              <a:t> Li, Lei Zhang, Joseph K. Liu, </a:t>
            </a:r>
            <a:r>
              <a:rPr lang="en-US" sz="1800" dirty="0" err="1" smtClean="0">
                <a:latin typeface="Times New Roman" pitchFamily="18" charset="0"/>
                <a:cs typeface="Times New Roman" pitchFamily="18" charset="0"/>
              </a:rPr>
              <a:t>Zheming</a:t>
            </a:r>
            <a:r>
              <a:rPr lang="en-US" sz="1800" dirty="0" smtClean="0">
                <a:latin typeface="Times New Roman" pitchFamily="18" charset="0"/>
                <a:cs typeface="Times New Roman" pitchFamily="18" charset="0"/>
              </a:rPr>
              <a:t> Dong” Privacy-Preserving Public Auditing Protocol for Low Performance End Devices in Cloud: A review” IEEE Trans. 2016.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[10] </a:t>
            </a:r>
            <a:r>
              <a:rPr lang="en-US" sz="1800" dirty="0" err="1" smtClean="0">
                <a:latin typeface="Times New Roman" pitchFamily="18" charset="0"/>
                <a:cs typeface="Times New Roman" pitchFamily="18" charset="0"/>
              </a:rPr>
              <a:t>Huaqun</a:t>
            </a:r>
            <a:r>
              <a:rPr lang="en-US" sz="1800" dirty="0" smtClean="0">
                <a:latin typeface="Times New Roman" pitchFamily="18" charset="0"/>
                <a:cs typeface="Times New Roman" pitchFamily="18" charset="0"/>
              </a:rPr>
              <a:t> Wang, </a:t>
            </a:r>
            <a:r>
              <a:rPr lang="en-US" sz="1800" dirty="0" err="1" smtClean="0">
                <a:latin typeface="Times New Roman" pitchFamily="18" charset="0"/>
                <a:cs typeface="Times New Roman" pitchFamily="18" charset="0"/>
              </a:rPr>
              <a:t>Debiao</a:t>
            </a:r>
            <a:r>
              <a:rPr lang="en-US" sz="1800" dirty="0" smtClean="0">
                <a:latin typeface="Times New Roman" pitchFamily="18" charset="0"/>
                <a:cs typeface="Times New Roman" pitchFamily="18" charset="0"/>
              </a:rPr>
              <a:t> He, </a:t>
            </a:r>
            <a:r>
              <a:rPr lang="en-US" sz="1800" dirty="0" err="1" smtClean="0">
                <a:latin typeface="Times New Roman" pitchFamily="18" charset="0"/>
                <a:cs typeface="Times New Roman" pitchFamily="18" charset="0"/>
              </a:rPr>
              <a:t>Shaohua</a:t>
            </a:r>
            <a:r>
              <a:rPr lang="en-US" sz="1800" dirty="0" smtClean="0">
                <a:latin typeface="Times New Roman" pitchFamily="18" charset="0"/>
                <a:cs typeface="Times New Roman" pitchFamily="18" charset="0"/>
              </a:rPr>
              <a:t> Tang” </a:t>
            </a:r>
            <a:r>
              <a:rPr lang="en-US" sz="1800" dirty="0" err="1" smtClean="0">
                <a:latin typeface="Times New Roman" pitchFamily="18" charset="0"/>
                <a:cs typeface="Times New Roman" pitchFamily="18" charset="0"/>
              </a:rPr>
              <a:t>IdentityBased</a:t>
            </a:r>
            <a:r>
              <a:rPr lang="en-US" sz="1800" dirty="0" smtClean="0">
                <a:latin typeface="Times New Roman" pitchFamily="18" charset="0"/>
                <a:cs typeface="Times New Roman" pitchFamily="18" charset="0"/>
              </a:rPr>
              <a:t> Proxy-Oriented Data Uploading and Remote Data Integrity Checking in Public Cloud: A review” 2016. </a:t>
            </a:r>
            <a:endParaRPr lang="en-IN" sz="1800" dirty="0" smtClean="0">
              <a:latin typeface="Times New Roman" pitchFamily="18" charset="0"/>
              <a:cs typeface="Times New Roman" pitchFamily="18" charset="0"/>
            </a:endParaRP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1312</TotalTime>
  <Words>1851</Words>
  <Application>Microsoft Office PowerPoint</Application>
  <PresentationFormat>On-screen Show (4:3)</PresentationFormat>
  <Paragraphs>121</Paragraphs>
  <Slides>26</Slides>
  <Notes>2</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Solstice</vt:lpstr>
      <vt:lpstr>EFFICIENT DATA INTEGRITY AND AUDITING IN CLOUD BY USING  SH256</vt:lpstr>
      <vt:lpstr>ABSTRACT:</vt:lpstr>
      <vt:lpstr>Slide 3</vt:lpstr>
      <vt:lpstr>EXISTING SYSTEM:</vt:lpstr>
      <vt:lpstr>Disadvantage Of Existing System:</vt:lpstr>
      <vt:lpstr>PROPOSED SYSTEM:</vt:lpstr>
      <vt:lpstr>Slide 7</vt:lpstr>
      <vt:lpstr>ADVANTAGE:</vt:lpstr>
      <vt:lpstr>Slide 9</vt:lpstr>
      <vt:lpstr>Slide 10</vt:lpstr>
      <vt:lpstr>BLOCK DIAGRAM:</vt:lpstr>
      <vt:lpstr>DATA AUDIT PROCESS</vt:lpstr>
      <vt:lpstr>Cloud Data Integrity Auditing</vt:lpstr>
      <vt:lpstr>Hash Functions: </vt:lpstr>
      <vt:lpstr>Cryptographic Techniques:</vt:lpstr>
      <vt:lpstr>Data Logging and Monitoring:</vt:lpstr>
      <vt:lpstr>Checksums and Error Correction:</vt:lpstr>
      <vt:lpstr>Data Replication and Redundancy: </vt:lpstr>
      <vt:lpstr>Third-party Auditing Services:</vt:lpstr>
      <vt:lpstr>Blockchain Technology:</vt:lpstr>
      <vt:lpstr>SOFTWARE REQUIREMENTS:</vt:lpstr>
      <vt:lpstr>HARDWARE REQUIREMENTS:</vt:lpstr>
      <vt:lpstr>CONCLUSION:</vt:lpstr>
      <vt:lpstr>Slide 24</vt:lpstr>
      <vt:lpstr>REFERENCE:</vt:lpstr>
      <vt:lpstr>Slide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594</cp:revision>
  <dcterms:created xsi:type="dcterms:W3CDTF">2006-08-16T00:00:00Z</dcterms:created>
  <dcterms:modified xsi:type="dcterms:W3CDTF">2024-03-08T05:48:50Z</dcterms:modified>
</cp:coreProperties>
</file>