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3862F6B-45FA-4585-AD16-7B95DD6892D3}"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39514385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862F6B-45FA-4585-AD16-7B95DD6892D3}"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2835835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862F6B-45FA-4585-AD16-7B95DD6892D3}"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404384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3862F6B-45FA-4585-AD16-7B95DD6892D3}"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3726390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3862F6B-45FA-4585-AD16-7B95DD6892D3}" type="datetimeFigureOut">
              <a:rPr lang="en-IN" smtClean="0"/>
              <a:t>29-12-2024</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1640455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862F6B-45FA-4585-AD16-7B95DD6892D3}" type="datetimeFigureOut">
              <a:rPr lang="en-IN" smtClean="0"/>
              <a:t>29-12-2024</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2527834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862F6B-45FA-4585-AD16-7B95DD6892D3}" type="datetimeFigureOut">
              <a:rPr lang="en-IN" smtClean="0"/>
              <a:t>29-12-2024</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4274681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862F6B-45FA-4585-AD16-7B95DD6892D3}"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3888731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862F6B-45FA-4585-AD16-7B95DD6892D3}"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915074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862F6B-45FA-4585-AD16-7B95DD6892D3}"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1228048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862F6B-45FA-4585-AD16-7B95DD6892D3}"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E8675A6-F97B-4072-BE3D-7E666D50D76F}"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918507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3862F6B-45FA-4585-AD16-7B95DD6892D3}"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33447986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3862F6B-45FA-4585-AD16-7B95DD6892D3}"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E8675A6-F97B-4072-BE3D-7E666D50D76F}"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25907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3862F6B-45FA-4585-AD16-7B95DD6892D3}"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1459374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862F6B-45FA-4585-AD16-7B95DD6892D3}"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18476822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862F6B-45FA-4585-AD16-7B95DD6892D3}"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E8675A6-F97B-4072-BE3D-7E666D50D76F}" type="slidenum">
              <a:rPr lang="en-IN" smtClean="0"/>
              <a:t>‹#›</a:t>
            </a:fld>
            <a:endParaRPr lang="en-IN"/>
          </a:p>
        </p:txBody>
      </p:sp>
    </p:spTree>
    <p:extLst>
      <p:ext uri="{BB962C8B-B14F-4D97-AF65-F5344CB8AC3E}">
        <p14:creationId xmlns:p14="http://schemas.microsoft.com/office/powerpoint/2010/main" val="2763682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E3862F6B-45FA-4585-AD16-7B95DD6892D3}" type="datetimeFigureOut">
              <a:rPr lang="en-IN" smtClean="0"/>
              <a:t>29-12-2024</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9E8675A6-F97B-4072-BE3D-7E666D50D76F}" type="slidenum">
              <a:rPr lang="en-IN" smtClean="0"/>
              <a:t>‹#›</a:t>
            </a:fld>
            <a:endParaRPr lang="en-IN"/>
          </a:p>
        </p:txBody>
      </p:sp>
    </p:spTree>
    <p:extLst>
      <p:ext uri="{BB962C8B-B14F-4D97-AF65-F5344CB8AC3E}">
        <p14:creationId xmlns:p14="http://schemas.microsoft.com/office/powerpoint/2010/main" val="38890792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2C0C4AD-943D-2B9C-65BF-CD6C22C83368}"/>
              </a:ext>
            </a:extLst>
          </p:cNvPr>
          <p:cNvSpPr>
            <a:spLocks noGrp="1"/>
          </p:cNvSpPr>
          <p:nvPr>
            <p:ph type="title"/>
          </p:nvPr>
        </p:nvSpPr>
        <p:spPr>
          <a:xfrm>
            <a:off x="2894260" y="2788555"/>
            <a:ext cx="8911687" cy="1280890"/>
          </a:xfrm>
        </p:spPr>
        <p:txBody>
          <a:bodyPr>
            <a:normAutofit/>
          </a:bodyPr>
          <a:lstStyle/>
          <a:p>
            <a:r>
              <a:rPr lang="en-IN" sz="3200" dirty="0">
                <a:latin typeface="Aptos" panose="020B0004020202020204" pitchFamily="34" charset="0"/>
              </a:rPr>
              <a:t>Bus pass management system</a:t>
            </a:r>
          </a:p>
        </p:txBody>
      </p:sp>
    </p:spTree>
    <p:extLst>
      <p:ext uri="{BB962C8B-B14F-4D97-AF65-F5344CB8AC3E}">
        <p14:creationId xmlns:p14="http://schemas.microsoft.com/office/powerpoint/2010/main" val="23981385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0AAFA-62D0-4177-DC7C-51F969BCA5E8}"/>
              </a:ext>
            </a:extLst>
          </p:cNvPr>
          <p:cNvSpPr>
            <a:spLocks noGrp="1"/>
          </p:cNvSpPr>
          <p:nvPr>
            <p:ph type="title"/>
          </p:nvPr>
        </p:nvSpPr>
        <p:spPr>
          <a:xfrm>
            <a:off x="1640156" y="634501"/>
            <a:ext cx="8911687" cy="1280890"/>
          </a:xfrm>
        </p:spPr>
        <p:txBody>
          <a:bodyPr/>
          <a:lstStyle/>
          <a:p>
            <a:r>
              <a:rPr lang="en-US" sz="3600" b="1" dirty="0"/>
              <a:t>Abstract</a:t>
            </a:r>
            <a:endParaRPr lang="en-IN" dirty="0"/>
          </a:p>
        </p:txBody>
      </p:sp>
      <p:sp>
        <p:nvSpPr>
          <p:cNvPr id="3" name="Content Placeholder 2">
            <a:extLst>
              <a:ext uri="{FF2B5EF4-FFF2-40B4-BE49-F238E27FC236}">
                <a16:creationId xmlns:a16="http://schemas.microsoft.com/office/drawing/2014/main" id="{7E28FCBF-8262-5873-6C53-4E44F180E7EC}"/>
              </a:ext>
            </a:extLst>
          </p:cNvPr>
          <p:cNvSpPr>
            <a:spLocks noGrp="1"/>
          </p:cNvSpPr>
          <p:nvPr>
            <p:ph idx="1"/>
          </p:nvPr>
        </p:nvSpPr>
        <p:spPr>
          <a:xfrm>
            <a:off x="1373474" y="1136071"/>
            <a:ext cx="10389035" cy="5566065"/>
          </a:xfrm>
        </p:spPr>
        <p:txBody>
          <a:bodyPr>
            <a:noAutofit/>
          </a:bodyPr>
          <a:lstStyle/>
          <a:p>
            <a:pPr algn="just">
              <a:lnSpc>
                <a:spcPct val="150000"/>
              </a:lnSpc>
            </a:pPr>
            <a:r>
              <a:rPr lang="en-US" dirty="0">
                <a:latin typeface="Aptos" panose="020B0004020202020204" pitchFamily="34" charset="0"/>
              </a:rPr>
              <a:t>The "Bus Pass Booking System" is a web-based application designed to streamline and modernize the process of acquiring bus passes. This system employs PHP as the server-side scripting language and SQL for database management, ensuring a robust and secure system for users to obtain their bus passes conveniently.</a:t>
            </a:r>
          </a:p>
          <a:p>
            <a:pPr algn="just">
              <a:lnSpc>
                <a:spcPct val="150000"/>
              </a:lnSpc>
            </a:pPr>
            <a:r>
              <a:rPr lang="en-US" dirty="0">
                <a:latin typeface="Aptos" panose="020B0004020202020204" pitchFamily="34" charset="0"/>
              </a:rPr>
              <a:t> The system allows users to submit their personal information, including name, address, contact details, and relevant identification documents through an intuitive online interface.</a:t>
            </a:r>
          </a:p>
          <a:p>
            <a:pPr algn="just">
              <a:lnSpc>
                <a:spcPct val="150000"/>
              </a:lnSpc>
            </a:pPr>
            <a:r>
              <a:rPr lang="en-US" dirty="0">
                <a:latin typeface="Aptos" panose="020B0004020202020204" pitchFamily="34" charset="0"/>
              </a:rPr>
              <a:t> The collected data is stored securely in a SQL database, facilitating efficient management and retrieval of user information. This paper aims to revolutionize the traditional method of obtaining bus passes by introducing an efficient, user-friendly, and secure online platform.</a:t>
            </a:r>
          </a:p>
          <a:p>
            <a:pPr algn="just">
              <a:lnSpc>
                <a:spcPct val="150000"/>
              </a:lnSpc>
            </a:pPr>
            <a:r>
              <a:rPr lang="en-US" dirty="0">
                <a:latin typeface="Aptos" panose="020B0004020202020204" pitchFamily="34" charset="0"/>
              </a:rPr>
              <a:t> The integration of PHP and SQL ensures a scalable and maintainable solution that meets the growing demands of modern transportation systems which provides with advanced feature of </a:t>
            </a:r>
            <a:r>
              <a:rPr lang="en-US" dirty="0" err="1">
                <a:latin typeface="Aptos" panose="020B0004020202020204" pitchFamily="34" charset="0"/>
              </a:rPr>
              <a:t>convinient</a:t>
            </a:r>
            <a:r>
              <a:rPr lang="en-US" dirty="0">
                <a:latin typeface="Aptos" panose="020B0004020202020204" pitchFamily="34" charset="0"/>
              </a:rPr>
              <a:t> traditional card payment along with online UPI payment. It also uses KYC features to in order to verify users personal details.</a:t>
            </a:r>
            <a:endParaRPr lang="en-IN" dirty="0">
              <a:latin typeface="Aptos" panose="020B0004020202020204" pitchFamily="34" charset="0"/>
            </a:endParaRPr>
          </a:p>
        </p:txBody>
      </p:sp>
    </p:spTree>
    <p:extLst>
      <p:ext uri="{BB962C8B-B14F-4D97-AF65-F5344CB8AC3E}">
        <p14:creationId xmlns:p14="http://schemas.microsoft.com/office/powerpoint/2010/main" val="469388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BEC33-A594-3830-EE2B-E4D0FCA439D1}"/>
              </a:ext>
            </a:extLst>
          </p:cNvPr>
          <p:cNvSpPr>
            <a:spLocks noGrp="1"/>
          </p:cNvSpPr>
          <p:nvPr>
            <p:ph type="title"/>
          </p:nvPr>
        </p:nvSpPr>
        <p:spPr>
          <a:xfrm>
            <a:off x="1640156" y="520201"/>
            <a:ext cx="8911687" cy="1280890"/>
          </a:xfrm>
        </p:spPr>
        <p:txBody>
          <a:bodyPr/>
          <a:lstStyle/>
          <a:p>
            <a:r>
              <a:rPr lang="en-US" sz="3600" b="1" dirty="0"/>
              <a:t>Objective</a:t>
            </a:r>
            <a:endParaRPr lang="en-IN" dirty="0"/>
          </a:p>
        </p:txBody>
      </p:sp>
      <p:sp>
        <p:nvSpPr>
          <p:cNvPr id="3" name="Content Placeholder 2">
            <a:extLst>
              <a:ext uri="{FF2B5EF4-FFF2-40B4-BE49-F238E27FC236}">
                <a16:creationId xmlns:a16="http://schemas.microsoft.com/office/drawing/2014/main" id="{E5D42C22-9A2A-7587-F902-C1EA50D217C2}"/>
              </a:ext>
            </a:extLst>
          </p:cNvPr>
          <p:cNvSpPr>
            <a:spLocks noGrp="1"/>
          </p:cNvSpPr>
          <p:nvPr>
            <p:ph idx="1"/>
          </p:nvPr>
        </p:nvSpPr>
        <p:spPr>
          <a:xfrm>
            <a:off x="1640156" y="1270024"/>
            <a:ext cx="9384867" cy="5161947"/>
          </a:xfrm>
        </p:spPr>
        <p:txBody>
          <a:bodyPr>
            <a:normAutofit lnSpcReduction="10000"/>
          </a:bodyPr>
          <a:lstStyle/>
          <a:p>
            <a:pPr algn="just">
              <a:lnSpc>
                <a:spcPct val="150000"/>
              </a:lnSpc>
            </a:pPr>
            <a:r>
              <a:rPr lang="en-US" dirty="0">
                <a:latin typeface="Aptos" panose="020B0004020202020204" pitchFamily="34" charset="0"/>
              </a:rPr>
              <a:t>By providing a centralized platform, the system aims to simplify the process for both passengers and transit authorities. For passengers, it offers a seamless experience with digital pass management, multiple payment options, and real-time travel tracking, ensuring convenience and accessibility. </a:t>
            </a:r>
          </a:p>
          <a:p>
            <a:pPr algn="just">
              <a:lnSpc>
                <a:spcPct val="150000"/>
              </a:lnSpc>
            </a:pPr>
            <a:r>
              <a:rPr lang="en-US" dirty="0">
                <a:latin typeface="Aptos" panose="020B0004020202020204" pitchFamily="34" charset="0"/>
              </a:rPr>
              <a:t>For transit authorities, the system improves operational efficiency through automated pass issuance, fare collection, and real-time data analytics, enabling better decision-making. </a:t>
            </a:r>
          </a:p>
          <a:p>
            <a:pPr algn="just">
              <a:lnSpc>
                <a:spcPct val="150000"/>
              </a:lnSpc>
            </a:pPr>
            <a:r>
              <a:rPr lang="en-US" dirty="0">
                <a:latin typeface="Aptos" panose="020B0004020202020204" pitchFamily="34" charset="0"/>
              </a:rPr>
              <a:t>Furthermore, it helps reduce administrative costs, minimizes the risk of fraud, and enhances security by utilizing modern technologies such as QR codes, RFID, or NFC.</a:t>
            </a:r>
          </a:p>
          <a:p>
            <a:pPr algn="just">
              <a:lnSpc>
                <a:spcPct val="150000"/>
              </a:lnSpc>
            </a:pPr>
            <a:r>
              <a:rPr lang="en-US" dirty="0">
                <a:latin typeface="Aptos" panose="020B0004020202020204" pitchFamily="34" charset="0"/>
              </a:rPr>
              <a:t> Overall, the system's objective is to provide a more efficient, user-friendly, and cost-effective solution for managing bus passes, contributing to the growth of public transport ridership and optimizing resource allocation for authorities.</a:t>
            </a:r>
            <a:endParaRPr lang="en-IN" dirty="0">
              <a:latin typeface="Aptos" panose="020B0004020202020204" pitchFamily="34" charset="0"/>
            </a:endParaRPr>
          </a:p>
        </p:txBody>
      </p:sp>
    </p:spTree>
    <p:extLst>
      <p:ext uri="{BB962C8B-B14F-4D97-AF65-F5344CB8AC3E}">
        <p14:creationId xmlns:p14="http://schemas.microsoft.com/office/powerpoint/2010/main" val="3409367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32884-0F40-AE22-EE6A-6A9AB54FDC58}"/>
              </a:ext>
            </a:extLst>
          </p:cNvPr>
          <p:cNvSpPr>
            <a:spLocks noGrp="1"/>
          </p:cNvSpPr>
          <p:nvPr>
            <p:ph type="title"/>
          </p:nvPr>
        </p:nvSpPr>
        <p:spPr>
          <a:xfrm>
            <a:off x="1720088" y="468247"/>
            <a:ext cx="8911687" cy="1280890"/>
          </a:xfrm>
        </p:spPr>
        <p:txBody>
          <a:bodyPr/>
          <a:lstStyle/>
          <a:p>
            <a:r>
              <a:rPr lang="en-US" sz="3600" b="1" dirty="0"/>
              <a:t>Existing System</a:t>
            </a:r>
            <a:endParaRPr lang="en-IN" dirty="0"/>
          </a:p>
        </p:txBody>
      </p:sp>
      <p:sp>
        <p:nvSpPr>
          <p:cNvPr id="3" name="Content Placeholder 2">
            <a:extLst>
              <a:ext uri="{FF2B5EF4-FFF2-40B4-BE49-F238E27FC236}">
                <a16:creationId xmlns:a16="http://schemas.microsoft.com/office/drawing/2014/main" id="{A4E7FBA3-4DD3-4169-BC1E-F167C0639A5E}"/>
              </a:ext>
            </a:extLst>
          </p:cNvPr>
          <p:cNvSpPr>
            <a:spLocks noGrp="1"/>
          </p:cNvSpPr>
          <p:nvPr>
            <p:ph idx="1"/>
          </p:nvPr>
        </p:nvSpPr>
        <p:spPr>
          <a:xfrm>
            <a:off x="1976148" y="1331242"/>
            <a:ext cx="8915400" cy="3777622"/>
          </a:xfrm>
        </p:spPr>
        <p:txBody>
          <a:bodyPr/>
          <a:lstStyle/>
          <a:p>
            <a:pPr algn="just">
              <a:lnSpc>
                <a:spcPct val="150000"/>
              </a:lnSpc>
            </a:pPr>
            <a:r>
              <a:rPr lang="en-US" dirty="0">
                <a:latin typeface="Aptos" panose="020B0004020202020204" pitchFamily="34" charset="0"/>
              </a:rPr>
              <a:t>This system introduces the "Bus Pass Booking System," a web-based application developed using PHP and SQL, aimed at revolutionizing the conventional process of acquiring bus passes.</a:t>
            </a:r>
          </a:p>
          <a:p>
            <a:pPr algn="just">
              <a:lnSpc>
                <a:spcPct val="150000"/>
              </a:lnSpc>
            </a:pPr>
            <a:r>
              <a:rPr lang="en-US" dirty="0">
                <a:latin typeface="Aptos" panose="020B0004020202020204" pitchFamily="34" charset="0"/>
              </a:rPr>
              <a:t> The traditional approach to obtaining bus passes involves manual submissions, often requiring individuals to visit physical offices, leading to inefficiencies, long waiting times, and increased paperwork. </a:t>
            </a:r>
          </a:p>
          <a:p>
            <a:pPr algn="just">
              <a:lnSpc>
                <a:spcPct val="150000"/>
              </a:lnSpc>
            </a:pPr>
            <a:r>
              <a:rPr lang="en-US" dirty="0">
                <a:latin typeface="Aptos" panose="020B0004020202020204" pitchFamily="34" charset="0"/>
              </a:rPr>
              <a:t>The proposed system addresses these challenges by providing an accessible, </a:t>
            </a:r>
            <a:r>
              <a:rPr lang="en-US" dirty="0" err="1">
                <a:latin typeface="Aptos" panose="020B0004020202020204" pitchFamily="34" charset="0"/>
              </a:rPr>
              <a:t>userfriendly</a:t>
            </a:r>
            <a:r>
              <a:rPr lang="en-US" dirty="0">
                <a:latin typeface="Aptos" panose="020B0004020202020204" pitchFamily="34" charset="0"/>
              </a:rPr>
              <a:t>, and secure online platform for bus pass applications. </a:t>
            </a:r>
            <a:endParaRPr lang="en-IN" dirty="0">
              <a:latin typeface="Aptos" panose="020B0004020202020204" pitchFamily="34" charset="0"/>
            </a:endParaRPr>
          </a:p>
        </p:txBody>
      </p:sp>
    </p:spTree>
    <p:extLst>
      <p:ext uri="{BB962C8B-B14F-4D97-AF65-F5344CB8AC3E}">
        <p14:creationId xmlns:p14="http://schemas.microsoft.com/office/powerpoint/2010/main" val="3915615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C5834-3F24-9498-601D-4281DD7D8B25}"/>
              </a:ext>
            </a:extLst>
          </p:cNvPr>
          <p:cNvSpPr>
            <a:spLocks noGrp="1"/>
          </p:cNvSpPr>
          <p:nvPr>
            <p:ph type="title"/>
          </p:nvPr>
        </p:nvSpPr>
        <p:spPr>
          <a:xfrm>
            <a:off x="1720088" y="582546"/>
            <a:ext cx="8911687" cy="1280890"/>
          </a:xfrm>
        </p:spPr>
        <p:txBody>
          <a:bodyPr/>
          <a:lstStyle/>
          <a:p>
            <a:r>
              <a:rPr lang="en-US" sz="3600" b="1" dirty="0"/>
              <a:t>Disadvantage</a:t>
            </a:r>
            <a:endParaRPr lang="en-IN" dirty="0"/>
          </a:p>
        </p:txBody>
      </p:sp>
      <p:sp>
        <p:nvSpPr>
          <p:cNvPr id="3" name="Content Placeholder 2">
            <a:extLst>
              <a:ext uri="{FF2B5EF4-FFF2-40B4-BE49-F238E27FC236}">
                <a16:creationId xmlns:a16="http://schemas.microsoft.com/office/drawing/2014/main" id="{2A6A4131-78C8-F7A6-0D53-02211BE7A57A}"/>
              </a:ext>
            </a:extLst>
          </p:cNvPr>
          <p:cNvSpPr>
            <a:spLocks noGrp="1"/>
          </p:cNvSpPr>
          <p:nvPr>
            <p:ph idx="1"/>
          </p:nvPr>
        </p:nvSpPr>
        <p:spPr>
          <a:xfrm>
            <a:off x="1392381" y="1212600"/>
            <a:ext cx="10557164" cy="5416800"/>
          </a:xfrm>
        </p:spPr>
        <p:txBody>
          <a:bodyPr>
            <a:noAutofit/>
          </a:bodyPr>
          <a:lstStyle/>
          <a:p>
            <a:pPr algn="just">
              <a:lnSpc>
                <a:spcPct val="150000"/>
              </a:lnSpc>
            </a:pPr>
            <a:r>
              <a:rPr lang="en-US" b="1" dirty="0">
                <a:latin typeface="Aptos" panose="020B0004020202020204" pitchFamily="34" charset="0"/>
              </a:rPr>
              <a:t>System Failures</a:t>
            </a:r>
            <a:r>
              <a:rPr lang="en-US" dirty="0">
                <a:latin typeface="Aptos" panose="020B0004020202020204" pitchFamily="34" charset="0"/>
              </a:rPr>
              <a:t>: Bus pass management systems rely heavily on technology, and technical failures such as server crashes, system downtime, or bugs can disrupt the ability of passengers to purchase, renew, or use their passes.</a:t>
            </a:r>
          </a:p>
          <a:p>
            <a:pPr algn="just">
              <a:lnSpc>
                <a:spcPct val="150000"/>
              </a:lnSpc>
            </a:pPr>
            <a:r>
              <a:rPr lang="en-US" b="1" dirty="0">
                <a:latin typeface="Aptos" panose="020B0004020202020204" pitchFamily="34" charset="0"/>
              </a:rPr>
              <a:t>Accessibility for Non-Tech-Savvy Users</a:t>
            </a:r>
            <a:r>
              <a:rPr lang="en-US" dirty="0">
                <a:latin typeface="Aptos" panose="020B0004020202020204" pitchFamily="34" charset="0"/>
              </a:rPr>
              <a:t>: Not all passengers are familiar with using mobile apps or websites, particularly the elderly or those who are less tech-savvy. This can create barriers to access, especially if the system is entirely app-based or requires online transactions.</a:t>
            </a:r>
          </a:p>
          <a:p>
            <a:pPr algn="just">
              <a:lnSpc>
                <a:spcPct val="150000"/>
              </a:lnSpc>
            </a:pPr>
            <a:r>
              <a:rPr lang="en-US" b="1" dirty="0">
                <a:latin typeface="Aptos" panose="020B0004020202020204" pitchFamily="34" charset="0"/>
              </a:rPr>
              <a:t>Data Breaches</a:t>
            </a:r>
            <a:r>
              <a:rPr lang="en-US" dirty="0">
                <a:latin typeface="Aptos" panose="020B0004020202020204" pitchFamily="34" charset="0"/>
              </a:rPr>
              <a:t>: Bus pass systems store sensitive personal data such as payment details, travel history, and user information. If the system is compromised, it could lead to identity theft, fraud, or other security issues.</a:t>
            </a:r>
          </a:p>
          <a:p>
            <a:pPr algn="just">
              <a:lnSpc>
                <a:spcPct val="150000"/>
              </a:lnSpc>
            </a:pPr>
            <a:r>
              <a:rPr lang="en-US" b="1" dirty="0">
                <a:latin typeface="Aptos" panose="020B0004020202020204" pitchFamily="34" charset="0"/>
              </a:rPr>
              <a:t>High Setup Costs</a:t>
            </a:r>
            <a:r>
              <a:rPr lang="en-US" dirty="0">
                <a:latin typeface="Aptos" panose="020B0004020202020204" pitchFamily="34" charset="0"/>
              </a:rPr>
              <a:t>: Implementing a bus pass management system can be expensive for transit authorities. This includes the cost of software development or purchase, hardware (such as validators for buses), infrastructure setup, and training staff to manage the system.</a:t>
            </a:r>
            <a:endParaRPr lang="en-IN" dirty="0">
              <a:latin typeface="Aptos" panose="020B0004020202020204" pitchFamily="34" charset="0"/>
            </a:endParaRPr>
          </a:p>
        </p:txBody>
      </p:sp>
    </p:spTree>
    <p:extLst>
      <p:ext uri="{BB962C8B-B14F-4D97-AF65-F5344CB8AC3E}">
        <p14:creationId xmlns:p14="http://schemas.microsoft.com/office/powerpoint/2010/main" val="26941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21060-B13B-7F6E-A686-48C6E57E1A9B}"/>
              </a:ext>
            </a:extLst>
          </p:cNvPr>
          <p:cNvSpPr>
            <a:spLocks noGrp="1"/>
          </p:cNvSpPr>
          <p:nvPr>
            <p:ph type="title"/>
          </p:nvPr>
        </p:nvSpPr>
        <p:spPr>
          <a:xfrm>
            <a:off x="1730480" y="592937"/>
            <a:ext cx="8911687" cy="1280890"/>
          </a:xfrm>
        </p:spPr>
        <p:txBody>
          <a:bodyPr/>
          <a:lstStyle/>
          <a:p>
            <a:r>
              <a:rPr lang="en-US" sz="3600" b="1" dirty="0"/>
              <a:t>PROPOSED SYSTEM :</a:t>
            </a:r>
            <a:endParaRPr lang="en-IN" dirty="0"/>
          </a:p>
        </p:txBody>
      </p:sp>
      <p:sp>
        <p:nvSpPr>
          <p:cNvPr id="3" name="Content Placeholder 2">
            <a:extLst>
              <a:ext uri="{FF2B5EF4-FFF2-40B4-BE49-F238E27FC236}">
                <a16:creationId xmlns:a16="http://schemas.microsoft.com/office/drawing/2014/main" id="{C36EBD3E-854C-FB64-7156-842B407F3CDD}"/>
              </a:ext>
            </a:extLst>
          </p:cNvPr>
          <p:cNvSpPr>
            <a:spLocks noGrp="1"/>
          </p:cNvSpPr>
          <p:nvPr>
            <p:ph idx="1"/>
          </p:nvPr>
        </p:nvSpPr>
        <p:spPr>
          <a:xfrm>
            <a:off x="1423553" y="1330036"/>
            <a:ext cx="10224655" cy="5403273"/>
          </a:xfrm>
        </p:spPr>
        <p:txBody>
          <a:bodyPr>
            <a:noAutofit/>
          </a:bodyPr>
          <a:lstStyle/>
          <a:p>
            <a:pPr algn="just">
              <a:lnSpc>
                <a:spcPct val="150000"/>
              </a:lnSpc>
            </a:pPr>
            <a:r>
              <a:rPr lang="en-US" dirty="0">
                <a:latin typeface="Aptos" panose="020B0004020202020204" pitchFamily="34" charset="0"/>
              </a:rPr>
              <a:t>Online Bus Pass management system will help save your time and renewal bus passes without standing in a line for hour near counters. It can find all the bus pass related information online without goings to the bus station. </a:t>
            </a:r>
          </a:p>
          <a:p>
            <a:pPr algn="just">
              <a:lnSpc>
                <a:spcPct val="150000"/>
              </a:lnSpc>
            </a:pPr>
            <a:r>
              <a:rPr lang="en-US" dirty="0">
                <a:latin typeface="Aptos" panose="020B0004020202020204" pitchFamily="34" charset="0"/>
              </a:rPr>
              <a:t>The paying can be ready online via credit. Administrator can maintain Add Bus Pass Route, View Applied User, Approval Pass Bus, Bus Pass Holders, Bus Pass Renewal details. The advance system overcomes the drawbacks in the existing system. </a:t>
            </a:r>
          </a:p>
          <a:p>
            <a:pPr algn="just">
              <a:lnSpc>
                <a:spcPct val="150000"/>
              </a:lnSpc>
            </a:pPr>
            <a:r>
              <a:rPr lang="en-US" dirty="0">
                <a:latin typeface="Aptos" panose="020B0004020202020204" pitchFamily="34" charset="0"/>
              </a:rPr>
              <a:t>In the proposed system user register their details through online and get their unique username and password for further processing. The bus pass will be individual for different types of users. </a:t>
            </a:r>
          </a:p>
          <a:p>
            <a:pPr algn="just">
              <a:lnSpc>
                <a:spcPct val="150000"/>
              </a:lnSpc>
            </a:pPr>
            <a:r>
              <a:rPr lang="en-US" dirty="0">
                <a:latin typeface="Aptos" panose="020B0004020202020204" pitchFamily="34" charset="0"/>
              </a:rPr>
              <a:t>In this bus pass, all the required details such as student name, address, date of birth, mail id, name of the school, power period, amount paid (free for government school students) and photo copy of the candidate are provided. </a:t>
            </a:r>
          </a:p>
        </p:txBody>
      </p:sp>
    </p:spTree>
    <p:extLst>
      <p:ext uri="{BB962C8B-B14F-4D97-AF65-F5344CB8AC3E}">
        <p14:creationId xmlns:p14="http://schemas.microsoft.com/office/powerpoint/2010/main" val="4284069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55E514-E055-A3A4-B933-F4FF0743E225}"/>
              </a:ext>
            </a:extLst>
          </p:cNvPr>
          <p:cNvSpPr>
            <a:spLocks noGrp="1"/>
          </p:cNvSpPr>
          <p:nvPr>
            <p:ph idx="4294967295"/>
          </p:nvPr>
        </p:nvSpPr>
        <p:spPr>
          <a:xfrm>
            <a:off x="1638300" y="793173"/>
            <a:ext cx="8915400" cy="3778250"/>
          </a:xfrm>
        </p:spPr>
        <p:txBody>
          <a:bodyPr/>
          <a:lstStyle/>
          <a:p>
            <a:pPr algn="just">
              <a:lnSpc>
                <a:spcPct val="150000"/>
              </a:lnSpc>
            </a:pPr>
            <a:r>
              <a:rPr lang="en-US" dirty="0">
                <a:latin typeface="Aptos" panose="020B0004020202020204" pitchFamily="34" charset="0"/>
              </a:rPr>
              <a:t>Instead of school details, working organization particular will be provided in route bus pass. The renewal process can be done monthly as per user wish. Based on that renewal period amount will be subtract. </a:t>
            </a:r>
            <a:endParaRPr lang="en-IN" dirty="0">
              <a:latin typeface="Aptos" panose="020B0004020202020204" pitchFamily="34" charset="0"/>
            </a:endParaRPr>
          </a:p>
          <a:p>
            <a:endParaRPr lang="en-IN" dirty="0"/>
          </a:p>
        </p:txBody>
      </p:sp>
    </p:spTree>
    <p:extLst>
      <p:ext uri="{BB962C8B-B14F-4D97-AF65-F5344CB8AC3E}">
        <p14:creationId xmlns:p14="http://schemas.microsoft.com/office/powerpoint/2010/main" val="625857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F125E-E7C0-970C-8DF2-CB9EC36A0847}"/>
              </a:ext>
            </a:extLst>
          </p:cNvPr>
          <p:cNvSpPr>
            <a:spLocks noGrp="1"/>
          </p:cNvSpPr>
          <p:nvPr>
            <p:ph type="title"/>
          </p:nvPr>
        </p:nvSpPr>
        <p:spPr>
          <a:xfrm>
            <a:off x="1792825" y="582546"/>
            <a:ext cx="8911687" cy="1280890"/>
          </a:xfrm>
        </p:spPr>
        <p:txBody>
          <a:bodyPr/>
          <a:lstStyle/>
          <a:p>
            <a:r>
              <a:rPr lang="en-US" sz="3600" b="1" dirty="0"/>
              <a:t>Advantage</a:t>
            </a:r>
            <a:endParaRPr lang="en-IN" dirty="0"/>
          </a:p>
        </p:txBody>
      </p:sp>
      <p:sp>
        <p:nvSpPr>
          <p:cNvPr id="3" name="Content Placeholder 2">
            <a:extLst>
              <a:ext uri="{FF2B5EF4-FFF2-40B4-BE49-F238E27FC236}">
                <a16:creationId xmlns:a16="http://schemas.microsoft.com/office/drawing/2014/main" id="{4B4501F5-5E55-0A58-17CB-8B09763D811A}"/>
              </a:ext>
            </a:extLst>
          </p:cNvPr>
          <p:cNvSpPr>
            <a:spLocks noGrp="1"/>
          </p:cNvSpPr>
          <p:nvPr>
            <p:ph idx="1"/>
          </p:nvPr>
        </p:nvSpPr>
        <p:spPr>
          <a:xfrm>
            <a:off x="1487488" y="1423556"/>
            <a:ext cx="10018712" cy="4945417"/>
          </a:xfrm>
        </p:spPr>
        <p:txBody>
          <a:bodyPr>
            <a:normAutofit lnSpcReduction="10000"/>
          </a:bodyPr>
          <a:lstStyle/>
          <a:p>
            <a:pPr algn="just">
              <a:lnSpc>
                <a:spcPct val="150000"/>
              </a:lnSpc>
            </a:pPr>
            <a:r>
              <a:rPr lang="en-US" b="1" dirty="0">
                <a:latin typeface="Aptos" panose="020B0004020202020204" pitchFamily="34" charset="0"/>
              </a:rPr>
              <a:t>Easy Access and Use</a:t>
            </a:r>
            <a:r>
              <a:rPr lang="en-US" dirty="0">
                <a:latin typeface="Aptos" panose="020B0004020202020204" pitchFamily="34" charset="0"/>
              </a:rPr>
              <a:t>: Passengers can easily apply for, renew, or manage their bus passes online or through mobile apps, saving time and reducing the need for physical visits to the ticket counter.</a:t>
            </a:r>
          </a:p>
          <a:p>
            <a:pPr algn="just">
              <a:lnSpc>
                <a:spcPct val="150000"/>
              </a:lnSpc>
            </a:pPr>
            <a:r>
              <a:rPr lang="en-US" b="1" dirty="0">
                <a:latin typeface="Aptos" panose="020B0004020202020204" pitchFamily="34" charset="0"/>
              </a:rPr>
              <a:t>Reduced Operational Costs</a:t>
            </a:r>
            <a:r>
              <a:rPr lang="en-US" dirty="0">
                <a:latin typeface="Aptos" panose="020B0004020202020204" pitchFamily="34" charset="0"/>
              </a:rPr>
              <a:t>: By eliminating the need for physical ticketing systems and manual processing, the system reduces administrative and operational costs for transit authorities.</a:t>
            </a:r>
          </a:p>
          <a:p>
            <a:pPr algn="just">
              <a:lnSpc>
                <a:spcPct val="150000"/>
              </a:lnSpc>
            </a:pPr>
            <a:r>
              <a:rPr lang="en-US" b="1" dirty="0">
                <a:latin typeface="Aptos" panose="020B0004020202020204" pitchFamily="34" charset="0"/>
              </a:rPr>
              <a:t>Automated Ticketing</a:t>
            </a:r>
            <a:r>
              <a:rPr lang="en-US" dirty="0">
                <a:latin typeface="Aptos" panose="020B0004020202020204" pitchFamily="34" charset="0"/>
              </a:rPr>
              <a:t>: Automation of the ticketing process allows for quicker boarding and reduced queues at bus stops. It also minimizes human errors in fare collection and pass issuance.</a:t>
            </a:r>
          </a:p>
          <a:p>
            <a:pPr algn="just">
              <a:lnSpc>
                <a:spcPct val="150000"/>
              </a:lnSpc>
            </a:pPr>
            <a:r>
              <a:rPr lang="en-US" b="1" dirty="0">
                <a:latin typeface="Aptos" panose="020B0004020202020204" pitchFamily="34" charset="0"/>
              </a:rPr>
              <a:t>Fraud Prevention</a:t>
            </a:r>
            <a:r>
              <a:rPr lang="en-US" dirty="0">
                <a:latin typeface="Aptos" panose="020B0004020202020204" pitchFamily="34" charset="0"/>
              </a:rPr>
              <a:t>: Digital passes (often with encryption, QR codes, or RFID technology) are harder to counterfeit compared to paper tickets, ensuring a more secure and authentic ticketing system.</a:t>
            </a:r>
            <a:endParaRPr lang="en-IN" dirty="0">
              <a:latin typeface="Aptos" panose="020B0004020202020204" pitchFamily="34" charset="0"/>
            </a:endParaRPr>
          </a:p>
        </p:txBody>
      </p:sp>
    </p:spTree>
    <p:extLst>
      <p:ext uri="{BB962C8B-B14F-4D97-AF65-F5344CB8AC3E}">
        <p14:creationId xmlns:p14="http://schemas.microsoft.com/office/powerpoint/2010/main" val="3436283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DF756-1AA5-55B6-A094-7CFD6644529D}"/>
              </a:ext>
            </a:extLst>
          </p:cNvPr>
          <p:cNvSpPr>
            <a:spLocks noGrp="1"/>
          </p:cNvSpPr>
          <p:nvPr>
            <p:ph type="title"/>
          </p:nvPr>
        </p:nvSpPr>
        <p:spPr>
          <a:xfrm>
            <a:off x="1640156" y="561765"/>
            <a:ext cx="8911687" cy="1280890"/>
          </a:xfrm>
        </p:spPr>
        <p:txBody>
          <a:bodyPr/>
          <a:lstStyle/>
          <a:p>
            <a:r>
              <a:rPr lang="en-US" sz="3600" b="1" dirty="0"/>
              <a:t>Introduction</a:t>
            </a:r>
            <a:endParaRPr lang="en-IN" dirty="0"/>
          </a:p>
        </p:txBody>
      </p:sp>
      <p:sp>
        <p:nvSpPr>
          <p:cNvPr id="3" name="Content Placeholder 2">
            <a:extLst>
              <a:ext uri="{FF2B5EF4-FFF2-40B4-BE49-F238E27FC236}">
                <a16:creationId xmlns:a16="http://schemas.microsoft.com/office/drawing/2014/main" id="{0CF4BAB2-9475-C13E-6FCA-37A5138EF015}"/>
              </a:ext>
            </a:extLst>
          </p:cNvPr>
          <p:cNvSpPr>
            <a:spLocks noGrp="1"/>
          </p:cNvSpPr>
          <p:nvPr>
            <p:ph idx="1"/>
          </p:nvPr>
        </p:nvSpPr>
        <p:spPr>
          <a:xfrm>
            <a:off x="1640156" y="1385454"/>
            <a:ext cx="9897466" cy="5077691"/>
          </a:xfrm>
        </p:spPr>
        <p:txBody>
          <a:bodyPr>
            <a:noAutofit/>
          </a:bodyPr>
          <a:lstStyle/>
          <a:p>
            <a:pPr algn="just">
              <a:lnSpc>
                <a:spcPct val="150000"/>
              </a:lnSpc>
            </a:pPr>
            <a:r>
              <a:rPr lang="en-US" dirty="0">
                <a:latin typeface="Aptos" panose="020B0004020202020204" pitchFamily="34" charset="0"/>
              </a:rPr>
              <a:t>Bus Pass Management system is a web-based technology that will manage the records of pass which is issue by administrative and also help to provide online bus pass to people who need to travel daily.</a:t>
            </a:r>
          </a:p>
          <a:p>
            <a:pPr algn="just">
              <a:lnSpc>
                <a:spcPct val="150000"/>
              </a:lnSpc>
            </a:pPr>
            <a:r>
              <a:rPr lang="en-US" dirty="0">
                <a:latin typeface="Aptos" panose="020B0004020202020204" pitchFamily="34" charset="0"/>
              </a:rPr>
              <a:t> Bus Pass Management System is helpful to bus administrative by reducing the paper work, time consumption and makes a process of getting bus pass as a simple and fast. The Software powered by PHP assures clear and systematic services to the company. </a:t>
            </a:r>
          </a:p>
          <a:p>
            <a:pPr algn="just">
              <a:lnSpc>
                <a:spcPct val="150000"/>
              </a:lnSpc>
            </a:pPr>
            <a:r>
              <a:rPr lang="en-US" dirty="0">
                <a:latin typeface="Aptos" panose="020B0004020202020204" pitchFamily="34" charset="0"/>
              </a:rPr>
              <a:t>This easy to operate system helps to access and change user details, prepare efficient printing potential. The software is designed to prepare good and error free details. The database is driven in my SQL which is providing portability.</a:t>
            </a:r>
          </a:p>
          <a:p>
            <a:pPr algn="just">
              <a:lnSpc>
                <a:spcPct val="150000"/>
              </a:lnSpc>
            </a:pPr>
            <a:r>
              <a:rPr lang="en-US" dirty="0">
                <a:latin typeface="Aptos" panose="020B0004020202020204" pitchFamily="34" charset="0"/>
              </a:rPr>
              <a:t> The resumption procedure can be done Session base as per user desire. Based on that resumption interval amount will be subtract.</a:t>
            </a:r>
            <a:endParaRPr lang="en-IN" dirty="0">
              <a:latin typeface="Aptos" panose="020B0004020202020204" pitchFamily="34" charset="0"/>
            </a:endParaRPr>
          </a:p>
        </p:txBody>
      </p:sp>
    </p:spTree>
    <p:extLst>
      <p:ext uri="{BB962C8B-B14F-4D97-AF65-F5344CB8AC3E}">
        <p14:creationId xmlns:p14="http://schemas.microsoft.com/office/powerpoint/2010/main" val="10650080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7F2746-9D76-B2E0-D737-6FC5A8DE4CBA}"/>
              </a:ext>
            </a:extLst>
          </p:cNvPr>
          <p:cNvSpPr>
            <a:spLocks noGrp="1"/>
          </p:cNvSpPr>
          <p:nvPr>
            <p:ph idx="4294967295"/>
          </p:nvPr>
        </p:nvSpPr>
        <p:spPr>
          <a:xfrm>
            <a:off x="1738746" y="959427"/>
            <a:ext cx="8915400" cy="3778250"/>
          </a:xfrm>
        </p:spPr>
        <p:txBody>
          <a:bodyPr>
            <a:normAutofit lnSpcReduction="10000"/>
          </a:bodyPr>
          <a:lstStyle/>
          <a:p>
            <a:pPr algn="just">
              <a:lnSpc>
                <a:spcPct val="150000"/>
              </a:lnSpc>
            </a:pPr>
            <a:r>
              <a:rPr lang="en-US" dirty="0">
                <a:latin typeface="Aptos" panose="020B0004020202020204" pitchFamily="34" charset="0"/>
              </a:rPr>
              <a:t> Bus Pass system projects that manages and prepare several bus pas functionality. The project allows users to register on the bus pass website and interchange to online to manage their account and bus pass connected transactions. </a:t>
            </a:r>
          </a:p>
          <a:p>
            <a:pPr algn="just">
              <a:lnSpc>
                <a:spcPct val="150000"/>
              </a:lnSpc>
            </a:pPr>
            <a:r>
              <a:rPr lang="en-US" dirty="0">
                <a:latin typeface="Aptos" panose="020B0004020202020204" pitchFamily="34" charset="0"/>
              </a:rPr>
              <a:t>There is a need to reform the formal System with more benefits and Flexibility. We came up with this idea because of the flaws in the current system that would help people better. </a:t>
            </a:r>
          </a:p>
          <a:p>
            <a:pPr algn="just">
              <a:lnSpc>
                <a:spcPct val="150000"/>
              </a:lnSpc>
            </a:pPr>
            <a:r>
              <a:rPr lang="en-US" dirty="0">
                <a:latin typeface="Aptos" panose="020B0004020202020204" pitchFamily="34" charset="0"/>
              </a:rPr>
              <a:t>As per the earlier system people had to do every process manually, but this system helps people to do the work a little faster. The bus scheduling and booking system overcomes most of the limitations of existing software.</a:t>
            </a:r>
            <a:endParaRPr lang="en-IN" dirty="0"/>
          </a:p>
        </p:txBody>
      </p:sp>
    </p:spTree>
    <p:extLst>
      <p:ext uri="{BB962C8B-B14F-4D97-AF65-F5344CB8AC3E}">
        <p14:creationId xmlns:p14="http://schemas.microsoft.com/office/powerpoint/2010/main" val="527245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6DB9C-B330-FD1D-5596-34E252C753C2}"/>
              </a:ext>
            </a:extLst>
          </p:cNvPr>
          <p:cNvSpPr>
            <a:spLocks noGrp="1"/>
          </p:cNvSpPr>
          <p:nvPr>
            <p:ph type="title"/>
          </p:nvPr>
        </p:nvSpPr>
        <p:spPr>
          <a:xfrm>
            <a:off x="1740870" y="676065"/>
            <a:ext cx="8911687" cy="1280890"/>
          </a:xfrm>
        </p:spPr>
        <p:txBody>
          <a:bodyPr/>
          <a:lstStyle/>
          <a:p>
            <a:r>
              <a:rPr lang="en-IN" sz="3600" b="1" dirty="0"/>
              <a:t>MODULES</a:t>
            </a:r>
            <a:endParaRPr lang="en-IN" dirty="0"/>
          </a:p>
        </p:txBody>
      </p:sp>
      <p:sp>
        <p:nvSpPr>
          <p:cNvPr id="3" name="Content Placeholder 2">
            <a:extLst>
              <a:ext uri="{FF2B5EF4-FFF2-40B4-BE49-F238E27FC236}">
                <a16:creationId xmlns:a16="http://schemas.microsoft.com/office/drawing/2014/main" id="{76F7FD68-7D97-7EC5-05E9-18CF8A49ACFD}"/>
              </a:ext>
            </a:extLst>
          </p:cNvPr>
          <p:cNvSpPr>
            <a:spLocks noGrp="1"/>
          </p:cNvSpPr>
          <p:nvPr>
            <p:ph idx="1"/>
          </p:nvPr>
        </p:nvSpPr>
        <p:spPr>
          <a:xfrm>
            <a:off x="2152793" y="1614054"/>
            <a:ext cx="8915400" cy="3777622"/>
          </a:xfrm>
        </p:spPr>
        <p:txBody>
          <a:bodyPr/>
          <a:lstStyle/>
          <a:p>
            <a:pPr algn="just">
              <a:lnSpc>
                <a:spcPct val="150000"/>
              </a:lnSpc>
            </a:pPr>
            <a:r>
              <a:rPr lang="en-US" sz="2000" b="1" dirty="0">
                <a:latin typeface="Aptos" panose="020B0004020202020204" pitchFamily="34" charset="0"/>
              </a:rPr>
              <a:t>User Management Module</a:t>
            </a:r>
          </a:p>
          <a:p>
            <a:pPr algn="just">
              <a:lnSpc>
                <a:spcPct val="150000"/>
              </a:lnSpc>
            </a:pPr>
            <a:r>
              <a:rPr lang="en-US" sz="2000" b="1" dirty="0">
                <a:latin typeface="Aptos" panose="020B0004020202020204" pitchFamily="34" charset="0"/>
              </a:rPr>
              <a:t>Bus Pass Issuance Module</a:t>
            </a:r>
          </a:p>
          <a:p>
            <a:pPr algn="just">
              <a:lnSpc>
                <a:spcPct val="150000"/>
              </a:lnSpc>
            </a:pPr>
            <a:r>
              <a:rPr lang="en-US" sz="2000" b="1" dirty="0">
                <a:latin typeface="Aptos" panose="020B0004020202020204" pitchFamily="34" charset="0"/>
              </a:rPr>
              <a:t>Payment and Fare Management Module</a:t>
            </a:r>
          </a:p>
          <a:p>
            <a:pPr algn="just">
              <a:lnSpc>
                <a:spcPct val="150000"/>
              </a:lnSpc>
            </a:pPr>
            <a:r>
              <a:rPr lang="en-US" sz="2000" b="1" dirty="0">
                <a:latin typeface="Aptos" panose="020B0004020202020204" pitchFamily="34" charset="0"/>
              </a:rPr>
              <a:t>Bus Pass Validation and Usage Module</a:t>
            </a:r>
          </a:p>
          <a:p>
            <a:endParaRPr lang="en-US" b="1" dirty="0"/>
          </a:p>
          <a:p>
            <a:endParaRPr lang="en-US" b="1" dirty="0"/>
          </a:p>
          <a:p>
            <a:endParaRPr lang="en-IN" dirty="0"/>
          </a:p>
        </p:txBody>
      </p:sp>
    </p:spTree>
    <p:extLst>
      <p:ext uri="{BB962C8B-B14F-4D97-AF65-F5344CB8AC3E}">
        <p14:creationId xmlns:p14="http://schemas.microsoft.com/office/powerpoint/2010/main" val="4081194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0A30D-1DC6-7834-1D80-ABD4D1F4571E}"/>
              </a:ext>
            </a:extLst>
          </p:cNvPr>
          <p:cNvSpPr>
            <a:spLocks noGrp="1"/>
          </p:cNvSpPr>
          <p:nvPr>
            <p:ph type="title"/>
          </p:nvPr>
        </p:nvSpPr>
        <p:spPr>
          <a:xfrm>
            <a:off x="1969470" y="707238"/>
            <a:ext cx="8911687" cy="1280890"/>
          </a:xfrm>
        </p:spPr>
        <p:txBody>
          <a:bodyPr/>
          <a:lstStyle/>
          <a:p>
            <a:r>
              <a:rPr lang="en-US" b="1" dirty="0"/>
              <a:t>User Management Module</a:t>
            </a:r>
            <a:br>
              <a:rPr lang="en-US" b="1" dirty="0"/>
            </a:br>
            <a:endParaRPr lang="en-IN" dirty="0"/>
          </a:p>
        </p:txBody>
      </p:sp>
      <p:sp>
        <p:nvSpPr>
          <p:cNvPr id="3" name="Content Placeholder 2">
            <a:extLst>
              <a:ext uri="{FF2B5EF4-FFF2-40B4-BE49-F238E27FC236}">
                <a16:creationId xmlns:a16="http://schemas.microsoft.com/office/drawing/2014/main" id="{67C53529-4C2F-7F50-B00F-24C9DD89CA35}"/>
              </a:ext>
            </a:extLst>
          </p:cNvPr>
          <p:cNvSpPr>
            <a:spLocks noGrp="1"/>
          </p:cNvSpPr>
          <p:nvPr>
            <p:ph idx="1"/>
          </p:nvPr>
        </p:nvSpPr>
        <p:spPr>
          <a:xfrm>
            <a:off x="2152794" y="1624445"/>
            <a:ext cx="8915400" cy="3777622"/>
          </a:xfrm>
        </p:spPr>
        <p:txBody>
          <a:bodyPr/>
          <a:lstStyle/>
          <a:p>
            <a:pPr algn="just">
              <a:lnSpc>
                <a:spcPct val="150000"/>
              </a:lnSpc>
              <a:buFont typeface="Arial" panose="020B0604020202020204" pitchFamily="34" charset="0"/>
              <a:buChar char="•"/>
            </a:pPr>
            <a:r>
              <a:rPr lang="en-US" b="1" dirty="0">
                <a:latin typeface="Aptos" panose="020B0004020202020204" pitchFamily="34" charset="0"/>
              </a:rPr>
              <a:t>User Registration &amp; Login</a:t>
            </a:r>
            <a:r>
              <a:rPr lang="en-US" dirty="0">
                <a:latin typeface="Aptos" panose="020B0004020202020204" pitchFamily="34" charset="0"/>
              </a:rPr>
              <a:t>: Allows passengers to create accounts and log in to manage their bus pass details. Registration can include personal information, contact details, and payment preferences.</a:t>
            </a:r>
          </a:p>
          <a:p>
            <a:pPr algn="just">
              <a:lnSpc>
                <a:spcPct val="150000"/>
              </a:lnSpc>
              <a:buFont typeface="Arial" panose="020B0604020202020204" pitchFamily="34" charset="0"/>
              <a:buChar char="•"/>
            </a:pPr>
            <a:r>
              <a:rPr lang="en-US" b="1" dirty="0">
                <a:latin typeface="Aptos" panose="020B0004020202020204" pitchFamily="34" charset="0"/>
              </a:rPr>
              <a:t>Profile Management</a:t>
            </a:r>
            <a:r>
              <a:rPr lang="en-US" dirty="0">
                <a:latin typeface="Aptos" panose="020B0004020202020204" pitchFamily="34" charset="0"/>
              </a:rPr>
              <a:t>: Enables users to update personal information, such as address, phone number, email, and preferences (e.g., preferred payment methods or notifications).</a:t>
            </a:r>
          </a:p>
          <a:p>
            <a:pPr algn="just">
              <a:lnSpc>
                <a:spcPct val="150000"/>
              </a:lnSpc>
              <a:buFont typeface="Arial" panose="020B0604020202020204" pitchFamily="34" charset="0"/>
              <a:buChar char="•"/>
            </a:pPr>
            <a:r>
              <a:rPr lang="en-US" b="1" dirty="0">
                <a:latin typeface="Aptos" panose="020B0004020202020204" pitchFamily="34" charset="0"/>
              </a:rPr>
              <a:t>Password Management</a:t>
            </a:r>
            <a:r>
              <a:rPr lang="en-US" dirty="0">
                <a:latin typeface="Aptos" panose="020B0004020202020204" pitchFamily="34" charset="0"/>
              </a:rPr>
              <a:t>: Allows users to reset or change their passwords securely, ensuring account protection.</a:t>
            </a:r>
          </a:p>
          <a:p>
            <a:endParaRPr lang="en-IN" dirty="0"/>
          </a:p>
        </p:txBody>
      </p:sp>
    </p:spTree>
    <p:extLst>
      <p:ext uri="{BB962C8B-B14F-4D97-AF65-F5344CB8AC3E}">
        <p14:creationId xmlns:p14="http://schemas.microsoft.com/office/powerpoint/2010/main" val="1164394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A76DA-8E65-E695-703C-A988024848F7}"/>
              </a:ext>
            </a:extLst>
          </p:cNvPr>
          <p:cNvSpPr>
            <a:spLocks noGrp="1"/>
          </p:cNvSpPr>
          <p:nvPr>
            <p:ph type="title"/>
          </p:nvPr>
        </p:nvSpPr>
        <p:spPr>
          <a:xfrm>
            <a:off x="1751262" y="644892"/>
            <a:ext cx="8911687" cy="1280890"/>
          </a:xfrm>
        </p:spPr>
        <p:txBody>
          <a:bodyPr/>
          <a:lstStyle/>
          <a:p>
            <a:r>
              <a:rPr lang="en-US" b="1" dirty="0"/>
              <a:t>Bus Pass Issuance Module</a:t>
            </a:r>
            <a:br>
              <a:rPr lang="en-US" b="1" dirty="0"/>
            </a:br>
            <a:endParaRPr lang="en-IN" dirty="0"/>
          </a:p>
        </p:txBody>
      </p:sp>
      <p:sp>
        <p:nvSpPr>
          <p:cNvPr id="3" name="Content Placeholder 2">
            <a:extLst>
              <a:ext uri="{FF2B5EF4-FFF2-40B4-BE49-F238E27FC236}">
                <a16:creationId xmlns:a16="http://schemas.microsoft.com/office/drawing/2014/main" id="{93E0C7E4-FDAB-722B-5748-E9E1922C0722}"/>
              </a:ext>
            </a:extLst>
          </p:cNvPr>
          <p:cNvSpPr>
            <a:spLocks noGrp="1"/>
          </p:cNvSpPr>
          <p:nvPr>
            <p:ph idx="1"/>
          </p:nvPr>
        </p:nvSpPr>
        <p:spPr>
          <a:xfrm>
            <a:off x="2007321" y="1395846"/>
            <a:ext cx="8915400" cy="3777622"/>
          </a:xfrm>
        </p:spPr>
        <p:txBody>
          <a:bodyPr/>
          <a:lstStyle/>
          <a:p>
            <a:pPr algn="just">
              <a:lnSpc>
                <a:spcPct val="150000"/>
              </a:lnSpc>
              <a:buFont typeface="Arial" panose="020B0604020202020204" pitchFamily="34" charset="0"/>
              <a:buChar char="•"/>
            </a:pPr>
            <a:r>
              <a:rPr lang="en-US" b="1" dirty="0">
                <a:latin typeface="Aptos" panose="020B0004020202020204" pitchFamily="34" charset="0"/>
              </a:rPr>
              <a:t>Pass Application</a:t>
            </a:r>
            <a:r>
              <a:rPr lang="en-US" dirty="0">
                <a:latin typeface="Aptos" panose="020B0004020202020204" pitchFamily="34" charset="0"/>
              </a:rPr>
              <a:t>: Passengers can apply for different types of bus passes (e.g., daily, monthly, senior citizen, student, etc.) through the system.</a:t>
            </a:r>
          </a:p>
          <a:p>
            <a:pPr algn="just">
              <a:lnSpc>
                <a:spcPct val="150000"/>
              </a:lnSpc>
              <a:buFont typeface="Arial" panose="020B0604020202020204" pitchFamily="34" charset="0"/>
              <a:buChar char="•"/>
            </a:pPr>
            <a:r>
              <a:rPr lang="en-US" b="1" dirty="0">
                <a:latin typeface="Aptos" panose="020B0004020202020204" pitchFamily="34" charset="0"/>
              </a:rPr>
              <a:t>Pass Customization</a:t>
            </a:r>
            <a:r>
              <a:rPr lang="en-US" dirty="0">
                <a:latin typeface="Aptos" panose="020B0004020202020204" pitchFamily="34" charset="0"/>
              </a:rPr>
              <a:t>: Users can customize their passes based on their travel needs, such as selecting specific routes or schedules.</a:t>
            </a:r>
          </a:p>
          <a:p>
            <a:pPr algn="just">
              <a:lnSpc>
                <a:spcPct val="150000"/>
              </a:lnSpc>
              <a:buFont typeface="Arial" panose="020B0604020202020204" pitchFamily="34" charset="0"/>
              <a:buChar char="•"/>
            </a:pPr>
            <a:r>
              <a:rPr lang="en-US" b="1" dirty="0">
                <a:latin typeface="Aptos" panose="020B0004020202020204" pitchFamily="34" charset="0"/>
              </a:rPr>
              <a:t>Digital and Physical Pass Generation</a:t>
            </a:r>
            <a:r>
              <a:rPr lang="en-US" dirty="0">
                <a:latin typeface="Aptos" panose="020B0004020202020204" pitchFamily="34" charset="0"/>
              </a:rPr>
              <a:t>: The system generates both physical passes (if needed) and digital passes (e.g., QR codes or RFID-enabled passes) for user convenience.</a:t>
            </a:r>
          </a:p>
          <a:p>
            <a:endParaRPr lang="en-IN" dirty="0"/>
          </a:p>
        </p:txBody>
      </p:sp>
    </p:spTree>
    <p:extLst>
      <p:ext uri="{BB962C8B-B14F-4D97-AF65-F5344CB8AC3E}">
        <p14:creationId xmlns:p14="http://schemas.microsoft.com/office/powerpoint/2010/main" val="40261312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88FC5-A7DD-3582-D25E-AB67FC60A172}"/>
              </a:ext>
            </a:extLst>
          </p:cNvPr>
          <p:cNvSpPr>
            <a:spLocks noGrp="1"/>
          </p:cNvSpPr>
          <p:nvPr>
            <p:ph type="title"/>
          </p:nvPr>
        </p:nvSpPr>
        <p:spPr>
          <a:xfrm>
            <a:off x="1865561" y="655283"/>
            <a:ext cx="8911687" cy="1280890"/>
          </a:xfrm>
        </p:spPr>
        <p:txBody>
          <a:bodyPr>
            <a:normAutofit fontScale="90000"/>
          </a:bodyPr>
          <a:lstStyle/>
          <a:p>
            <a:r>
              <a:rPr lang="en-US" b="1" dirty="0"/>
              <a:t>Payment and Fare Management Module</a:t>
            </a:r>
            <a:br>
              <a:rPr lang="en-US" b="1" dirty="0"/>
            </a:br>
            <a:endParaRPr lang="en-IN" dirty="0"/>
          </a:p>
        </p:txBody>
      </p:sp>
      <p:sp>
        <p:nvSpPr>
          <p:cNvPr id="3" name="Content Placeholder 2">
            <a:extLst>
              <a:ext uri="{FF2B5EF4-FFF2-40B4-BE49-F238E27FC236}">
                <a16:creationId xmlns:a16="http://schemas.microsoft.com/office/drawing/2014/main" id="{B9FD0F41-0AC9-2A2E-3344-437AC2CC7EE2}"/>
              </a:ext>
            </a:extLst>
          </p:cNvPr>
          <p:cNvSpPr>
            <a:spLocks noGrp="1"/>
          </p:cNvSpPr>
          <p:nvPr>
            <p:ph idx="1"/>
          </p:nvPr>
        </p:nvSpPr>
        <p:spPr>
          <a:xfrm>
            <a:off x="2183966" y="1447800"/>
            <a:ext cx="8915400" cy="3777622"/>
          </a:xfrm>
        </p:spPr>
        <p:txBody>
          <a:bodyPr/>
          <a:lstStyle/>
          <a:p>
            <a:pPr algn="just">
              <a:lnSpc>
                <a:spcPct val="150000"/>
              </a:lnSpc>
              <a:buFont typeface="Arial" panose="020B0604020202020204" pitchFamily="34" charset="0"/>
              <a:buChar char="•"/>
            </a:pPr>
            <a:r>
              <a:rPr lang="en-US" b="1" dirty="0">
                <a:latin typeface="Aptos" panose="020B0004020202020204" pitchFamily="34" charset="0"/>
              </a:rPr>
              <a:t>Payment Gateway Integration</a:t>
            </a:r>
            <a:r>
              <a:rPr lang="en-US" dirty="0">
                <a:latin typeface="Aptos" panose="020B0004020202020204" pitchFamily="34" charset="0"/>
              </a:rPr>
              <a:t>: Allows passengers to pay for their passes via multiple payment options, including credit/debit cards, mobile wallets, or bank transfers.</a:t>
            </a:r>
          </a:p>
          <a:p>
            <a:pPr algn="just">
              <a:lnSpc>
                <a:spcPct val="150000"/>
              </a:lnSpc>
              <a:buFont typeface="Arial" panose="020B0604020202020204" pitchFamily="34" charset="0"/>
              <a:buChar char="•"/>
            </a:pPr>
            <a:r>
              <a:rPr lang="en-US" b="1" dirty="0">
                <a:latin typeface="Aptos" panose="020B0004020202020204" pitchFamily="34" charset="0"/>
              </a:rPr>
              <a:t>Fare Calculation</a:t>
            </a:r>
            <a:r>
              <a:rPr lang="en-US" dirty="0">
                <a:latin typeface="Aptos" panose="020B0004020202020204" pitchFamily="34" charset="0"/>
              </a:rPr>
              <a:t>: Calculates the fare based on factors like distance, pass type, travel frequency, or user category (e.g., student, senior citizen).</a:t>
            </a:r>
          </a:p>
          <a:p>
            <a:pPr algn="just">
              <a:lnSpc>
                <a:spcPct val="150000"/>
              </a:lnSpc>
              <a:buFont typeface="Arial" panose="020B0604020202020204" pitchFamily="34" charset="0"/>
              <a:buChar char="•"/>
            </a:pPr>
            <a:r>
              <a:rPr lang="en-US" b="1" dirty="0">
                <a:latin typeface="Aptos" panose="020B0004020202020204" pitchFamily="34" charset="0"/>
              </a:rPr>
              <a:t>Discounts &amp; Promotions</a:t>
            </a:r>
            <a:r>
              <a:rPr lang="en-US" dirty="0">
                <a:latin typeface="Aptos" panose="020B0004020202020204" pitchFamily="34" charset="0"/>
              </a:rPr>
              <a:t>: Implements discount policies and promotional offers (e.g., for students, frequent travelers, or long-term pass holders) to encourage usage.</a:t>
            </a:r>
          </a:p>
          <a:p>
            <a:pPr algn="just">
              <a:lnSpc>
                <a:spcPct val="150000"/>
              </a:lnSpc>
              <a:buFont typeface="Arial" panose="020B0604020202020204" pitchFamily="34" charset="0"/>
              <a:buChar char="•"/>
            </a:pPr>
            <a:r>
              <a:rPr lang="en-US" b="1" dirty="0">
                <a:latin typeface="Aptos" panose="020B0004020202020204" pitchFamily="34" charset="0"/>
              </a:rPr>
              <a:t>Transaction History</a:t>
            </a:r>
            <a:r>
              <a:rPr lang="en-US" dirty="0">
                <a:latin typeface="Aptos" panose="020B0004020202020204" pitchFamily="34" charset="0"/>
              </a:rPr>
              <a:t>: Users can view their payment history, including pass purchases and top-ups.</a:t>
            </a:r>
          </a:p>
        </p:txBody>
      </p:sp>
    </p:spTree>
    <p:extLst>
      <p:ext uri="{BB962C8B-B14F-4D97-AF65-F5344CB8AC3E}">
        <p14:creationId xmlns:p14="http://schemas.microsoft.com/office/powerpoint/2010/main" val="19540917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7C561-3B8A-097A-E71B-C15C1ED765A8}"/>
              </a:ext>
            </a:extLst>
          </p:cNvPr>
          <p:cNvSpPr>
            <a:spLocks noGrp="1"/>
          </p:cNvSpPr>
          <p:nvPr>
            <p:ph type="title"/>
          </p:nvPr>
        </p:nvSpPr>
        <p:spPr>
          <a:xfrm>
            <a:off x="1772044" y="582547"/>
            <a:ext cx="8911687" cy="1280890"/>
          </a:xfrm>
        </p:spPr>
        <p:txBody>
          <a:bodyPr/>
          <a:lstStyle/>
          <a:p>
            <a:r>
              <a:rPr lang="en-US" b="1"/>
              <a:t>Bus Pass Validation and Usage Module</a:t>
            </a:r>
            <a:endParaRPr lang="en-US" b="1" dirty="0"/>
          </a:p>
        </p:txBody>
      </p:sp>
      <p:sp>
        <p:nvSpPr>
          <p:cNvPr id="3" name="Content Placeholder 2">
            <a:extLst>
              <a:ext uri="{FF2B5EF4-FFF2-40B4-BE49-F238E27FC236}">
                <a16:creationId xmlns:a16="http://schemas.microsoft.com/office/drawing/2014/main" id="{16DE766B-8A81-1B6F-A3C4-B65746BB70A7}"/>
              </a:ext>
            </a:extLst>
          </p:cNvPr>
          <p:cNvSpPr>
            <a:spLocks noGrp="1"/>
          </p:cNvSpPr>
          <p:nvPr>
            <p:ph idx="1"/>
          </p:nvPr>
        </p:nvSpPr>
        <p:spPr>
          <a:xfrm>
            <a:off x="1995055" y="1392382"/>
            <a:ext cx="9603076" cy="4425322"/>
          </a:xfrm>
        </p:spPr>
        <p:txBody>
          <a:bodyPr/>
          <a:lstStyle/>
          <a:p>
            <a:pPr algn="just">
              <a:lnSpc>
                <a:spcPct val="150000"/>
              </a:lnSpc>
              <a:buFont typeface="Arial" panose="020B0604020202020204" pitchFamily="34" charset="0"/>
              <a:buChar char="•"/>
            </a:pPr>
            <a:r>
              <a:rPr lang="en-US" b="1" dirty="0">
                <a:latin typeface="Aptos" panose="020B0004020202020204" pitchFamily="34" charset="0"/>
              </a:rPr>
              <a:t>QR Code/RFID Validation</a:t>
            </a:r>
            <a:r>
              <a:rPr lang="en-US" dirty="0">
                <a:latin typeface="Aptos" panose="020B0004020202020204" pitchFamily="34" charset="0"/>
              </a:rPr>
              <a:t>: Bus passes can be validated using QR codes, RFID cards, or NFC technology. Buses are equipped with scanners to check the validity of a pass when passengers board.</a:t>
            </a:r>
          </a:p>
          <a:p>
            <a:pPr algn="just">
              <a:lnSpc>
                <a:spcPct val="150000"/>
              </a:lnSpc>
              <a:buFont typeface="Arial" panose="020B0604020202020204" pitchFamily="34" charset="0"/>
              <a:buChar char="•"/>
            </a:pPr>
            <a:r>
              <a:rPr lang="en-US" b="1" dirty="0">
                <a:latin typeface="Aptos" panose="020B0004020202020204" pitchFamily="34" charset="0"/>
              </a:rPr>
              <a:t>Real-Time Data Synchronization</a:t>
            </a:r>
            <a:r>
              <a:rPr lang="en-US" dirty="0">
                <a:latin typeface="Aptos" panose="020B0004020202020204" pitchFamily="34" charset="0"/>
              </a:rPr>
              <a:t>: Validations are recorded in real time, and user activity is updated instantly across the system.</a:t>
            </a:r>
          </a:p>
          <a:p>
            <a:pPr algn="just">
              <a:lnSpc>
                <a:spcPct val="150000"/>
              </a:lnSpc>
              <a:buFont typeface="Arial" panose="020B0604020202020204" pitchFamily="34" charset="0"/>
              <a:buChar char="•"/>
            </a:pPr>
            <a:r>
              <a:rPr lang="en-US" b="1" dirty="0">
                <a:latin typeface="Aptos" panose="020B0004020202020204" pitchFamily="34" charset="0"/>
              </a:rPr>
              <a:t>Multiple Travel Passes</a:t>
            </a:r>
            <a:r>
              <a:rPr lang="en-US" dirty="0">
                <a:latin typeface="Aptos" panose="020B0004020202020204" pitchFamily="34" charset="0"/>
              </a:rPr>
              <a:t>: The system allows users to store and manage multiple types of passes (e.g., daily, monthly, commuter) in a single account.</a:t>
            </a:r>
          </a:p>
        </p:txBody>
      </p:sp>
    </p:spTree>
    <p:extLst>
      <p:ext uri="{BB962C8B-B14F-4D97-AF65-F5344CB8AC3E}">
        <p14:creationId xmlns:p14="http://schemas.microsoft.com/office/powerpoint/2010/main" val="1435152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5CA0E-995E-06F5-C994-4EB65B3FB5EF}"/>
              </a:ext>
            </a:extLst>
          </p:cNvPr>
          <p:cNvSpPr>
            <a:spLocks noGrp="1"/>
          </p:cNvSpPr>
          <p:nvPr>
            <p:ph type="title"/>
          </p:nvPr>
        </p:nvSpPr>
        <p:spPr>
          <a:xfrm>
            <a:off x="1823998" y="592937"/>
            <a:ext cx="8911687" cy="1280890"/>
          </a:xfrm>
        </p:spPr>
        <p:txBody>
          <a:bodyPr/>
          <a:lstStyle/>
          <a:p>
            <a:r>
              <a:rPr lang="en-IN" sz="3600" b="1" dirty="0"/>
              <a:t>Software Details</a:t>
            </a:r>
            <a:endParaRPr lang="en-IN" dirty="0"/>
          </a:p>
        </p:txBody>
      </p:sp>
      <p:sp>
        <p:nvSpPr>
          <p:cNvPr id="3" name="Content Placeholder 2">
            <a:extLst>
              <a:ext uri="{FF2B5EF4-FFF2-40B4-BE49-F238E27FC236}">
                <a16:creationId xmlns:a16="http://schemas.microsoft.com/office/drawing/2014/main" id="{F1A33374-10E8-1FD7-DE18-35DB73B2452D}"/>
              </a:ext>
            </a:extLst>
          </p:cNvPr>
          <p:cNvSpPr>
            <a:spLocks noGrp="1"/>
          </p:cNvSpPr>
          <p:nvPr>
            <p:ph idx="1"/>
          </p:nvPr>
        </p:nvSpPr>
        <p:spPr>
          <a:xfrm>
            <a:off x="2319048" y="1540189"/>
            <a:ext cx="8915400" cy="3777622"/>
          </a:xfrm>
        </p:spPr>
        <p:txBody>
          <a:bodyPr>
            <a:normAutofit/>
          </a:bodyPr>
          <a:lstStyle/>
          <a:p>
            <a:pPr algn="just">
              <a:lnSpc>
                <a:spcPct val="150000"/>
              </a:lnSpc>
            </a:pPr>
            <a:r>
              <a:rPr lang="en-US" sz="1800" dirty="0">
                <a:latin typeface="Aptos" panose="020B0004020202020204" pitchFamily="34"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latin typeface="Aptos" panose="020B0004020202020204" pitchFamily="34"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Aptos" panose="020B0004020202020204" pitchFamily="34" charset="0"/>
            </a:endParaRPr>
          </a:p>
          <a:p>
            <a:endParaRPr lang="en-IN" dirty="0"/>
          </a:p>
        </p:txBody>
      </p:sp>
    </p:spTree>
    <p:extLst>
      <p:ext uri="{BB962C8B-B14F-4D97-AF65-F5344CB8AC3E}">
        <p14:creationId xmlns:p14="http://schemas.microsoft.com/office/powerpoint/2010/main" val="8274406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B543E-95AA-23EA-0869-96296DFB2413}"/>
              </a:ext>
            </a:extLst>
          </p:cNvPr>
          <p:cNvSpPr>
            <a:spLocks noGrp="1"/>
          </p:cNvSpPr>
          <p:nvPr>
            <p:ph type="title"/>
          </p:nvPr>
        </p:nvSpPr>
        <p:spPr>
          <a:xfrm>
            <a:off x="1855171" y="582546"/>
            <a:ext cx="8911687" cy="1280890"/>
          </a:xfrm>
        </p:spPr>
        <p:txBody>
          <a:bodyPr/>
          <a:lstStyle/>
          <a:p>
            <a:r>
              <a:rPr lang="en-IN" sz="3600" b="1" dirty="0"/>
              <a:t>Front End</a:t>
            </a:r>
            <a:endParaRPr lang="en-IN" dirty="0"/>
          </a:p>
        </p:txBody>
      </p:sp>
      <p:sp>
        <p:nvSpPr>
          <p:cNvPr id="3" name="Content Placeholder 2">
            <a:extLst>
              <a:ext uri="{FF2B5EF4-FFF2-40B4-BE49-F238E27FC236}">
                <a16:creationId xmlns:a16="http://schemas.microsoft.com/office/drawing/2014/main" id="{231E8651-E69E-0A17-09B9-88A7D19EE31E}"/>
              </a:ext>
            </a:extLst>
          </p:cNvPr>
          <p:cNvSpPr>
            <a:spLocks noGrp="1"/>
          </p:cNvSpPr>
          <p:nvPr>
            <p:ph idx="1"/>
          </p:nvPr>
        </p:nvSpPr>
        <p:spPr>
          <a:xfrm>
            <a:off x="1953491" y="1465119"/>
            <a:ext cx="9457603" cy="4290240"/>
          </a:xfrm>
        </p:spPr>
        <p:txBody>
          <a:bodyPr>
            <a:normAutofit fontScale="92500" lnSpcReduction="10000"/>
          </a:bodyPr>
          <a:lstStyle/>
          <a:p>
            <a:pPr algn="just">
              <a:lnSpc>
                <a:spcPct val="150000"/>
              </a:lnSpc>
            </a:pPr>
            <a:r>
              <a:rPr lang="en-US" sz="1900" dirty="0">
                <a:latin typeface="Aptos" panose="020B0004020202020204" pitchFamily="34"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900" dirty="0">
                <a:latin typeface="Aptos" panose="020B0004020202020204" pitchFamily="34"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900" dirty="0">
              <a:latin typeface="Aptos" panose="020B00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4022431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A6EC7-3F17-BF92-89EF-063FF8F9971E}"/>
              </a:ext>
            </a:extLst>
          </p:cNvPr>
          <p:cNvSpPr>
            <a:spLocks noGrp="1"/>
          </p:cNvSpPr>
          <p:nvPr>
            <p:ph type="title"/>
          </p:nvPr>
        </p:nvSpPr>
        <p:spPr>
          <a:xfrm>
            <a:off x="1990252" y="665674"/>
            <a:ext cx="8911687" cy="1280890"/>
          </a:xfrm>
        </p:spPr>
        <p:txBody>
          <a:bodyPr/>
          <a:lstStyle/>
          <a:p>
            <a:r>
              <a:rPr lang="en-IN" sz="3600" b="1" dirty="0"/>
              <a:t>Database</a:t>
            </a:r>
            <a:endParaRPr lang="en-IN" dirty="0"/>
          </a:p>
        </p:txBody>
      </p:sp>
      <p:sp>
        <p:nvSpPr>
          <p:cNvPr id="3" name="Content Placeholder 2">
            <a:extLst>
              <a:ext uri="{FF2B5EF4-FFF2-40B4-BE49-F238E27FC236}">
                <a16:creationId xmlns:a16="http://schemas.microsoft.com/office/drawing/2014/main" id="{D1F46382-F4A8-78A9-3956-9A266EFE3450}"/>
              </a:ext>
            </a:extLst>
          </p:cNvPr>
          <p:cNvSpPr>
            <a:spLocks noGrp="1"/>
          </p:cNvSpPr>
          <p:nvPr>
            <p:ph idx="1"/>
          </p:nvPr>
        </p:nvSpPr>
        <p:spPr>
          <a:xfrm>
            <a:off x="1891146" y="1528013"/>
            <a:ext cx="9332912" cy="4664313"/>
          </a:xfrm>
        </p:spPr>
        <p:txBody>
          <a:bodyPr>
            <a:normAutofit/>
          </a:bodyPr>
          <a:lstStyle/>
          <a:p>
            <a:pPr algn="just">
              <a:lnSpc>
                <a:spcPct val="160000"/>
              </a:lnSpc>
            </a:pPr>
            <a:r>
              <a:rPr lang="en-US" dirty="0">
                <a:latin typeface="Aptos" panose="020B0004020202020204" pitchFamily="34"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dirty="0">
                <a:latin typeface="Aptos" panose="020B0004020202020204" pitchFamily="34"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dirty="0">
                <a:latin typeface="Aptos" panose="020B0004020202020204" pitchFamily="34"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dirty="0">
              <a:latin typeface="Aptos" panose="020B00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0017032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E4CBA-7EB0-0A6C-5467-E2928F7D577E}"/>
              </a:ext>
            </a:extLst>
          </p:cNvPr>
          <p:cNvSpPr>
            <a:spLocks noGrp="1"/>
          </p:cNvSpPr>
          <p:nvPr>
            <p:ph type="title"/>
          </p:nvPr>
        </p:nvSpPr>
        <p:spPr>
          <a:xfrm>
            <a:off x="1823997" y="624110"/>
            <a:ext cx="8911687" cy="1280890"/>
          </a:xfrm>
        </p:spPr>
        <p:txBody>
          <a:bodyPr/>
          <a:lstStyle/>
          <a:p>
            <a:r>
              <a:rPr lang="en-IN" sz="3600" b="1" dirty="0"/>
              <a:t>Cloud Web Server</a:t>
            </a:r>
            <a:endParaRPr lang="en-IN" dirty="0"/>
          </a:p>
        </p:txBody>
      </p:sp>
      <p:sp>
        <p:nvSpPr>
          <p:cNvPr id="3" name="Content Placeholder 2">
            <a:extLst>
              <a:ext uri="{FF2B5EF4-FFF2-40B4-BE49-F238E27FC236}">
                <a16:creationId xmlns:a16="http://schemas.microsoft.com/office/drawing/2014/main" id="{86C70ADA-AA44-74FD-1E7C-E63D8D56B670}"/>
              </a:ext>
            </a:extLst>
          </p:cNvPr>
          <p:cNvSpPr>
            <a:spLocks noGrp="1"/>
          </p:cNvSpPr>
          <p:nvPr>
            <p:ph idx="1"/>
          </p:nvPr>
        </p:nvSpPr>
        <p:spPr>
          <a:xfrm>
            <a:off x="1823997" y="1423554"/>
            <a:ext cx="9478385" cy="4352586"/>
          </a:xfrm>
        </p:spPr>
        <p:txBody>
          <a:bodyPr>
            <a:normAutofit fontScale="92500" lnSpcReduction="10000"/>
          </a:bodyPr>
          <a:lstStyle/>
          <a:p>
            <a:pPr algn="just">
              <a:lnSpc>
                <a:spcPct val="150000"/>
              </a:lnSpc>
            </a:pPr>
            <a:r>
              <a:rPr lang="en-US" sz="1900" dirty="0">
                <a:latin typeface="Aptos" panose="020B0004020202020204" pitchFamily="34"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900" dirty="0">
                <a:latin typeface="Aptos" panose="020B0004020202020204" pitchFamily="34"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900" dirty="0">
                <a:latin typeface="Aptos" panose="020B0004020202020204" pitchFamily="34" charset="0"/>
                <a:cs typeface="Times New Roman" panose="02020603050405020304" pitchFamily="18" charset="0"/>
              </a:rPr>
              <a:t>It provides a flexible environment for the developers which allows them to work on projects from anywhere using any device with internet access.</a:t>
            </a:r>
            <a:endParaRPr lang="en-IN" sz="1900" dirty="0">
              <a:latin typeface="Aptos" panose="020B00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9014351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6E9A9-2AF8-D589-D9FA-B8830F2F5242}"/>
              </a:ext>
            </a:extLst>
          </p:cNvPr>
          <p:cNvSpPr>
            <a:spLocks noGrp="1"/>
          </p:cNvSpPr>
          <p:nvPr>
            <p:ph type="title"/>
          </p:nvPr>
        </p:nvSpPr>
        <p:spPr>
          <a:xfrm>
            <a:off x="1803215" y="540983"/>
            <a:ext cx="8911687" cy="1280890"/>
          </a:xfrm>
        </p:spPr>
        <p:txBody>
          <a:bodyPr/>
          <a:lstStyle/>
          <a:p>
            <a:r>
              <a:rPr lang="en-US" sz="3600" b="1" dirty="0"/>
              <a:t>SOFTWARE REQUIREMENTS:</a:t>
            </a:r>
            <a:endParaRPr lang="en-IN" dirty="0"/>
          </a:p>
        </p:txBody>
      </p:sp>
      <p:sp>
        <p:nvSpPr>
          <p:cNvPr id="3" name="Content Placeholder 2">
            <a:extLst>
              <a:ext uri="{FF2B5EF4-FFF2-40B4-BE49-F238E27FC236}">
                <a16:creationId xmlns:a16="http://schemas.microsoft.com/office/drawing/2014/main" id="{A1896CE6-C275-8D8D-CD5D-481634F88528}"/>
              </a:ext>
            </a:extLst>
          </p:cNvPr>
          <p:cNvSpPr>
            <a:spLocks noGrp="1"/>
          </p:cNvSpPr>
          <p:nvPr>
            <p:ph idx="1"/>
          </p:nvPr>
        </p:nvSpPr>
        <p:spPr>
          <a:xfrm>
            <a:off x="2173575" y="1258506"/>
            <a:ext cx="8915400" cy="3777622"/>
          </a:xfrm>
        </p:spPr>
        <p:txBody>
          <a:bodyPr/>
          <a:lstStyle/>
          <a:p>
            <a:pPr algn="just">
              <a:lnSpc>
                <a:spcPct val="150000"/>
              </a:lnSpc>
            </a:pPr>
            <a:r>
              <a:rPr lang="en-US" sz="1800" dirty="0">
                <a:latin typeface="Aptos" panose="020B0004020202020204" pitchFamily="34" charset="0"/>
                <a:cs typeface="Times New Roman" pitchFamily="18" charset="0"/>
              </a:rPr>
              <a:t>Operating System	: Windows 10</a:t>
            </a:r>
          </a:p>
          <a:p>
            <a:pPr algn="just">
              <a:lnSpc>
                <a:spcPct val="150000"/>
              </a:lnSpc>
            </a:pPr>
            <a:r>
              <a:rPr lang="en-US" sz="1800" dirty="0">
                <a:latin typeface="Aptos" panose="020B0004020202020204" pitchFamily="34" charset="0"/>
                <a:cs typeface="Times New Roman" pitchFamily="18" charset="0"/>
              </a:rPr>
              <a:t>Language	               :PYTHON Google </a:t>
            </a:r>
            <a:r>
              <a:rPr lang="en-US" sz="1800" dirty="0" err="1">
                <a:latin typeface="Aptos" panose="020B0004020202020204" pitchFamily="34" charset="0"/>
                <a:cs typeface="Times New Roman" pitchFamily="18" charset="0"/>
              </a:rPr>
              <a:t>Colab</a:t>
            </a:r>
            <a:endParaRPr lang="en-US" sz="1800" dirty="0">
              <a:latin typeface="Aptos" panose="020B0004020202020204" pitchFamily="34" charset="0"/>
              <a:cs typeface="Times New Roman" pitchFamily="18" charset="0"/>
            </a:endParaRPr>
          </a:p>
          <a:p>
            <a:endParaRPr lang="en-IN" dirty="0"/>
          </a:p>
        </p:txBody>
      </p:sp>
    </p:spTree>
    <p:extLst>
      <p:ext uri="{BB962C8B-B14F-4D97-AF65-F5344CB8AC3E}">
        <p14:creationId xmlns:p14="http://schemas.microsoft.com/office/powerpoint/2010/main" val="39460300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252EC-16DC-AFCC-8C58-F2EBE0DDA842}"/>
              </a:ext>
            </a:extLst>
          </p:cNvPr>
          <p:cNvSpPr>
            <a:spLocks noGrp="1"/>
          </p:cNvSpPr>
          <p:nvPr>
            <p:ph type="title"/>
          </p:nvPr>
        </p:nvSpPr>
        <p:spPr>
          <a:xfrm>
            <a:off x="1564226" y="603328"/>
            <a:ext cx="8911687" cy="1280890"/>
          </a:xfrm>
        </p:spPr>
        <p:txBody>
          <a:bodyPr/>
          <a:lstStyle/>
          <a:p>
            <a:r>
              <a:rPr lang="en-US" sz="3600" b="1" dirty="0"/>
              <a:t>HARDWARE REQUIREMENTS:</a:t>
            </a:r>
            <a:endParaRPr lang="en-IN" dirty="0"/>
          </a:p>
        </p:txBody>
      </p:sp>
      <p:sp>
        <p:nvSpPr>
          <p:cNvPr id="3" name="Content Placeholder 2">
            <a:extLst>
              <a:ext uri="{FF2B5EF4-FFF2-40B4-BE49-F238E27FC236}">
                <a16:creationId xmlns:a16="http://schemas.microsoft.com/office/drawing/2014/main" id="{1B994578-C4F6-90EB-24A0-2B1549B2B0EA}"/>
              </a:ext>
            </a:extLst>
          </p:cNvPr>
          <p:cNvSpPr>
            <a:spLocks noGrp="1"/>
          </p:cNvSpPr>
          <p:nvPr>
            <p:ph idx="1"/>
          </p:nvPr>
        </p:nvSpPr>
        <p:spPr>
          <a:xfrm>
            <a:off x="2173575" y="1540189"/>
            <a:ext cx="8915400" cy="3777622"/>
          </a:xfrm>
        </p:spPr>
        <p:txBody>
          <a:bodyPr/>
          <a:lstStyle/>
          <a:p>
            <a:pPr algn="just">
              <a:lnSpc>
                <a:spcPct val="150000"/>
              </a:lnSpc>
            </a:pPr>
            <a:r>
              <a:rPr lang="en-US" sz="1800" dirty="0">
                <a:latin typeface="Aptos" panose="020B0004020202020204" pitchFamily="34" charset="0"/>
                <a:cs typeface="Times New Roman" pitchFamily="18" charset="0"/>
              </a:rPr>
              <a:t>Keyboard</a:t>
            </a:r>
          </a:p>
          <a:p>
            <a:pPr algn="just">
              <a:lnSpc>
                <a:spcPct val="150000"/>
              </a:lnSpc>
            </a:pPr>
            <a:r>
              <a:rPr lang="en-US" sz="1800" dirty="0">
                <a:latin typeface="Aptos" panose="020B0004020202020204" pitchFamily="34" charset="0"/>
                <a:cs typeface="Times New Roman" pitchFamily="18" charset="0"/>
              </a:rPr>
              <a:t>Mouse </a:t>
            </a:r>
          </a:p>
          <a:p>
            <a:pPr algn="just">
              <a:lnSpc>
                <a:spcPct val="150000"/>
              </a:lnSpc>
            </a:pPr>
            <a:r>
              <a:rPr lang="en-US" sz="1800" dirty="0" err="1">
                <a:latin typeface="Aptos" panose="020B0004020202020204" pitchFamily="34" charset="0"/>
                <a:cs typeface="Times New Roman" pitchFamily="18" charset="0"/>
              </a:rPr>
              <a:t>Harddisk</a:t>
            </a:r>
            <a:r>
              <a:rPr lang="en-US" sz="1800" dirty="0">
                <a:latin typeface="Aptos" panose="020B0004020202020204" pitchFamily="34" charset="0"/>
                <a:cs typeface="Times New Roman" pitchFamily="18" charset="0"/>
              </a:rPr>
              <a:t>	</a:t>
            </a:r>
          </a:p>
          <a:p>
            <a:pPr algn="just">
              <a:lnSpc>
                <a:spcPct val="150000"/>
              </a:lnSpc>
            </a:pPr>
            <a:r>
              <a:rPr lang="en-US" sz="1800" dirty="0">
                <a:latin typeface="Aptos" panose="020B0004020202020204" pitchFamily="34" charset="0"/>
                <a:cs typeface="Times New Roman" pitchFamily="18" charset="0"/>
              </a:rPr>
              <a:t>Ram	</a:t>
            </a:r>
          </a:p>
          <a:p>
            <a:endParaRPr lang="en-IN" dirty="0"/>
          </a:p>
        </p:txBody>
      </p:sp>
    </p:spTree>
    <p:extLst>
      <p:ext uri="{BB962C8B-B14F-4D97-AF65-F5344CB8AC3E}">
        <p14:creationId xmlns:p14="http://schemas.microsoft.com/office/powerpoint/2010/main" val="1877571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B5CBE-24F0-CC80-EA9E-E2941EE52CC6}"/>
              </a:ext>
            </a:extLst>
          </p:cNvPr>
          <p:cNvSpPr>
            <a:spLocks noGrp="1"/>
          </p:cNvSpPr>
          <p:nvPr>
            <p:ph type="title"/>
          </p:nvPr>
        </p:nvSpPr>
        <p:spPr>
          <a:xfrm>
            <a:off x="1886343" y="592937"/>
            <a:ext cx="8911687" cy="1280890"/>
          </a:xfrm>
        </p:spPr>
        <p:txBody>
          <a:bodyPr/>
          <a:lstStyle/>
          <a:p>
            <a:r>
              <a:rPr lang="en-US" sz="3600" b="1" dirty="0"/>
              <a:t>CONCLUSION</a:t>
            </a:r>
            <a:endParaRPr lang="en-IN" dirty="0"/>
          </a:p>
        </p:txBody>
      </p:sp>
      <p:sp>
        <p:nvSpPr>
          <p:cNvPr id="3" name="Content Placeholder 2">
            <a:extLst>
              <a:ext uri="{FF2B5EF4-FFF2-40B4-BE49-F238E27FC236}">
                <a16:creationId xmlns:a16="http://schemas.microsoft.com/office/drawing/2014/main" id="{4C5261BB-0C16-6A8E-DBD5-F561C98B93D9}"/>
              </a:ext>
            </a:extLst>
          </p:cNvPr>
          <p:cNvSpPr>
            <a:spLocks noGrp="1"/>
          </p:cNvSpPr>
          <p:nvPr>
            <p:ph idx="1"/>
          </p:nvPr>
        </p:nvSpPr>
        <p:spPr>
          <a:xfrm>
            <a:off x="1672936" y="1288473"/>
            <a:ext cx="9945976" cy="4674704"/>
          </a:xfrm>
        </p:spPr>
        <p:txBody>
          <a:bodyPr>
            <a:noAutofit/>
          </a:bodyPr>
          <a:lstStyle/>
          <a:p>
            <a:pPr algn="just">
              <a:lnSpc>
                <a:spcPct val="150000"/>
              </a:lnSpc>
            </a:pPr>
            <a:r>
              <a:rPr lang="en-US" dirty="0">
                <a:latin typeface="Aptos" panose="020B0004020202020204" pitchFamily="34" charset="0"/>
              </a:rPr>
              <a:t>In conclusion, the implementation of an online bus pass booking system brings undeniable advantages, streamlining the process for both commuters and transit authorities. This digital solution enhances efficiency, reduces queues, and promotes a more convenient and user-friendly experience.</a:t>
            </a:r>
          </a:p>
          <a:p>
            <a:pPr algn="just">
              <a:lnSpc>
                <a:spcPct val="150000"/>
              </a:lnSpc>
            </a:pPr>
            <a:r>
              <a:rPr lang="en-US" dirty="0">
                <a:latin typeface="Aptos" panose="020B0004020202020204" pitchFamily="34" charset="0"/>
              </a:rPr>
              <a:t> Embracing technological advancements in public transportation not only meets the demands of the modern era but also contributes to a sustainable and accessible future for commuters.</a:t>
            </a:r>
          </a:p>
          <a:p>
            <a:pPr algn="just">
              <a:lnSpc>
                <a:spcPct val="150000"/>
              </a:lnSpc>
            </a:pPr>
            <a:r>
              <a:rPr lang="en-US" dirty="0">
                <a:latin typeface="Aptos" panose="020B0004020202020204" pitchFamily="34" charset="0"/>
              </a:rPr>
              <a:t> The system potentially reduce administrative costs and paperwork associate with manual ticketing. Passengers can easily check pass availability and prices, making informed decisions. </a:t>
            </a:r>
          </a:p>
          <a:p>
            <a:pPr algn="just">
              <a:lnSpc>
                <a:spcPct val="150000"/>
              </a:lnSpc>
            </a:pPr>
            <a:r>
              <a:rPr lang="en-US" dirty="0">
                <a:latin typeface="Aptos" panose="020B0004020202020204" pitchFamily="34" charset="0"/>
              </a:rPr>
              <a:t>The use of secure payment gateways ensures the safety of financial transactions. The system provides administrators with tools to manage routes and bookings effectively. The project might conclude by suggesting potential enhancements like mobile apps, improved user interfaces, and analytics to make data-driven decisions.</a:t>
            </a:r>
            <a:endParaRPr lang="en-IN" dirty="0">
              <a:latin typeface="Aptos" panose="020B0004020202020204" pitchFamily="34" charset="0"/>
            </a:endParaRPr>
          </a:p>
        </p:txBody>
      </p:sp>
    </p:spTree>
    <p:extLst>
      <p:ext uri="{BB962C8B-B14F-4D97-AF65-F5344CB8AC3E}">
        <p14:creationId xmlns:p14="http://schemas.microsoft.com/office/powerpoint/2010/main" val="298775358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27</TotalTime>
  <Words>2276</Words>
  <Application>Microsoft Office PowerPoint</Application>
  <PresentationFormat>Widescreen</PresentationFormat>
  <Paragraphs>89</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Aptos</vt:lpstr>
      <vt:lpstr>Arial</vt:lpstr>
      <vt:lpstr>Century Gothic</vt:lpstr>
      <vt:lpstr>Wingdings 3</vt:lpstr>
      <vt:lpstr>Wisp</vt:lpstr>
      <vt:lpstr>Bus pass management system</vt:lpstr>
      <vt:lpstr>Abstract</vt:lpstr>
      <vt:lpstr>Objective</vt:lpstr>
      <vt:lpstr>Existing System</vt:lpstr>
      <vt:lpstr>Disadvantage</vt:lpstr>
      <vt:lpstr>PROPOSED SYSTEM :</vt:lpstr>
      <vt:lpstr>PowerPoint Presentation</vt:lpstr>
      <vt:lpstr>Advantage</vt:lpstr>
      <vt:lpstr>Introduction</vt:lpstr>
      <vt:lpstr>PowerPoint Presentation</vt:lpstr>
      <vt:lpstr>MODULES</vt:lpstr>
      <vt:lpstr>User Management Module </vt:lpstr>
      <vt:lpstr>Bus Pass Issuance Module </vt:lpstr>
      <vt:lpstr>Payment and Fare Management Module </vt:lpstr>
      <vt:lpstr>Bus Pass Validation and Usage Module</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2024-12-29T06:21:47Z</dcterms:created>
  <dcterms:modified xsi:type="dcterms:W3CDTF">2024-12-29T06:48:48Z</dcterms:modified>
</cp:coreProperties>
</file>