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322" r:id="rId2"/>
    <p:sldId id="325" r:id="rId3"/>
    <p:sldId id="349" r:id="rId4"/>
    <p:sldId id="260" r:id="rId5"/>
    <p:sldId id="262" r:id="rId6"/>
    <p:sldId id="263" r:id="rId7"/>
    <p:sldId id="350" r:id="rId8"/>
    <p:sldId id="294" r:id="rId9"/>
    <p:sldId id="327" r:id="rId10"/>
    <p:sldId id="326" r:id="rId11"/>
    <p:sldId id="332" r:id="rId12"/>
    <p:sldId id="330" r:id="rId13"/>
    <p:sldId id="333" r:id="rId14"/>
    <p:sldId id="296" r:id="rId15"/>
    <p:sldId id="295" r:id="rId16"/>
    <p:sldId id="331" r:id="rId17"/>
    <p:sldId id="351" r:id="rId18"/>
    <p:sldId id="323" r:id="rId19"/>
    <p:sldId id="329" r:id="rId20"/>
    <p:sldId id="344" r:id="rId21"/>
    <p:sldId id="347" r:id="rId22"/>
    <p:sldId id="34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7/14/2024</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7/14/2024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7/14/2024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smtClean="0">
                <a:latin typeface="Times New Roman" panose="02020603050405020304" pitchFamily="18" charset="0"/>
                <a:cs typeface="Times New Roman" panose="02020603050405020304" pitchFamily="18" charset="0"/>
              </a:rPr>
              <a:t>Breast cancer detection using </a:t>
            </a:r>
            <a:r>
              <a:rPr lang="en-US" sz="4800" b="1" dirty="0" err="1" smtClean="0">
                <a:latin typeface="Times New Roman" panose="02020603050405020304" pitchFamily="18" charset="0"/>
                <a:cs typeface="Times New Roman" panose="02020603050405020304" pitchFamily="18" charset="0"/>
              </a:rPr>
              <a:t>Ada</a:t>
            </a:r>
            <a:r>
              <a:rPr lang="en-US" sz="4800" b="1" smtClean="0">
                <a:latin typeface="Times New Roman" panose="02020603050405020304" pitchFamily="18" charset="0"/>
                <a:cs typeface="Times New Roman" panose="02020603050405020304" pitchFamily="18" charset="0"/>
              </a:rPr>
              <a:t> boost </a:t>
            </a:r>
            <a:r>
              <a:rPr lang="en-US" sz="4800" b="1" dirty="0" smtClean="0">
                <a:latin typeface="Times New Roman" panose="02020603050405020304" pitchFamily="18" charset="0"/>
                <a:cs typeface="Times New Roman" panose="02020603050405020304" pitchFamily="18" charset="0"/>
              </a:rPr>
              <a:t>classifier</a:t>
            </a:r>
            <a:endParaRPr lang="en-US" sz="4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5181600"/>
          </a:xfrm>
        </p:spPr>
        <p:txBody>
          <a:bodyPr>
            <a:noAutofit/>
          </a:bodyPr>
          <a:lstStyle/>
          <a:p>
            <a:pPr algn="just"/>
            <a:r>
              <a:rPr lang="en-US" sz="2000" dirty="0" smtClean="0"/>
              <a:t>Breast cancer is a deadly disease; an accurate and early diagnosis of breast cancer is the most efficient method to decrease the death rate. </a:t>
            </a:r>
          </a:p>
          <a:p>
            <a:pPr algn="just"/>
            <a:endParaRPr lang="en-US" sz="2000" dirty="0" smtClean="0"/>
          </a:p>
          <a:p>
            <a:pPr algn="just"/>
            <a:r>
              <a:rPr lang="en-US" sz="2000" dirty="0" smtClean="0"/>
              <a:t>But, in the early detection and diagnosis of breast cancer, differentiating abnormal tissues is a challenging task. In this paper, a weight-based </a:t>
            </a:r>
            <a:r>
              <a:rPr lang="en-US" sz="2000" dirty="0" err="1" smtClean="0"/>
              <a:t>AdaBoost</a:t>
            </a:r>
            <a:r>
              <a:rPr lang="en-US" sz="2000" dirty="0" smtClean="0"/>
              <a:t> algorithm is proposed for an effective detection and classification of the breast cancer. </a:t>
            </a:r>
          </a:p>
          <a:p>
            <a:pPr algn="just"/>
            <a:endParaRPr lang="en-US" sz="2000" dirty="0" smtClean="0"/>
          </a:p>
          <a:p>
            <a:pPr algn="just"/>
            <a:r>
              <a:rPr lang="en-US" sz="2000" dirty="0" smtClean="0"/>
              <a:t>An </a:t>
            </a:r>
            <a:r>
              <a:rPr lang="en-US" sz="2000" dirty="0" err="1" smtClean="0"/>
              <a:t>AdaBoost</a:t>
            </a:r>
            <a:r>
              <a:rPr lang="en-US" sz="2000" dirty="0" smtClean="0"/>
              <a:t> algorithm effectively classifies the breast cancer classes by adding the weights to the samples in the week classifier during the training phase. </a:t>
            </a:r>
          </a:p>
          <a:p>
            <a:pPr algn="just"/>
            <a:endParaRPr lang="en-US" sz="2000" dirty="0" smtClean="0"/>
          </a:p>
          <a:p>
            <a:pPr algn="just"/>
            <a:r>
              <a:rPr lang="en-US" sz="2000" dirty="0" smtClean="0"/>
              <a:t>A weighted vote is performed on the results of each week classifier, and the strong classifier is integrated according to the weight of the week classifier. The breast cancer image datasets named CBIS-DDSM and MIAS are utilized for effective classification.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en-US" dirty="0" smtClean="0"/>
              <a:t>Tumor-like regions (TLRs) are diagnosed by utilizing the optimum method of Otsu </a:t>
            </a:r>
            <a:r>
              <a:rPr lang="en-US" dirty="0" err="1" smtClean="0"/>
              <a:t>thresholding</a:t>
            </a:r>
            <a:r>
              <a:rPr lang="en-US" dirty="0" smtClean="0"/>
              <a:t> to enhance training abilities. The </a:t>
            </a:r>
            <a:r>
              <a:rPr lang="en-US" dirty="0" err="1" smtClean="0"/>
              <a:t>convolutional</a:t>
            </a:r>
            <a:r>
              <a:rPr lang="en-US" dirty="0" smtClean="0"/>
              <a:t> neural network (CNN) architectures of the </a:t>
            </a:r>
            <a:r>
              <a:rPr lang="en-US" dirty="0" err="1" smtClean="0"/>
              <a:t>AlexNet</a:t>
            </a:r>
            <a:r>
              <a:rPr lang="en-US" dirty="0" smtClean="0"/>
              <a:t> and ResNet50 are utilized for the feature extraction. </a:t>
            </a:r>
          </a:p>
          <a:p>
            <a:endParaRPr lang="en-US" dirty="0" smtClean="0"/>
          </a:p>
          <a:p>
            <a:r>
              <a:rPr lang="en-US" dirty="0" smtClean="0"/>
              <a:t>A weight-based </a:t>
            </a:r>
            <a:r>
              <a:rPr lang="en-US" dirty="0" err="1" smtClean="0"/>
              <a:t>AdaBoost</a:t>
            </a:r>
            <a:r>
              <a:rPr lang="en-US" dirty="0" smtClean="0"/>
              <a:t> algorithm is proposed for the classification of breast cancer mammogram images into four classes benign calcification (BC), malignant calcification (MC), benign mass (BM) as well and malignant mass (MM).</a:t>
            </a:r>
          </a:p>
          <a:p>
            <a:endParaRPr lang="en-US" dirty="0" smtClean="0"/>
          </a:p>
          <a:p>
            <a:r>
              <a:rPr lang="en-US" dirty="0" smtClean="0"/>
              <a:t> The results shows that the proposed weight based </a:t>
            </a:r>
            <a:r>
              <a:rPr lang="en-US" dirty="0" err="1" smtClean="0"/>
              <a:t>AdaBoost</a:t>
            </a:r>
            <a:r>
              <a:rPr lang="en-US" dirty="0" smtClean="0"/>
              <a:t> algorithm delivers the performance metrics such as accuracy, specificity, sensitivity, precision and F1-score values about 99.56%, 99.38%, 99.40%, 98.89% and 99.18% respectively, which ensures the accurate classification results compared with the existing methods such as IMPAResNet50, Gray difference weight and MSER detector, MLO and CC methods. </a:t>
            </a:r>
            <a:endParaRPr lang="en-US" dirty="0" smtClean="0">
              <a:solidFill>
                <a:srgbClr val="000000"/>
              </a:solidFill>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The performance classification accuracy has been encouraging comparison with various existing classifiers implemented in the literature. As expected the proposed model classifies diagnosis cases into either cancerous or non cancerous with high amount of accuracy.</a:t>
            </a:r>
          </a:p>
          <a:p>
            <a:pPr algn="just"/>
            <a:r>
              <a:rPr lang="en-US" sz="2000" dirty="0">
                <a:latin typeface="Times New Roman" panose="02020603050405020304" pitchFamily="18" charset="0"/>
                <a:cs typeface="Times New Roman" panose="02020603050405020304" pitchFamily="18" charset="0"/>
              </a:rPr>
              <a:t> Even if technology has developed, still lots of people are facing many issues with modern age diseases. Breast cancer has become one of the most common deadliest diseases rising over days among all countries in world.</a:t>
            </a:r>
          </a:p>
          <a:p>
            <a:pPr algn="just"/>
            <a:r>
              <a:rPr lang="en-US" sz="2000" dirty="0">
                <a:latin typeface="Times New Roman" panose="02020603050405020304" pitchFamily="18" charset="0"/>
                <a:cs typeface="Times New Roman" panose="02020603050405020304" pitchFamily="18" charset="0"/>
              </a:rPr>
              <a:t> Ratio of this disease increases due to lack of awareness and late identification. Our result reveals ANN (machine learning) plays measure factor for detection of cancer diagnosis to save the human life from the dangerous disease.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Previous researches reveal the increasing threats of breast cancer which drive to delve into unsolved and problematic issue, which is the main reason for the work reported in this paper. In the early stage of the breast cancer it appear as a malevolent lump and later stage it growths uncontrolled and variable manner</a:t>
            </a:r>
            <a:r>
              <a:rPr lang="en-US" sz="2000" b="0" i="0" dirty="0">
                <a:solidFill>
                  <a:srgbClr val="000000"/>
                </a:solidFill>
                <a:effectLst/>
                <a:latin typeface="Times New Roman" panose="02020603050405020304" pitchFamily="18" charset="0"/>
                <a:cs typeface="Times New Roman" panose="02020603050405020304" pitchFamily="18" charset="0"/>
              </a:rPr>
              <a:t>.</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By the help of the feature selector the datasets is free from ambiguity and dimension of data is also reduced. It solves the over fitting problem of dataset</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no of stages varies within the problem description of BPNN (Back Propagation Neural Network) is a gradient descent algorithm used in various domains</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marL="82296" indent="0" algn="l">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dirty="0" smtClean="0"/>
              <a:t>The proposed weight based </a:t>
            </a:r>
            <a:r>
              <a:rPr lang="en-US" sz="2000" dirty="0" err="1" smtClean="0"/>
              <a:t>AdaBoost</a:t>
            </a:r>
            <a:r>
              <a:rPr lang="en-US" sz="2000" dirty="0" smtClean="0"/>
              <a:t> algorithm is utilized for breast cancer detection using CBISDDSM dataset. This section consists of four different stages which include data collection, extraction of TLRs, feature extraction and classification. Fig. 1 represents the workflow of the proposed breast cancer detection methodology	</a:t>
            </a:r>
          </a:p>
          <a:p>
            <a:pPr algn="just"/>
            <a:endParaRPr lang="en-US" sz="2000" b="0" i="0" dirty="0" smtClean="0">
              <a:solidFill>
                <a:srgbClr val="000000"/>
              </a:solidFill>
              <a:effectLst/>
              <a:latin typeface="Times New Roman" panose="02020603050405020304" pitchFamily="18" charset="0"/>
              <a:cs typeface="Times New Roman" panose="02020603050405020304" pitchFamily="18" charset="0"/>
            </a:endParaRPr>
          </a:p>
          <a:p>
            <a:pPr algn="just"/>
            <a:r>
              <a:rPr lang="en-US" sz="2000" dirty="0" smtClean="0"/>
              <a:t>The experiments of this proposed method utilize the breast cancer dataset named digital database for screening mammography (DDSM) and mammographic image analysis society (MIAS). The </a:t>
            </a:r>
            <a:r>
              <a:rPr lang="en-US" sz="2000" dirty="0" err="1" smtClean="0"/>
              <a:t>curated</a:t>
            </a:r>
            <a:r>
              <a:rPr lang="en-US" sz="2000" dirty="0" smtClean="0"/>
              <a:t> breast imaging subset (CBIS-DDSM) [21] is a standard and advanced form of the DDSM dataset that is utilized to take not only normal cases but also abnormal cases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0"/>
            <a:ext cx="7498080" cy="6248400"/>
          </a:xfrm>
        </p:spPr>
        <p:txBody>
          <a:bodyPr>
            <a:normAutofit fontScale="70000" lnSpcReduction="20000"/>
          </a:bodyPr>
          <a:lstStyle/>
          <a:p>
            <a:r>
              <a:rPr lang="en-US" dirty="0" smtClean="0"/>
              <a:t>This dataset consists of four classes such as BC, MC, BM and MM. This dataset consists 3549 region of interest as 1852 (1132 benign and 720 malignant) for calcification nodules and 1697 (913 benign and 784 malignant) for mass nodules. This type of image can be converted from the format of DICOM to the format of PNG with the size of. The MIAS [22] dataset contains 322 mammographic images with size of 1024 × 1024 in the format of Portable Grey Map. Further image size is reshaped into 256 × 256.</a:t>
            </a:r>
          </a:p>
          <a:p>
            <a:endParaRPr lang="en-US" dirty="0" smtClean="0"/>
          </a:p>
          <a:p>
            <a:r>
              <a:rPr lang="en-US" dirty="0" smtClean="0"/>
              <a:t>This dataset has two classes: normal (209) and abnormal (113). The abnormal category was divided into two classes: benign and malignant of 65 and 48 images. The classifications, asymmetries and masses are the abnormalities types identified in the data. For the CBIS-DDSM and MIAS dataset, this process utilized the 5-fold </a:t>
            </a:r>
            <a:r>
              <a:rPr lang="en-US" dirty="0" err="1" smtClean="0"/>
              <a:t>crossvalidation</a:t>
            </a:r>
            <a:r>
              <a:rPr lang="en-US" dirty="0" smtClean="0"/>
              <a:t> due to its increased size. This is divided into two portions such as 80% for training and 20% for validation. The provided results are evaluated as the average number of folds. The collected dataset is provided to the tumor-like regions for extraction.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600200" y="1066800"/>
            <a:ext cx="66294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Some cases CAD (Computer Aided Tool) is also used by the physicians.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Various machine learning methods are used to detect whether the cancer gene is benign (or) malignant.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Then reduced data are used for ANN and classification has been performed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For classification radial basic function (RBF), General Regression Neural Network (GRNN) and Probabilistic Neural Network (PNN) were used.</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1329298986"/>
              </p:ext>
            </p:extLst>
          </p:nvPr>
        </p:nvGraphicFramePr>
        <p:xfrm>
          <a:off x="1371600" y="496847"/>
          <a:ext cx="7467600" cy="5570432"/>
        </p:xfrm>
        <a:graphic>
          <a:graphicData uri="http://schemas.openxmlformats.org/drawingml/2006/table">
            <a:tbl>
              <a:tblPr firstRow="1" bandRow="1">
                <a:tableStyleId>{5C22544A-7EE6-4342-B048-85BDC9FD1C3A}</a:tableStyleId>
              </a:tblPr>
              <a:tblGrid>
                <a:gridCol w="2438400">
                  <a:extLst>
                    <a:ext uri="{9D8B030D-6E8A-4147-A177-3AD203B41FA5}">
                      <a16:colId xmlns="" xmlns:a16="http://schemas.microsoft.com/office/drawing/2014/main" val="20000"/>
                    </a:ext>
                  </a:extLst>
                </a:gridCol>
                <a:gridCol w="2209800">
                  <a:extLst>
                    <a:ext uri="{9D8B030D-6E8A-4147-A177-3AD203B41FA5}">
                      <a16:colId xmlns="" xmlns:a16="http://schemas.microsoft.com/office/drawing/2014/main" val="20001"/>
                    </a:ext>
                  </a:extLst>
                </a:gridCol>
                <a:gridCol w="2819400">
                  <a:extLst>
                    <a:ext uri="{9D8B030D-6E8A-4147-A177-3AD203B41FA5}">
                      <a16:colId xmlns=""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 xmlns:a16="http://schemas.microsoft.com/office/drawing/2014/main" val="10000"/>
                  </a:ext>
                </a:extLst>
              </a:tr>
              <a:tr h="2458761">
                <a:tc>
                  <a:txBody>
                    <a:bodyPr/>
                    <a:lstStyle/>
                    <a:p>
                      <a:pPr algn="just"/>
                      <a:r>
                        <a:rPr lang="en-US" sz="2000" dirty="0"/>
                        <a:t> A Combo Feature Selection Method (Filter+ Wrapper) for Microarray Gene Classification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Sahu</a:t>
                      </a:r>
                      <a:r>
                        <a:rPr lang="en-IN" sz="2000" dirty="0"/>
                        <a:t>, B</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world cancer is the most dangerous diseases. So cancer diagnosis is most challenging and promising in case of clinical applications using microarray gene expression datasets.</a:t>
                      </a:r>
                      <a:endParaRPr lang="en-IN" sz="2000" dirty="0">
                        <a:latin typeface="Times New Roman" pitchFamily="18" charset="0"/>
                        <a:cs typeface="Times New Roman" pitchFamily="18" charset="0"/>
                      </a:endParaRPr>
                    </a:p>
                  </a:txBody>
                  <a:tcPr/>
                </a:tc>
                <a:extLst>
                  <a:ext uri="{0D108BD9-81ED-4DB2-BD59-A6C34878D82A}">
                    <a16:rowId xmlns=""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Feature selection methods and algorithms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Ladha</a:t>
                      </a:r>
                      <a:r>
                        <a:rPr lang="en-IN" sz="2000" dirty="0"/>
                        <a:t>, L., &amp; Deepa, T</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As a data scientist working with Python, it’s crucial to understand the importance of feature selection when building a machine learning model. </a:t>
                      </a:r>
                      <a:r>
                        <a:rPr lang="en-US" sz="2000" dirty="0"/>
                        <a:t>. </a:t>
                      </a:r>
                      <a:endParaRPr kumimoji="0" lang="en-US" sz="2000" b="0" i="0" kern="1200" dirty="0">
                        <a:solidFill>
                          <a:schemeClr val="dk1"/>
                        </a:solidFill>
                        <a:effectLst/>
                        <a:latin typeface="+mn-lt"/>
                        <a:ea typeface="+mn-ea"/>
                        <a:cs typeface="+mn-cs"/>
                      </a:endParaRPr>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 xmlns:p14="http://schemas.microsoft.com/office/powerpoint/2010/main" val="1525025971"/>
              </p:ext>
            </p:extLst>
          </p:nvPr>
        </p:nvGraphicFramePr>
        <p:xfrm>
          <a:off x="1447800" y="533400"/>
          <a:ext cx="7391400" cy="5823299"/>
        </p:xfrm>
        <a:graphic>
          <a:graphicData uri="http://schemas.openxmlformats.org/drawingml/2006/table">
            <a:tbl>
              <a:tblPr firstRow="1" bandRow="1">
                <a:tableStyleId>{5C22544A-7EE6-4342-B048-85BDC9FD1C3A}</a:tableStyleId>
              </a:tblPr>
              <a:tblGrid>
                <a:gridCol w="2044430">
                  <a:extLst>
                    <a:ext uri="{9D8B030D-6E8A-4147-A177-3AD203B41FA5}">
                      <a16:colId xmlns="" xmlns:a16="http://schemas.microsoft.com/office/drawing/2014/main" val="20000"/>
                    </a:ext>
                  </a:extLst>
                </a:gridCol>
                <a:gridCol w="2080761">
                  <a:extLst>
                    <a:ext uri="{9D8B030D-6E8A-4147-A177-3AD203B41FA5}">
                      <a16:colId xmlns="" xmlns:a16="http://schemas.microsoft.com/office/drawing/2014/main" val="20001"/>
                    </a:ext>
                  </a:extLst>
                </a:gridCol>
                <a:gridCol w="3266209">
                  <a:extLst>
                    <a:ext uri="{9D8B030D-6E8A-4147-A177-3AD203B41FA5}">
                      <a16:colId xmlns="" xmlns:a16="http://schemas.microsoft.com/office/drawing/2014/main" val="20002"/>
                    </a:ext>
                  </a:extLst>
                </a:gridCol>
              </a:tblGrid>
              <a:tr h="461308">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 xmlns:a16="http://schemas.microsoft.com/office/drawing/2014/main" val="10000"/>
                  </a:ext>
                </a:extLst>
              </a:tr>
              <a:tr h="2940127">
                <a:tc>
                  <a:txBody>
                    <a:bodyPr/>
                    <a:lstStyle/>
                    <a:p>
                      <a:r>
                        <a:rPr lang="en-US" sz="2000" dirty="0"/>
                        <a:t>Combination of PCA with SMOTE resampling to boost the prediction rate in lung cancer dataset</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 </a:t>
                      </a:r>
                      <a:r>
                        <a:rPr lang="en-IN" sz="2000" dirty="0" err="1"/>
                        <a:t>Naseriparsa</a:t>
                      </a:r>
                      <a:r>
                        <a:rPr lang="en-IN" sz="2000" dirty="0"/>
                        <a:t>, M., &amp; </a:t>
                      </a:r>
                      <a:r>
                        <a:rPr lang="en-IN" sz="2000" dirty="0" err="1"/>
                        <a:t>Kashani</a:t>
                      </a:r>
                      <a:r>
                        <a:rPr lang="en-IN" sz="2000" dirty="0"/>
                        <a:t>, M. M. R</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These datasets contain many irrelevant and redundant features that mislead the classifiers. Furthermore, many huge datasets have imbalanced class distribution which leads to bias over majority class in the classification process.</a:t>
                      </a:r>
                      <a:endParaRPr lang="en-IN" sz="2000" dirty="0">
                        <a:latin typeface="Times New Roman" pitchFamily="18" charset="0"/>
                        <a:cs typeface="Times New Roman" pitchFamily="18" charset="0"/>
                      </a:endParaRPr>
                    </a:p>
                  </a:txBody>
                  <a:tcPr/>
                </a:tc>
                <a:extLst>
                  <a:ext uri="{0D108BD9-81ED-4DB2-BD59-A6C34878D82A}">
                    <a16:rowId xmlns="" xmlns:a16="http://schemas.microsoft.com/office/drawing/2014/main" val="10001"/>
                  </a:ext>
                </a:extLst>
              </a:tr>
              <a:tr h="2421864">
                <a:tc>
                  <a:txBody>
                    <a:bodyPr/>
                    <a:lstStyle/>
                    <a:p>
                      <a:r>
                        <a:rPr lang="en-US" sz="2000" dirty="0"/>
                        <a:t>new method for dimensionality reduction using </a:t>
                      </a:r>
                      <a:r>
                        <a:rPr lang="en-US" sz="2000" dirty="0" err="1"/>
                        <a:t>kmeans</a:t>
                      </a:r>
                      <a:r>
                        <a:rPr lang="en-US" sz="2000" dirty="0"/>
                        <a:t> clustering algorithm for high dimensional data set.</a:t>
                      </a:r>
                      <a:r>
                        <a:rPr kumimoji="0" lang="en-US" sz="2000" b="0" i="0" kern="1200" dirty="0">
                          <a:solidFill>
                            <a:schemeClr val="dk1"/>
                          </a:solidFill>
                          <a:effectLst/>
                          <a:latin typeface="+mn-lt"/>
                          <a:ea typeface="+mn-ea"/>
                          <a:cs typeface="+mn-cs"/>
                        </a:rPr>
                        <a:t>,</a:t>
                      </a:r>
                    </a:p>
                  </a:txBody>
                  <a:tcPr/>
                </a:tc>
                <a:tc>
                  <a:txBody>
                    <a:bodyPr/>
                    <a:lstStyle/>
                    <a:p>
                      <a:r>
                        <a:rPr lang="en-IN" sz="2000" dirty="0"/>
                        <a:t>Napoleon, D., &amp; </a:t>
                      </a:r>
                      <a:r>
                        <a:rPr lang="en-IN" sz="2000" dirty="0" err="1"/>
                        <a:t>Pavalakodi</a:t>
                      </a:r>
                      <a:r>
                        <a:rPr lang="en-IN" sz="2000" dirty="0"/>
                        <a:t>, S</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Dimensionality reduction is the transformation of high-dimensional data into a meaningful representation of reduced dimensionality that corresponds to the intrinsic dimensionality of the data.</a:t>
                      </a:r>
                      <a:endParaRPr lang="en-IN" sz="2000" dirty="0">
                        <a:latin typeface="Times New Roman" pitchFamily="18" charset="0"/>
                        <a:cs typeface="Times New Roman" pitchFamily="18" charset="0"/>
                      </a:endParaRPr>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2390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In the present generation, breast cancer has become most common disease occurring in females and becomes the reason for death. Early detection and diagnosis of cancer is needed to save the human life. </a:t>
            </a:r>
          </a:p>
          <a:p>
            <a:pPr algn="just"/>
            <a:r>
              <a:rPr lang="en-US" sz="2000" dirty="0">
                <a:latin typeface="Times New Roman" panose="02020603050405020304" pitchFamily="18" charset="0"/>
                <a:cs typeface="Times New Roman" panose="02020603050405020304" pitchFamily="18" charset="0"/>
              </a:rPr>
              <a:t>As per the data in 2012 1.7 million women have suffered by cancer </a:t>
            </a:r>
          </a:p>
          <a:p>
            <a:pPr algn="just"/>
            <a:r>
              <a:rPr lang="en-US" sz="2000" dirty="0">
                <a:latin typeface="Times New Roman" panose="02020603050405020304" pitchFamily="18" charset="0"/>
                <a:cs typeface="Times New Roman" panose="02020603050405020304" pitchFamily="18" charset="0"/>
              </a:rPr>
              <a:t>[1]. As any healthcare people are unable to identify the disease at early stage which impacts the death rate day by day </a:t>
            </a:r>
          </a:p>
          <a:p>
            <a:pPr algn="just"/>
            <a:r>
              <a:rPr lang="en-US" sz="2000" dirty="0">
                <a:latin typeface="Times New Roman" panose="02020603050405020304" pitchFamily="18" charset="0"/>
                <a:cs typeface="Times New Roman" panose="02020603050405020304" pitchFamily="18" charset="0"/>
              </a:rPr>
              <a:t>[2]. Report available at www.breastcanerindia.net, 144937 numbers of women were detected and 70218 numbers have died with breast cancer </a:t>
            </a:r>
          </a:p>
          <a:p>
            <a:pPr algn="just"/>
            <a:r>
              <a:rPr lang="en-US" sz="2000" dirty="0">
                <a:latin typeface="Times New Roman" panose="02020603050405020304" pitchFamily="18" charset="0"/>
                <a:cs typeface="Times New Roman" panose="02020603050405020304" pitchFamily="18" charset="0"/>
              </a:rPr>
              <a:t>[3]. Even if different test are done, still it is a difficult to detect the exact diagnosis. So many researchers have identified different automate diagnosis methods to detect the breast cancer.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 xmlns:a16="http://schemas.microsoft.com/office/drawing/2014/main" id="{6FF21EB5-BB49-EE2C-699D-B850C2787530}"/>
              </a:ext>
            </a:extLst>
          </p:cNvPr>
          <p:cNvPicPr>
            <a:picLocks noGrp="1" noChangeAspect="1"/>
          </p:cNvPicPr>
          <p:nvPr>
            <p:ph idx="1"/>
          </p:nvPr>
        </p:nvPicPr>
        <p:blipFill>
          <a:blip r:embed="rId2"/>
          <a:stretch>
            <a:fillRect/>
          </a:stretch>
        </p:blipFill>
        <p:spPr>
          <a:xfrm>
            <a:off x="1435100" y="1752600"/>
            <a:ext cx="7499350" cy="374914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 xmlns:a16="http://schemas.microsoft.com/office/drawing/2014/main" id="{8E5A84A9-1810-0D14-9C09-87E4465BE290}"/>
              </a:ext>
            </a:extLst>
          </p:cNvPr>
          <p:cNvPicPr>
            <a:picLocks noGrp="1" noChangeAspect="1"/>
          </p:cNvPicPr>
          <p:nvPr>
            <p:ph idx="1"/>
          </p:nvPr>
        </p:nvPicPr>
        <p:blipFill>
          <a:blip r:embed="rId2"/>
          <a:stretch>
            <a:fillRect/>
          </a:stretch>
        </p:blipFill>
        <p:spPr>
          <a:xfrm>
            <a:off x="1752600" y="1676400"/>
            <a:ext cx="6708775" cy="3810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889547"/>
          </a:xfrm>
        </p:spPr>
        <p:txBody>
          <a:bodyPr>
            <a:noAutofit/>
          </a:bodyPr>
          <a:lstStyle/>
          <a:p>
            <a:pPr algn="just"/>
            <a:r>
              <a:rPr lang="en-US" sz="2000" dirty="0" smtClean="0"/>
              <a:t>In this research, the breast cancer detection and early diagnosis weight based </a:t>
            </a:r>
            <a:r>
              <a:rPr lang="en-US" sz="2000" dirty="0" err="1" smtClean="0"/>
              <a:t>AdaBoost</a:t>
            </a:r>
            <a:r>
              <a:rPr lang="en-US" sz="2000" dirty="0" smtClean="0"/>
              <a:t> algorithm is proposed. The proposed method is used to evaluate the breast cancer image datasets named CBIS-DDSM and MIAS. </a:t>
            </a:r>
          </a:p>
          <a:p>
            <a:pPr algn="just"/>
            <a:endParaRPr lang="en-US" sz="2000" dirty="0" smtClean="0"/>
          </a:p>
          <a:p>
            <a:pPr algn="just"/>
            <a:r>
              <a:rPr lang="en-US" sz="2000" dirty="0" smtClean="0"/>
              <a:t>The Otsu </a:t>
            </a:r>
            <a:r>
              <a:rPr lang="en-US" sz="2000" dirty="0" err="1" smtClean="0"/>
              <a:t>thresholding</a:t>
            </a:r>
            <a:r>
              <a:rPr lang="en-US" sz="2000" dirty="0" smtClean="0"/>
              <a:t> method is utilized to identify the tumor-like-regions (TLRs) to enhance the training abilities. The network architectures of the </a:t>
            </a:r>
            <a:r>
              <a:rPr lang="en-US" sz="2000" dirty="0" err="1" smtClean="0"/>
              <a:t>AlexNet</a:t>
            </a:r>
            <a:r>
              <a:rPr lang="en-US" sz="2000" dirty="0" smtClean="0"/>
              <a:t> and ResNet50 are utilized for the feature extraction. </a:t>
            </a:r>
          </a:p>
          <a:p>
            <a:pPr algn="just"/>
            <a:endParaRPr lang="en-US" sz="2000" dirty="0" smtClean="0"/>
          </a:p>
          <a:p>
            <a:pPr algn="just"/>
            <a:r>
              <a:rPr lang="en-US" sz="2000" dirty="0" smtClean="0"/>
              <a:t>An </a:t>
            </a:r>
            <a:r>
              <a:rPr lang="en-US" sz="2000" dirty="0" err="1" smtClean="0"/>
              <a:t>AdaBoost</a:t>
            </a:r>
            <a:r>
              <a:rPr lang="en-US" sz="2000" dirty="0" smtClean="0"/>
              <a:t> algorithm is a classification algorithm, mostly utilized for medical applications, especially in the detection of breast cancer.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85728"/>
            <a:ext cx="7498080" cy="5962672"/>
          </a:xfrm>
        </p:spPr>
        <p:txBody>
          <a:bodyPr>
            <a:normAutofit fontScale="85000" lnSpcReduction="10000"/>
          </a:bodyPr>
          <a:lstStyle/>
          <a:p>
            <a:r>
              <a:rPr lang="en-US" dirty="0" smtClean="0"/>
              <a:t>A </a:t>
            </a:r>
            <a:r>
              <a:rPr lang="en-US" dirty="0" err="1" smtClean="0"/>
              <a:t>weightbased</a:t>
            </a:r>
            <a:r>
              <a:rPr lang="en-US" dirty="0" smtClean="0"/>
              <a:t> </a:t>
            </a:r>
            <a:r>
              <a:rPr lang="en-US" dirty="0" err="1" smtClean="0"/>
              <a:t>AdaBoost</a:t>
            </a:r>
            <a:r>
              <a:rPr lang="en-US" dirty="0" smtClean="0"/>
              <a:t> algorithm is used for the classification of the mammogram images into four classes benign calcification (BC), malignant calcification (MC), benign mass (BM) as well and malignant mass (MM). </a:t>
            </a:r>
          </a:p>
          <a:p>
            <a:endParaRPr lang="en-US" dirty="0" smtClean="0"/>
          </a:p>
          <a:p>
            <a:r>
              <a:rPr lang="en-US" dirty="0" smtClean="0"/>
              <a:t>The proposed method achieves better accuracy results in the classification and achieved the accuracy result of 99.56% by comparison of the existing research models and the evaluation results using parameter metrics. </a:t>
            </a:r>
          </a:p>
          <a:p>
            <a:endParaRPr lang="en-US" dirty="0" smtClean="0"/>
          </a:p>
          <a:p>
            <a:r>
              <a:rPr lang="en-US" dirty="0" smtClean="0"/>
              <a:t>In the future, this proposed method will extend to utilize the huge number of datasets to improve the best classification results of breast cancer. </a:t>
            </a:r>
            <a:endParaRPr lang="en-US" dirty="0" smtClean="0">
              <a:solidFill>
                <a:srgbClr val="000000"/>
              </a:solidFill>
              <a:latin typeface="Times New Roman" panose="02020603050405020304" pitchFamily="18" charset="0"/>
              <a:cs typeface="Times New Roman" panose="02020603050405020304" pitchFamily="18" charset="0"/>
            </a:endParaRP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a:t>
            </a:r>
            <a:r>
              <a:rPr lang="en-IN" sz="2000" dirty="0" err="1">
                <a:latin typeface="Times New Roman" panose="02020603050405020304" pitchFamily="18" charset="0"/>
                <a:cs typeface="Times New Roman" panose="02020603050405020304" pitchFamily="18" charset="0"/>
              </a:rPr>
              <a:t>Sahu</a:t>
            </a:r>
            <a:r>
              <a:rPr lang="en-IN" sz="2000" dirty="0">
                <a:latin typeface="Times New Roman" panose="02020603050405020304" pitchFamily="18" charset="0"/>
                <a:cs typeface="Times New Roman" panose="02020603050405020304" pitchFamily="18" charset="0"/>
              </a:rPr>
              <a:t>, B. (2018). A Combo Feature Selection Method (Filter+ Wrapper) for Microarray Gene Classification. International Journal of Pure and Applied Mathematics, 118(16), 389-401.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www.breastcancerindia.net, Statistics of Breast Cancer in India.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t>
            </a:r>
            <a:r>
              <a:rPr lang="en-IN" sz="2000" dirty="0" err="1">
                <a:latin typeface="Times New Roman" panose="02020603050405020304" pitchFamily="18" charset="0"/>
                <a:cs typeface="Times New Roman" panose="02020603050405020304" pitchFamily="18" charset="0"/>
              </a:rPr>
              <a:t>Ladha</a:t>
            </a:r>
            <a:r>
              <a:rPr lang="en-IN" sz="2000" dirty="0">
                <a:latin typeface="Times New Roman" panose="02020603050405020304" pitchFamily="18" charset="0"/>
                <a:cs typeface="Times New Roman" panose="02020603050405020304" pitchFamily="18" charset="0"/>
              </a:rPr>
              <a:t>, L., &amp; Deepa, T. (2011). Feature selection methods and algorithms. International journal on computer science and engineering, 3(5), 1787- 1797</a:t>
            </a:r>
            <a:r>
              <a:rPr lang="en-IN" sz="1200" dirty="0"/>
              <a:t>. </a:t>
            </a: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[4] </a:t>
            </a:r>
            <a:r>
              <a:rPr lang="en-IN" sz="2000" dirty="0" err="1">
                <a:latin typeface="Times New Roman" panose="02020603050405020304" pitchFamily="18" charset="0"/>
                <a:cs typeface="Times New Roman" panose="02020603050405020304" pitchFamily="18" charset="0"/>
              </a:rPr>
              <a:t>Naseriparsa</a:t>
            </a:r>
            <a:r>
              <a:rPr lang="en-IN" sz="2000" dirty="0">
                <a:latin typeface="Times New Roman" panose="02020603050405020304" pitchFamily="18" charset="0"/>
                <a:cs typeface="Times New Roman" panose="02020603050405020304" pitchFamily="18" charset="0"/>
              </a:rPr>
              <a:t>, M., &amp; </a:t>
            </a:r>
            <a:r>
              <a:rPr lang="en-IN" sz="2000" dirty="0" err="1">
                <a:latin typeface="Times New Roman" panose="02020603050405020304" pitchFamily="18" charset="0"/>
                <a:cs typeface="Times New Roman" panose="02020603050405020304" pitchFamily="18" charset="0"/>
              </a:rPr>
              <a:t>Kashani</a:t>
            </a:r>
            <a:r>
              <a:rPr lang="en-IN" sz="2000" dirty="0">
                <a:latin typeface="Times New Roman" panose="02020603050405020304" pitchFamily="18" charset="0"/>
                <a:cs typeface="Times New Roman" panose="02020603050405020304" pitchFamily="18" charset="0"/>
              </a:rPr>
              <a:t>, M. M. R. (2014). Combination of PCA with SMOTE resampling to boost the prediction rate in lung cancer dataset.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arXiv:1403.1949.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Napoleon, D., &amp; </a:t>
            </a:r>
            <a:r>
              <a:rPr lang="en-IN" sz="2000" dirty="0" err="1">
                <a:latin typeface="Times New Roman" panose="02020603050405020304" pitchFamily="18" charset="0"/>
                <a:cs typeface="Times New Roman" panose="02020603050405020304" pitchFamily="18" charset="0"/>
              </a:rPr>
              <a:t>Pavalakodi</a:t>
            </a:r>
            <a:r>
              <a:rPr lang="en-IN" sz="2000" dirty="0">
                <a:latin typeface="Times New Roman" panose="02020603050405020304" pitchFamily="18" charset="0"/>
                <a:cs typeface="Times New Roman" panose="02020603050405020304" pitchFamily="18" charset="0"/>
              </a:rPr>
              <a:t>, S. (2011). A new method for dimensionality reduction using </a:t>
            </a:r>
            <a:r>
              <a:rPr lang="en-IN" sz="2000" dirty="0" err="1">
                <a:latin typeface="Times New Roman" panose="02020603050405020304" pitchFamily="18" charset="0"/>
                <a:cs typeface="Times New Roman" panose="02020603050405020304" pitchFamily="18" charset="0"/>
              </a:rPr>
              <a:t>kmeans</a:t>
            </a:r>
            <a:r>
              <a:rPr lang="en-IN" sz="2000" dirty="0">
                <a:latin typeface="Times New Roman" panose="02020603050405020304" pitchFamily="18" charset="0"/>
                <a:cs typeface="Times New Roman" panose="02020603050405020304" pitchFamily="18" charset="0"/>
              </a:rPr>
              <a:t> clustering algorithm for high dimensional data set. International Journal of Computer Applications, 13(7), 41-46.</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a:t>
            </a:r>
            <a:r>
              <a:rPr lang="en-IN" sz="2000" dirty="0" err="1">
                <a:latin typeface="Times New Roman" panose="02020603050405020304" pitchFamily="18" charset="0"/>
                <a:cs typeface="Times New Roman" panose="02020603050405020304" pitchFamily="18" charset="0"/>
              </a:rPr>
              <a:t>Raschka</a:t>
            </a:r>
            <a:r>
              <a:rPr lang="en-IN" sz="2000" dirty="0">
                <a:latin typeface="Times New Roman" panose="02020603050405020304" pitchFamily="18" charset="0"/>
                <a:cs typeface="Times New Roman" panose="02020603050405020304" pitchFamily="18" charset="0"/>
              </a:rPr>
              <a:t> Sebastian and </a:t>
            </a:r>
            <a:r>
              <a:rPr lang="en-IN" sz="2000" dirty="0" err="1">
                <a:latin typeface="Times New Roman" panose="02020603050405020304" pitchFamily="18" charset="0"/>
                <a:cs typeface="Times New Roman" panose="02020603050405020304" pitchFamily="18" charset="0"/>
              </a:rPr>
              <a:t>Mirjalili</a:t>
            </a:r>
            <a:r>
              <a:rPr lang="en-IN" sz="2000" dirty="0">
                <a:latin typeface="Times New Roman" panose="02020603050405020304" pitchFamily="18" charset="0"/>
                <a:cs typeface="Times New Roman" panose="02020603050405020304" pitchFamily="18" charset="0"/>
              </a:rPr>
              <a:t> (2017),”Python Machine Learning”,2nd edition, </a:t>
            </a:r>
            <a:r>
              <a:rPr lang="en-IN" sz="2000" dirty="0" err="1">
                <a:latin typeface="Times New Roman" panose="02020603050405020304" pitchFamily="18" charset="0"/>
                <a:cs typeface="Times New Roman" panose="02020603050405020304" pitchFamily="18" charset="0"/>
              </a:rPr>
              <a:t>Packt</a:t>
            </a:r>
            <a:r>
              <a:rPr lang="en-IN" sz="2000" dirty="0">
                <a:latin typeface="Times New Roman" panose="02020603050405020304" pitchFamily="18" charset="0"/>
                <a:cs typeface="Times New Roman" panose="02020603050405020304" pitchFamily="18" charset="0"/>
              </a:rPr>
              <a:t> Publishing Ltd.,ISBN:978-1-78712-593-3.</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85800"/>
            <a:ext cx="7287827"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[7] Kara, S., </a:t>
            </a:r>
            <a:r>
              <a:rPr lang="en-IN" sz="2000" dirty="0" err="1">
                <a:latin typeface="Times New Roman" panose="02020603050405020304" pitchFamily="18" charset="0"/>
                <a:cs typeface="Times New Roman" panose="02020603050405020304" pitchFamily="18" charset="0"/>
              </a:rPr>
              <a:t>Güven</a:t>
            </a:r>
            <a:r>
              <a:rPr lang="en-IN" sz="2000" dirty="0">
                <a:latin typeface="Times New Roman" panose="02020603050405020304" pitchFamily="18" charset="0"/>
                <a:cs typeface="Times New Roman" panose="02020603050405020304" pitchFamily="18" charset="0"/>
              </a:rPr>
              <a:t>, A., &amp; </a:t>
            </a:r>
            <a:r>
              <a:rPr lang="en-IN" sz="2000" dirty="0" err="1">
                <a:latin typeface="Times New Roman" panose="02020603050405020304" pitchFamily="18" charset="0"/>
                <a:cs typeface="Times New Roman" panose="02020603050405020304" pitchFamily="18" charset="0"/>
              </a:rPr>
              <a:t>İçer</a:t>
            </a:r>
            <a:r>
              <a:rPr lang="en-IN" sz="2000" dirty="0">
                <a:latin typeface="Times New Roman" panose="02020603050405020304" pitchFamily="18" charset="0"/>
                <a:cs typeface="Times New Roman" panose="02020603050405020304" pitchFamily="18" charset="0"/>
              </a:rPr>
              <a:t>, S. (2007). Classification of macular and optic nerve disease by principal component analysis. Computers in Biology and Medicine, 37(6), 836-841.</a:t>
            </a:r>
          </a:p>
          <a:p>
            <a:pPr marL="82296" indent="0" algn="just">
              <a:buNone/>
            </a:pPr>
            <a:r>
              <a:rPr lang="en-IN" sz="2000" dirty="0">
                <a:latin typeface="Times New Roman" panose="02020603050405020304" pitchFamily="18" charset="0"/>
                <a:cs typeface="Times New Roman" panose="02020603050405020304" pitchFamily="18" charset="0"/>
              </a:rPr>
              <a:t> </a:t>
            </a:r>
          </a:p>
          <a:p>
            <a:pPr algn="just"/>
            <a:r>
              <a:rPr lang="en-IN" sz="2000" dirty="0">
                <a:latin typeface="Times New Roman" panose="02020603050405020304" pitchFamily="18" charset="0"/>
                <a:cs typeface="Times New Roman" panose="02020603050405020304" pitchFamily="18" charset="0"/>
              </a:rPr>
              <a:t>[8] </a:t>
            </a:r>
            <a:r>
              <a:rPr lang="en-IN" sz="2000" dirty="0" err="1">
                <a:latin typeface="Times New Roman" panose="02020603050405020304" pitchFamily="18" charset="0"/>
                <a:cs typeface="Times New Roman" panose="02020603050405020304" pitchFamily="18" charset="0"/>
              </a:rPr>
              <a:t>Kiyan</a:t>
            </a:r>
            <a:r>
              <a:rPr lang="en-IN" sz="2000" dirty="0">
                <a:latin typeface="Times New Roman" panose="02020603050405020304" pitchFamily="18" charset="0"/>
                <a:cs typeface="Times New Roman" panose="02020603050405020304" pitchFamily="18" charset="0"/>
              </a:rPr>
              <a:t>, T., &amp; Yildirim, T. (2004). Breast cancer diagnosis using statistical neural networks. </a:t>
            </a:r>
            <a:r>
              <a:rPr lang="en-IN" sz="2000" dirty="0" err="1">
                <a:latin typeface="Times New Roman" panose="02020603050405020304" pitchFamily="18" charset="0"/>
                <a:cs typeface="Times New Roman" panose="02020603050405020304" pitchFamily="18" charset="0"/>
              </a:rPr>
              <a:t>IUJournal</a:t>
            </a:r>
            <a:r>
              <a:rPr lang="en-IN" sz="2000" dirty="0">
                <a:latin typeface="Times New Roman" panose="02020603050405020304" pitchFamily="18" charset="0"/>
                <a:cs typeface="Times New Roman" panose="02020603050405020304" pitchFamily="18" charset="0"/>
              </a:rPr>
              <a:t> of Electrical &amp; Electronics Engineering, 4(2), 1149-1153.</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Paulin, F., &amp; </a:t>
            </a:r>
            <a:r>
              <a:rPr lang="en-IN" sz="2000" dirty="0" err="1">
                <a:latin typeface="Times New Roman" panose="02020603050405020304" pitchFamily="18" charset="0"/>
                <a:cs typeface="Times New Roman" panose="02020603050405020304" pitchFamily="18" charset="0"/>
              </a:rPr>
              <a:t>Santhakumaran</a:t>
            </a:r>
            <a:r>
              <a:rPr lang="en-IN" sz="2000" dirty="0">
                <a:latin typeface="Times New Roman" panose="02020603050405020304" pitchFamily="18" charset="0"/>
                <a:cs typeface="Times New Roman" panose="02020603050405020304" pitchFamily="18" charset="0"/>
              </a:rPr>
              <a:t>, A. (2011). Classification of breast cancer by comparing back propagation training algorithms. International Journal on Computer Science and Engineering, 3(1), 327–332.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3633DD8-6D1C-13C0-48F1-ED1980CBBA43}"/>
              </a:ext>
            </a:extLst>
          </p:cNvPr>
          <p:cNvSpPr>
            <a:spLocks noGrp="1"/>
          </p:cNvSpPr>
          <p:nvPr>
            <p:ph idx="1"/>
          </p:nvPr>
        </p:nvSpPr>
        <p:spPr>
          <a:xfrm>
            <a:off x="1371600" y="990600"/>
            <a:ext cx="71628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a:t>
            </a:r>
            <a:r>
              <a:rPr lang="en-IN" sz="2000" dirty="0" err="1">
                <a:latin typeface="Times New Roman" panose="02020603050405020304" pitchFamily="18" charset="0"/>
                <a:cs typeface="Times New Roman" panose="02020603050405020304" pitchFamily="18" charset="0"/>
              </a:rPr>
              <a:t>Karabatak</a:t>
            </a:r>
            <a:r>
              <a:rPr lang="en-IN" sz="2000" dirty="0">
                <a:latin typeface="Times New Roman" panose="02020603050405020304" pitchFamily="18" charset="0"/>
                <a:cs typeface="Times New Roman" panose="02020603050405020304" pitchFamily="18" charset="0"/>
              </a:rPr>
              <a:t>, M., &amp; Ince, M. C. (2009). An expert system for detection of breast cancer based on association rules and neural network. Expert Systems with Applications, 36(2), 3465–3469.</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[11]Azar, A. T., &amp; El-Said, S. A. (2014). Performance analysis of support vector machines classifiers in breast cancer mammography recognition. Neural Computing and Applications,24(5), 1163–1177.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a:t>
            </a:r>
            <a:r>
              <a:rPr lang="en-IN" sz="2000" dirty="0" err="1">
                <a:latin typeface="Times New Roman" panose="02020603050405020304" pitchFamily="18" charset="0"/>
                <a:cs typeface="Times New Roman" panose="02020603050405020304" pitchFamily="18" charset="0"/>
              </a:rPr>
              <a:t>Jhajharia</a:t>
            </a:r>
            <a:r>
              <a:rPr lang="en-IN" sz="2000" dirty="0">
                <a:latin typeface="Times New Roman" panose="02020603050405020304" pitchFamily="18" charset="0"/>
                <a:cs typeface="Times New Roman" panose="02020603050405020304" pitchFamily="18" charset="0"/>
              </a:rPr>
              <a:t>, S., Varshney, H. K., Verma, S., &amp; Kumar, R. (2016). A neural network based breast cancer prognosis model with </a:t>
            </a:r>
            <a:r>
              <a:rPr lang="en-IN" sz="2000" dirty="0" err="1">
                <a:latin typeface="Times New Roman" panose="02020603050405020304" pitchFamily="18" charset="0"/>
                <a:cs typeface="Times New Roman" panose="02020603050405020304" pitchFamily="18" charset="0"/>
              </a:rPr>
              <a:t>pca</a:t>
            </a:r>
            <a:r>
              <a:rPr lang="en-IN" sz="2000" dirty="0">
                <a:latin typeface="Times New Roman" panose="02020603050405020304" pitchFamily="18" charset="0"/>
                <a:cs typeface="Times New Roman" panose="02020603050405020304" pitchFamily="18" charset="0"/>
              </a:rPr>
              <a:t> processed features. In: 2016 International Conference on Advances in Computing, Communications and Informatics (ICACCI), pp. 1896–1901</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72895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[13]Nayak, T., Dash, T., Rao, D. C., &amp; </a:t>
            </a:r>
            <a:r>
              <a:rPr lang="en-IN" sz="2000" dirty="0" err="1">
                <a:latin typeface="Times New Roman" panose="02020603050405020304" pitchFamily="18" charset="0"/>
                <a:cs typeface="Times New Roman" panose="02020603050405020304" pitchFamily="18" charset="0"/>
              </a:rPr>
              <a:t>Sahu</a:t>
            </a:r>
            <a:r>
              <a:rPr lang="en-IN" sz="2000" dirty="0">
                <a:latin typeface="Times New Roman" panose="02020603050405020304" pitchFamily="18" charset="0"/>
                <a:cs typeface="Times New Roman" panose="02020603050405020304" pitchFamily="18" charset="0"/>
              </a:rPr>
              <a:t>, P. K. (2016, August). Evolutionary neural networks versus adaptive resonance theory net for breast cancer diagnosis. In Proceedings of the International Conference on Informatics and Analytics (p. 97). ACM.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a:t>
            </a:r>
            <a:r>
              <a:rPr lang="en-IN" sz="2000" dirty="0" err="1">
                <a:latin typeface="Times New Roman" panose="02020603050405020304" pitchFamily="18" charset="0"/>
                <a:cs typeface="Times New Roman" panose="02020603050405020304" pitchFamily="18" charset="0"/>
              </a:rPr>
              <a:t>Nilashi</a:t>
            </a:r>
            <a:r>
              <a:rPr lang="en-IN" sz="2000" dirty="0">
                <a:latin typeface="Times New Roman" panose="02020603050405020304" pitchFamily="18" charset="0"/>
                <a:cs typeface="Times New Roman" panose="02020603050405020304" pitchFamily="18" charset="0"/>
              </a:rPr>
              <a:t>, M., Ibrahim, O., Ahmadi, H., &amp; </a:t>
            </a:r>
            <a:r>
              <a:rPr lang="en-IN" sz="2000" dirty="0" err="1">
                <a:latin typeface="Times New Roman" panose="02020603050405020304" pitchFamily="18" charset="0"/>
                <a:cs typeface="Times New Roman" panose="02020603050405020304" pitchFamily="18" charset="0"/>
              </a:rPr>
              <a:t>Shahmoradi</a:t>
            </a:r>
            <a:r>
              <a:rPr lang="en-IN" sz="2000" dirty="0">
                <a:latin typeface="Times New Roman" panose="02020603050405020304" pitchFamily="18" charset="0"/>
                <a:cs typeface="Times New Roman" panose="02020603050405020304" pitchFamily="18" charset="0"/>
              </a:rPr>
              <a:t>, L. (2017). A knowledge-based system for breast cancer classification using fuzzy logic method. Telematics and Informatics, 34(4), 133–144.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a:t>
            </a:r>
            <a:r>
              <a:rPr lang="en-IN" sz="2000" dirty="0" err="1">
                <a:latin typeface="Times New Roman" panose="02020603050405020304" pitchFamily="18" charset="0"/>
                <a:cs typeface="Times New Roman" panose="02020603050405020304" pitchFamily="18" charset="0"/>
              </a:rPr>
              <a:t>Virmani</a:t>
            </a:r>
            <a:r>
              <a:rPr lang="en-IN" sz="2000" dirty="0">
                <a:latin typeface="Times New Roman" panose="02020603050405020304" pitchFamily="18" charset="0"/>
                <a:cs typeface="Times New Roman" panose="02020603050405020304" pitchFamily="18" charset="0"/>
              </a:rPr>
              <a:t>, J., Dey, N., &amp; Kumar, V. (2016). PCAPNN and PCA-SVM based CAD systems for breast density classification. In Applications of intelligent optimization in biology and medicine(pp. 159-180). Springer, Cham.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2489</TotalTime>
  <Words>1990</Words>
  <Application>Microsoft Office PowerPoint</Application>
  <PresentationFormat>On-screen Show (4:3)</PresentationFormat>
  <Paragraphs>116</Paragraphs>
  <Slides>22</Slides>
  <Notes>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Solstice</vt:lpstr>
      <vt:lpstr>Breast cancer detection using Ada boost classifier</vt:lpstr>
      <vt:lpstr>Abstract</vt:lpstr>
      <vt:lpstr>Slide 3</vt:lpstr>
      <vt:lpstr>Existing System</vt:lpstr>
      <vt:lpstr>Disadvantage of Existing System</vt:lpstr>
      <vt:lpstr>PROPOSED SYSTEM :</vt:lpstr>
      <vt:lpstr>Slide 7</vt:lpstr>
      <vt:lpstr>ADVANTAGE</vt:lpstr>
      <vt:lpstr>Slide 9</vt:lpstr>
      <vt:lpstr>Slide 10</vt:lpstr>
      <vt:lpstr>OVERVIEW </vt:lpstr>
      <vt:lpstr>Block Diagram</vt:lpstr>
      <vt:lpstr>Architecture Diagram</vt:lpstr>
      <vt:lpstr>SOFTWARE REQUIREMENTS:</vt:lpstr>
      <vt:lpstr>HARDWARE REQUIREMENTS:</vt:lpstr>
      <vt:lpstr>CONCLUTION</vt:lpstr>
      <vt:lpstr>Slide 17</vt:lpstr>
      <vt:lpstr>REFERENCE</vt:lpstr>
      <vt:lpstr>Slide 19</vt:lpstr>
      <vt:lpstr>Slide 20</vt:lpstr>
      <vt:lpstr>Slide 21</vt:lpstr>
      <vt:lpstr>Slide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660</cp:revision>
  <dcterms:created xsi:type="dcterms:W3CDTF">2006-08-16T00:00:00Z</dcterms:created>
  <dcterms:modified xsi:type="dcterms:W3CDTF">2024-07-14T12:58:56Z</dcterms:modified>
</cp:coreProperties>
</file>