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32"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8" d="100"/>
          <a:sy n="68" d="100"/>
        </p:scale>
        <p:origin x="-1446"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6/24/2024</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6/24/2024</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6/24/2024</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6/24/2024</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6/24/2024</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6/24/2024</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6/24/2024</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6/24/2024</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6/24/2024</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6/24/2024</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6/24/2024</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6/24/2024</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6/24/2024</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latin typeface="Times New Roman" pitchFamily="18" charset="0"/>
                <a:cs typeface="Times New Roman" pitchFamily="18" charset="0"/>
              </a:rPr>
              <a:t>An efficient task scheduling and resource allocation in cloud computing by using particle swarm optimization</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buNone/>
            </a:pPr>
            <a:r>
              <a:rPr lang="en-US" sz="2000" dirty="0" smtClean="0"/>
              <a:t>Cloud computing offers on-demand availability of computing resources over the Internet. To attract users, cloud providers offer their resources as services at reasonable prices and provide various price models to reflect higher level of quality of service (</a:t>
            </a:r>
            <a:r>
              <a:rPr lang="en-US" sz="2000" dirty="0" err="1" smtClean="0"/>
              <a:t>QoS</a:t>
            </a:r>
            <a:r>
              <a:rPr lang="en-US" sz="2000" dirty="0" smtClean="0"/>
              <a:t>), which are referred as pricing schemes. k-times anonymous authentication (k-TAA) is an attractive approach to construct pricing schemes, providing access controllability, user anonymity and public traceability. In k-TAA schemes, authenticated users are permitted to anonymously access services from a provider at most k times, while the ones whose the number of access times exceeds k can be publicly traded. That is, k-TAA schemes offer a prepaid plan that charges users based on the amount of access times. Alternatively, pay-as-you-go (PAYG) is a pricing strategy that allows users to be charged based on the amount of usage, reducing the costs on unnecessary resources. Adopting k-TAA schemes to PAYG model, </a:t>
            </a:r>
            <a:r>
              <a:rPr lang="en-US" sz="2000" dirty="0" err="1" smtClean="0"/>
              <a:t>th</a:t>
            </a:r>
            <a:r>
              <a:rPr lang="en-US" sz="2000" dirty="0" smtClean="0"/>
              <a:t> access bound k is decided by the prepayment amount and the service usage is tracked by the number of access times. However, this approach is impractical, since existing k-TAA schemes only allow an one-time access in an authentication</a:t>
            </a:r>
            <a:r>
              <a:rPr lang="en-US" sz="2000" dirty="0" smtClean="0"/>
              <a:t>.</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fontScale="62500" lnSpcReduction="20000"/>
          </a:bodyPr>
          <a:lstStyle/>
          <a:p>
            <a:r>
              <a:rPr lang="en-US" dirty="0" smtClean="0"/>
              <a:t> This work aims to bridge this gap in the literature by designing an efficient and secure authentication system for PAYG cloud computing, supporting flexible access controllability, user anonymity and public traceability. To achieve this, we propose new k-TAA primitive, called k-times anonymous pay-as-you-go authentication (k-TAA-PAYG), that allows users to access services for multiple times in an authentication as long as the number of their access times does not exceed k. We first formalize the definition and security model for k-TAA-PAYG scheme. Subsequently, we present a concrete construction of k-TAA-PAYG scheme, with the computational complexity as O(1) and the constant communicational cost. Finally, comparing with the most efficient k-TAA scheme proposed by </a:t>
            </a:r>
            <a:r>
              <a:rPr lang="en-US" dirty="0" err="1" smtClean="0"/>
              <a:t>Emura</a:t>
            </a:r>
            <a:r>
              <a:rPr lang="en-US" dirty="0" smtClean="0"/>
              <a:t> et al., the experimental results show that our k-TAA-PAYG scheme is 2.5 to 3 times faster and saves up to 66% storage in grant processes. The time cost of an authentication of our k-TAA-PAYG scheme is constant (1.4-2.4 ms), while </a:t>
            </a:r>
            <a:r>
              <a:rPr lang="en-US" dirty="0" err="1" smtClean="0"/>
              <a:t>Emura</a:t>
            </a:r>
            <a:r>
              <a:rPr lang="en-US" dirty="0" smtClean="0"/>
              <a:t> et al.’s scheme needs more than one second when the number of access time is greater than 1,000.</a:t>
            </a:r>
            <a:endParaRPr lang="en-US" dirty="0" smtClean="0">
              <a:latin typeface="Times New Roman" pitchFamily="18" charset="0"/>
              <a:cs typeface="Times New Roman" pitchFamily="18" charset="0"/>
            </a:endParaRPr>
          </a:p>
          <a:p>
            <a:endParaRPr lang="en-US"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r>
              <a:rPr lang="en-US" sz="2000" dirty="0" smtClean="0"/>
              <a:t>To attract more users, cloud providers offer their computing resource as services at reasonable prices and provide various price models to reflect higher level of quality of service (</a:t>
            </a:r>
            <a:r>
              <a:rPr lang="en-US" sz="2000" dirty="0" err="1" smtClean="0"/>
              <a:t>QoS</a:t>
            </a:r>
            <a:r>
              <a:rPr lang="en-US" sz="2000" dirty="0" smtClean="0"/>
              <a:t>), which are referred as pricing schemes. But in existing system there  is no proper storage based cost estimated .</a:t>
            </a:r>
            <a:endParaRPr lang="en-US" sz="200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r>
              <a:rPr lang="en-US" sz="2000" dirty="0" smtClean="0"/>
              <a:t>The  direct  attack  effect  such  as service  downtime,  auto-scaling  driven  resource/economic losses, business  and  revenue  losses,  economic  losses  due  to  the  downtime, and  the  service's downtime</a:t>
            </a:r>
            <a:endParaRPr lang="en-US" sz="200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US" sz="2000" dirty="0" smtClean="0"/>
              <a:t>Public cloud resources approach and apply the PAYG model differently. For example, a user provisioning a dedicated cloud server is generally billed according to server power and usage and on a recurring basis. Software as a Service (</a:t>
            </a:r>
            <a:r>
              <a:rPr lang="en-US" sz="2000" dirty="0" err="1" smtClean="0"/>
              <a:t>SaaS</a:t>
            </a:r>
            <a:r>
              <a:rPr lang="en-US" sz="2000" dirty="0" smtClean="0"/>
              <a:t>) works similarly, where a user leases software and customized features. Storage as a Service (</a:t>
            </a:r>
            <a:r>
              <a:rPr lang="en-US" sz="2000" dirty="0" err="1" smtClean="0"/>
              <a:t>SaaS</a:t>
            </a:r>
            <a:r>
              <a:rPr lang="en-US" sz="2000" dirty="0" smtClean="0"/>
              <a:t>) billing rotates on a frequent basis because storage requirements increase are usually subject to gradually increased pricing. Pay as you go is a cost model for cloud services that encompasses both subscription-based and consumption-based models and memory usage and expiry date, in contrast to traditional IT cost model that requires cost based cloud usage in server.</a:t>
            </a:r>
            <a:endParaRPr lang="en-IN"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err="1" smtClean="0">
                <a:latin typeface="Times New Roman" pitchFamily="18" charset="0"/>
                <a:cs typeface="Times New Roman" pitchFamily="18" charset="0"/>
              </a:rPr>
              <a:t>QoS</a:t>
            </a:r>
            <a:r>
              <a:rPr lang="en-IN" sz="2000" dirty="0" smtClean="0">
                <a:latin typeface="Times New Roman" pitchFamily="18" charset="0"/>
                <a:cs typeface="Times New Roman" pitchFamily="18" charset="0"/>
              </a:rPr>
              <a:t> includes the scalability and performance of Web service-based services, the performance of the access control engine, the delay, jitter, response time etc., of real-time services etc.</a:t>
            </a:r>
          </a:p>
          <a:p>
            <a:pPr algn="just">
              <a:lnSpc>
                <a:spcPct val="150000"/>
              </a:lnSpc>
            </a:pPr>
            <a:r>
              <a:rPr lang="en-IN" sz="2000" dirty="0" smtClean="0">
                <a:latin typeface="Times New Roman" pitchFamily="18" charset="0"/>
                <a:cs typeface="Times New Roman" pitchFamily="18" charset="0"/>
              </a:rPr>
              <a:t>Moreover, there are many extended Web services specifications ranging from transactions, business process, messaging, transport, security, metadata to performance, which are on their way toward standardization. </a:t>
            </a:r>
          </a:p>
          <a:p>
            <a:pPr algn="just">
              <a:lnSpc>
                <a:spcPct val="150000"/>
              </a:lnSpc>
            </a:pPr>
            <a:r>
              <a:rPr lang="en-IN" sz="2000" dirty="0" smtClean="0">
                <a:latin typeface="Times New Roman" pitchFamily="18" charset="0"/>
                <a:cs typeface="Times New Roman" pitchFamily="18" charset="0"/>
              </a:rPr>
              <a:t>As an exception, services run in real-time mode (such as the ECG Monitoring service and </a:t>
            </a:r>
            <a:r>
              <a:rPr lang="en-IN" sz="2000" dirty="0" err="1" smtClean="0">
                <a:latin typeface="Times New Roman" pitchFamily="18" charset="0"/>
                <a:cs typeface="Times New Roman" pitchFamily="18" charset="0"/>
              </a:rPr>
              <a:t>Teleconsultation</a:t>
            </a:r>
            <a:r>
              <a:rPr lang="en-IN" sz="2000" dirty="0" smtClean="0">
                <a:latin typeface="Times New Roman" pitchFamily="18" charset="0"/>
                <a:cs typeface="Times New Roman" pitchFamily="18" charset="0"/>
              </a:rPr>
              <a:t> service) are allowed to bypass the portal since they usually demand better performance than what SOAP can provide.</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096000"/>
        </p:xfrm>
        <a:graphic>
          <a:graphicData uri="http://schemas.openxmlformats.org/drawingml/2006/table">
            <a:tbl>
              <a:tblPr firstRow="1" bandRow="1">
                <a:tableStyleId>{5C22544A-7EE6-4342-B048-85BDC9FD1C3A}</a:tableStyleId>
              </a:tblPr>
              <a:tblGrid>
                <a:gridCol w="2622550"/>
                <a:gridCol w="1797050"/>
                <a:gridCol w="3448050"/>
              </a:tblGrid>
              <a:tr h="574204">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2548521">
                <a:tc>
                  <a:txBody>
                    <a:bodyPr/>
                    <a:lstStyle/>
                    <a:p>
                      <a:pPr>
                        <a:lnSpc>
                          <a:spcPct val="150000"/>
                        </a:lnSpc>
                        <a:spcAft>
                          <a:spcPts val="0"/>
                        </a:spcAft>
                      </a:pPr>
                      <a:r>
                        <a:rPr lang="en-US" sz="1400" dirty="0">
                          <a:latin typeface="Times New Roman"/>
                          <a:ea typeface="Calibri"/>
                          <a:cs typeface="Times New Roman"/>
                        </a:rPr>
                        <a:t>“k-times anonymous authentication (extended abstract),”</a:t>
                      </a:r>
                      <a:endParaRPr lang="en-US" sz="1100" dirty="0">
                        <a:latin typeface="Calibri"/>
                        <a:ea typeface="Calibri"/>
                        <a:cs typeface="Times New Roman"/>
                      </a:endParaRPr>
                    </a:p>
                  </a:txBody>
                  <a:tcPr marL="68580" marR="68580" marT="0" marB="0"/>
                </a:tc>
                <a:tc>
                  <a:txBody>
                    <a:bodyPr/>
                    <a:lstStyle/>
                    <a:p>
                      <a:pPr algn="just">
                        <a:lnSpc>
                          <a:spcPct val="150000"/>
                        </a:lnSpc>
                        <a:spcAft>
                          <a:spcPts val="500"/>
                        </a:spcAft>
                        <a:tabLst>
                          <a:tab pos="457200" algn="l"/>
                        </a:tabLst>
                      </a:pPr>
                      <a:r>
                        <a:rPr kumimoji="0" lang="en-US" sz="1800" kern="1200" dirty="0" smtClean="0">
                          <a:solidFill>
                            <a:schemeClr val="dk1"/>
                          </a:solidFill>
                          <a:latin typeface="+mn-lt"/>
                          <a:ea typeface="+mn-ea"/>
                          <a:cs typeface="+mn-cs"/>
                        </a:rPr>
                        <a:t>I. </a:t>
                      </a:r>
                      <a:r>
                        <a:rPr kumimoji="0" lang="en-US" sz="1800" kern="1200" dirty="0" err="1" smtClean="0">
                          <a:solidFill>
                            <a:schemeClr val="dk1"/>
                          </a:solidFill>
                          <a:latin typeface="+mn-lt"/>
                          <a:ea typeface="+mn-ea"/>
                          <a:cs typeface="+mn-cs"/>
                        </a:rPr>
                        <a:t>Teranishi</a:t>
                      </a:r>
                      <a:r>
                        <a:rPr kumimoji="0" lang="en-US" sz="1800" kern="1200" dirty="0" smtClean="0">
                          <a:solidFill>
                            <a:schemeClr val="dk1"/>
                          </a:solidFill>
                          <a:latin typeface="+mn-lt"/>
                          <a:ea typeface="+mn-ea"/>
                          <a:cs typeface="+mn-cs"/>
                        </a:rPr>
                        <a:t>, J. Furukawa, and K. </a:t>
                      </a:r>
                      <a:r>
                        <a:rPr kumimoji="0" lang="en-US" sz="1800" kern="1200" dirty="0" err="1" smtClean="0">
                          <a:solidFill>
                            <a:schemeClr val="dk1"/>
                          </a:solidFill>
                          <a:latin typeface="+mn-lt"/>
                          <a:ea typeface="+mn-ea"/>
                          <a:cs typeface="+mn-cs"/>
                        </a:rPr>
                        <a:t>Sako</a:t>
                      </a:r>
                      <a:r>
                        <a:rPr kumimoji="0" lang="en-US" sz="1800" kern="1200" dirty="0" smtClean="0">
                          <a:solidFill>
                            <a:schemeClr val="dk1"/>
                          </a:solidFill>
                          <a:latin typeface="+mn-lt"/>
                          <a:ea typeface="+mn-ea"/>
                          <a:cs typeface="+mn-cs"/>
                        </a:rPr>
                        <a:t>, </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kumimoji="0" lang="en-US" sz="1800" kern="1200" dirty="0" smtClean="0">
                          <a:solidFill>
                            <a:schemeClr val="dk1"/>
                          </a:solidFill>
                          <a:latin typeface="+mn-lt"/>
                          <a:ea typeface="+mn-ea"/>
                          <a:cs typeface="+mn-cs"/>
                        </a:rPr>
                        <a:t>which users can be authenticated anonymously so long as times that they are authenticated is within an allowable number. </a:t>
                      </a:r>
                      <a:endParaRPr lang="en-IN" sz="1600" dirty="0">
                        <a:latin typeface="Calibri"/>
                        <a:ea typeface="Calibri"/>
                        <a:cs typeface="Latha"/>
                      </a:endParaRPr>
                    </a:p>
                  </a:txBody>
                  <a:tcPr marL="68580" marR="68580" marT="0" marB="0"/>
                </a:tc>
              </a:tr>
              <a:tr h="2973275">
                <a:tc>
                  <a:txBody>
                    <a:bodyPr/>
                    <a:lstStyle/>
                    <a:p>
                      <a:pPr>
                        <a:lnSpc>
                          <a:spcPct val="150000"/>
                        </a:lnSpc>
                        <a:spcAft>
                          <a:spcPts val="0"/>
                        </a:spcAft>
                      </a:pPr>
                      <a:r>
                        <a:rPr lang="en-US" sz="1400">
                          <a:latin typeface="Times New Roman"/>
                          <a:ea typeface="Calibri"/>
                          <a:cs typeface="Times New Roman"/>
                        </a:rPr>
                        <a:t>D. Chaum, “</a:t>
                      </a:r>
                      <a:endParaRPr lang="en-US" sz="1100">
                        <a:latin typeface="Calibri"/>
                        <a:ea typeface="Calibri"/>
                        <a:cs typeface="Times New Roman"/>
                      </a:endParaRPr>
                    </a:p>
                  </a:txBody>
                  <a:tcPr marL="68580" marR="68580" marT="0" marB="0"/>
                </a:tc>
                <a:tc>
                  <a:txBody>
                    <a:bodyPr/>
                    <a:lstStyle/>
                    <a:p>
                      <a:pPr>
                        <a:lnSpc>
                          <a:spcPct val="150000"/>
                        </a:lnSpc>
                        <a:spcAft>
                          <a:spcPts val="0"/>
                        </a:spcAft>
                      </a:pPr>
                      <a:r>
                        <a:rPr lang="en-US" sz="1400">
                          <a:latin typeface="Times New Roman"/>
                          <a:ea typeface="Calibri"/>
                          <a:cs typeface="Times New Roman"/>
                        </a:rPr>
                        <a:t>Blind signature system,”</a:t>
                      </a:r>
                      <a:endParaRPr lang="en-US" sz="1100">
                        <a:latin typeface="Calibri"/>
                        <a:ea typeface="Calibri"/>
                        <a:cs typeface="Times New Roman"/>
                      </a:endParaRPr>
                    </a:p>
                  </a:txBody>
                  <a:tcPr marL="68580" marR="68580" marT="0" marB="0"/>
                </a:tc>
                <a:tc>
                  <a:txBody>
                    <a:bodyPr/>
                    <a:lstStyle/>
                    <a:p>
                      <a:pPr algn="just">
                        <a:lnSpc>
                          <a:spcPct val="150000"/>
                        </a:lnSpc>
                        <a:spcAft>
                          <a:spcPts val="0"/>
                        </a:spcAft>
                      </a:pPr>
                      <a:r>
                        <a:rPr lang="en-US" sz="1400" dirty="0">
                          <a:latin typeface="Times New Roman"/>
                          <a:ea typeface="Calibri"/>
                          <a:cs typeface="Times New Roman"/>
                        </a:rPr>
                        <a:t>Blind digital signatures were introduced by </a:t>
                      </a:r>
                      <a:r>
                        <a:rPr lang="en-US" sz="1400" dirty="0" err="1">
                          <a:latin typeface="Times New Roman"/>
                          <a:ea typeface="Calibri"/>
                          <a:cs typeface="Times New Roman"/>
                        </a:rPr>
                        <a:t>Chaum</a:t>
                      </a:r>
                      <a:r>
                        <a:rPr lang="en-US" sz="1400" dirty="0">
                          <a:latin typeface="Times New Roman"/>
                          <a:ea typeface="Calibri"/>
                          <a:cs typeface="Times New Roman"/>
                        </a:rPr>
                        <a:t>. In this paper, we show how security and blindness properties for blind digital signatures, can be simultaneously defined and satisfied, assuming an arbitrary one-way trapdoor permutation family.</a:t>
                      </a:r>
                      <a:endParaRPr lang="en-US" sz="1100" dirty="0">
                        <a:latin typeface="Calibri"/>
                        <a:ea typeface="Calibri"/>
                        <a:cs typeface="Times New Roman"/>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3907854"/>
        </p:xfrm>
        <a:graphic>
          <a:graphicData uri="http://schemas.openxmlformats.org/drawingml/2006/table">
            <a:tbl>
              <a:tblPr firstRow="1" bandRow="1">
                <a:tableStyleId>{5C22544A-7EE6-4342-B048-85BDC9FD1C3A}</a:tableStyleId>
              </a:tblPr>
              <a:tblGrid>
                <a:gridCol w="2571750"/>
                <a:gridCol w="2381250"/>
                <a:gridCol w="27622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nSpc>
                          <a:spcPct val="150000"/>
                        </a:lnSpc>
                        <a:spcAft>
                          <a:spcPts val="0"/>
                        </a:spcAft>
                      </a:pPr>
                      <a:r>
                        <a:rPr lang="en-US" sz="1400">
                          <a:latin typeface="Times New Roman"/>
                          <a:ea typeface="Calibri"/>
                          <a:cs typeface="Times New Roman"/>
                        </a:rPr>
                        <a:t>Y. Dodis and A. Yampolskiy, </a:t>
                      </a:r>
                      <a:endParaRPr lang="en-US" sz="1100">
                        <a:latin typeface="Calibri"/>
                        <a:ea typeface="Calibri"/>
                        <a:cs typeface="Times New Roman"/>
                      </a:endParaRPr>
                    </a:p>
                  </a:txBody>
                  <a:tcPr marL="68580" marR="68580" marT="0" marB="0"/>
                </a:tc>
                <a:tc>
                  <a:txBody>
                    <a:bodyPr/>
                    <a:lstStyle/>
                    <a:p>
                      <a:pPr>
                        <a:lnSpc>
                          <a:spcPct val="150000"/>
                        </a:lnSpc>
                        <a:spcAft>
                          <a:spcPts val="0"/>
                        </a:spcAft>
                      </a:pPr>
                      <a:r>
                        <a:rPr lang="en-US" sz="1400">
                          <a:latin typeface="Times New Roman"/>
                          <a:ea typeface="Calibri"/>
                          <a:cs typeface="Times New Roman"/>
                        </a:rPr>
                        <a:t>“A verifiable random function with short proofs and keys,”</a:t>
                      </a:r>
                      <a:endParaRPr lang="en-US" sz="1100">
                        <a:latin typeface="Calibri"/>
                        <a:ea typeface="Calibri"/>
                        <a:cs typeface="Times New Roman"/>
                      </a:endParaRPr>
                    </a:p>
                  </a:txBody>
                  <a:tcPr marL="68580" marR="68580" marT="0" marB="0"/>
                </a:tc>
                <a:tc>
                  <a:txBody>
                    <a:bodyPr/>
                    <a:lstStyle/>
                    <a:p>
                      <a:pPr algn="just">
                        <a:lnSpc>
                          <a:spcPct val="150000"/>
                        </a:lnSpc>
                        <a:spcAft>
                          <a:spcPts val="0"/>
                        </a:spcAft>
                      </a:pPr>
                      <a:endParaRPr lang="en-US" sz="1400" dirty="0">
                        <a:latin typeface="Times New Roman"/>
                        <a:ea typeface="Calibri"/>
                        <a:cs typeface="Times New Roman"/>
                      </a:endParaRPr>
                    </a:p>
                    <a:p>
                      <a:pPr algn="just">
                        <a:lnSpc>
                          <a:spcPct val="150000"/>
                        </a:lnSpc>
                        <a:spcAft>
                          <a:spcPts val="0"/>
                        </a:spcAft>
                      </a:pPr>
                      <a:r>
                        <a:rPr lang="en-US" sz="1400" dirty="0">
                          <a:latin typeface="Times New Roman"/>
                          <a:ea typeface="Calibri"/>
                          <a:cs typeface="Times New Roman"/>
                        </a:rPr>
                        <a:t>We give a simple and efficient construction of a verifiable random function (VRF) on bilinear groups. Our construction is direct. In contrast to prior VRF constructions[14,15], it avoids using an inefficient </a:t>
                      </a:r>
                      <a:r>
                        <a:rPr lang="en-US" sz="1400" dirty="0" err="1">
                          <a:latin typeface="Times New Roman"/>
                          <a:ea typeface="Calibri"/>
                          <a:cs typeface="Times New Roman"/>
                        </a:rPr>
                        <a:t>Goldreich</a:t>
                      </a:r>
                      <a:r>
                        <a:rPr lang="en-US" sz="1400" dirty="0">
                          <a:latin typeface="Times New Roman"/>
                          <a:ea typeface="Calibri"/>
                          <a:cs typeface="Times New Roman"/>
                        </a:rPr>
                        <a:t>-Levin transformation, thereby saving several factors in security.</a:t>
                      </a:r>
                      <a:endParaRPr lang="en-US" sz="1100" dirty="0">
                        <a:latin typeface="Calibri"/>
                        <a:ea typeface="Calibri"/>
                        <a:cs typeface="Times New Roman"/>
                      </a:endParaRPr>
                    </a:p>
                  </a:txBody>
                  <a:tcPr marL="68580" marR="68580" marT="0" marB="0"/>
                </a:tc>
              </a:tr>
              <a:tr h="370840">
                <a:tc>
                  <a:txBody>
                    <a:bodyPr/>
                    <a:lstStyle/>
                    <a:p>
                      <a:pPr algn="just">
                        <a:lnSpc>
                          <a:spcPct val="150000"/>
                        </a:lnSpc>
                        <a:spcAft>
                          <a:spcPts val="500"/>
                        </a:spcAft>
                        <a:tabLst>
                          <a:tab pos="457200" algn="l"/>
                        </a:tabLst>
                      </a:pP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sp>
        <p:nvSpPr>
          <p:cNvPr id="4" name="Content Placeholder 3"/>
          <p:cNvSpPr>
            <a:spLocks noGrp="1"/>
          </p:cNvSpPr>
          <p:nvPr>
            <p:ph idx="1"/>
          </p:nvPr>
        </p:nvSpPr>
        <p:spPr/>
        <p:txBody>
          <a:bodyPr/>
          <a:lstStyle/>
          <a:p>
            <a:endParaRPr lang="en-US"/>
          </a:p>
        </p:txBody>
      </p:sp>
      <p:pic>
        <p:nvPicPr>
          <p:cNvPr id="5" name="Picture 4" descr="https://media.springernature.com/lw685/springer-static/image/art%3A10.1007%2Fs11277-020-07320-3/MediaObjects/11277_2020_7320_Fig2_HTML.png"/>
          <p:cNvPicPr/>
          <p:nvPr/>
        </p:nvPicPr>
        <p:blipFill>
          <a:blip r:embed="rId2" cstate="print"/>
          <a:srcRect/>
          <a:stretch>
            <a:fillRect/>
          </a:stretch>
        </p:blipFill>
        <p:spPr bwMode="auto">
          <a:xfrm>
            <a:off x="1524000" y="1219199"/>
            <a:ext cx="7620000" cy="5324475"/>
          </a:xfrm>
          <a:prstGeom prst="rect">
            <a:avLst/>
          </a:prstGeom>
          <a:noFill/>
          <a:ln w="9525">
            <a:noFill/>
            <a:miter lim="800000"/>
            <a:headEnd/>
            <a:tailEnd/>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4111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447800" y="838200"/>
            <a:ext cx="7498080" cy="4800600"/>
          </a:xfrm>
        </p:spPr>
        <p:txBody>
          <a:bodyPr>
            <a:noAutofit/>
          </a:bodyPr>
          <a:lstStyle/>
          <a:p>
            <a:r>
              <a:rPr lang="en-US" sz="2000" dirty="0" smtClean="0"/>
              <a:t>Thus,    authors propose    an    anonymous    but    secure authentication scheme for the data stored in cloud.  User revocation  is  done  and  once  a  user  is  relocated  cannot view  the  messages stored  on  the  cloud.  Also, authors propose text filtering to prevent improper and meaningless messages.  This system can be useful for government and non government organizations. </a:t>
            </a:r>
            <a:endParaRPr lang="en-US" sz="2000" dirty="0" smtClean="0"/>
          </a:p>
          <a:p>
            <a:endParaRPr lang="en-US" sz="2000" dirty="0" smtClean="0"/>
          </a:p>
          <a:p>
            <a:r>
              <a:rPr lang="en-US" sz="2000" dirty="0" smtClean="0"/>
              <a:t>Our </a:t>
            </a:r>
            <a:r>
              <a:rPr lang="en-US" sz="2000" dirty="0" smtClean="0"/>
              <a:t>aim is to promote paperless work. One can complain, give feedback and send notice son cloud storage. In   future,   authors would   like   to   provide   document filtering and searchable encryption.  Document filtering will   improve   the   functionality   of   our   system   greatly. Searchable encryption will ease the searching of messages and other data.</a:t>
            </a:r>
            <a:endParaRPr lang="en-US" sz="2000"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r>
              <a:rPr lang="en-US" sz="1600" dirty="0" smtClean="0"/>
              <a:t>[1] I. </a:t>
            </a:r>
            <a:r>
              <a:rPr lang="en-US" sz="1600" dirty="0" err="1" smtClean="0"/>
              <a:t>Teranishi</a:t>
            </a:r>
            <a:r>
              <a:rPr lang="en-US" sz="1600" dirty="0" smtClean="0"/>
              <a:t>, J. Furukawa, and K. </a:t>
            </a:r>
            <a:r>
              <a:rPr lang="en-US" sz="1600" dirty="0" err="1" smtClean="0"/>
              <a:t>Sako</a:t>
            </a:r>
            <a:r>
              <a:rPr lang="en-US" sz="1600" dirty="0" smtClean="0"/>
              <a:t>, “k-times anonymous authentication (extended abstract),” in Advances in Cryptology ASIACRYPT 2004. Springer, 2004, pp. 308–322</a:t>
            </a:r>
            <a:r>
              <a:rPr lang="en-US" sz="1600" dirty="0" smtClean="0"/>
              <a:t>.</a:t>
            </a:r>
            <a:endParaRPr lang="en-US" sz="1600" dirty="0" smtClean="0"/>
          </a:p>
          <a:p>
            <a:r>
              <a:rPr lang="en-US" sz="1600" dirty="0" smtClean="0"/>
              <a:t>[2] D. </a:t>
            </a:r>
            <a:r>
              <a:rPr lang="en-US" sz="1600" dirty="0" err="1" smtClean="0"/>
              <a:t>Chaum</a:t>
            </a:r>
            <a:r>
              <a:rPr lang="en-US" sz="1600" dirty="0" smtClean="0"/>
              <a:t>, “Blind signature system,” in Advances in cryptology. Springer, 1984, pp. 153–153</a:t>
            </a:r>
            <a:r>
              <a:rPr lang="en-US" sz="1600" dirty="0" smtClean="0"/>
              <a:t>.</a:t>
            </a:r>
            <a:endParaRPr lang="en-US" sz="1600" dirty="0" smtClean="0"/>
          </a:p>
          <a:p>
            <a:r>
              <a:rPr lang="en-US" sz="1600" dirty="0" smtClean="0"/>
              <a:t>[3] G. </a:t>
            </a:r>
            <a:r>
              <a:rPr lang="en-US" sz="1600" dirty="0" err="1" smtClean="0"/>
              <a:t>Ateniese</a:t>
            </a:r>
            <a:r>
              <a:rPr lang="en-US" sz="1600" dirty="0" smtClean="0"/>
              <a:t>, J. </a:t>
            </a:r>
            <a:r>
              <a:rPr lang="en-US" sz="1600" dirty="0" err="1" smtClean="0"/>
              <a:t>Camenisch</a:t>
            </a:r>
            <a:r>
              <a:rPr lang="en-US" sz="1600" dirty="0" smtClean="0"/>
              <a:t>, M. </a:t>
            </a:r>
            <a:r>
              <a:rPr lang="en-US" sz="1600" dirty="0" err="1" smtClean="0"/>
              <a:t>Joye</a:t>
            </a:r>
            <a:r>
              <a:rPr lang="en-US" sz="1600" dirty="0" smtClean="0"/>
              <a:t>, and G. </a:t>
            </a:r>
            <a:r>
              <a:rPr lang="en-US" sz="1600" dirty="0" err="1" smtClean="0"/>
              <a:t>Tsudik</a:t>
            </a:r>
            <a:r>
              <a:rPr lang="en-US" sz="1600" dirty="0" smtClean="0"/>
              <a:t>, “A practical and provably secure coalition-resistant group signature scheme,” in Annual International Cryptology Conference. Springer, 2000, pp. 255–270</a:t>
            </a:r>
            <a:r>
              <a:rPr lang="en-US" sz="1600" dirty="0" smtClean="0"/>
              <a:t>.</a:t>
            </a:r>
            <a:endParaRPr lang="en-US" sz="1600" dirty="0" smtClean="0"/>
          </a:p>
          <a:p>
            <a:r>
              <a:rPr lang="en-US" sz="1600" dirty="0" smtClean="0"/>
              <a:t>[4] M. </a:t>
            </a:r>
            <a:r>
              <a:rPr lang="en-US" sz="1600" dirty="0" err="1" smtClean="0"/>
              <a:t>Bellare</a:t>
            </a:r>
            <a:r>
              <a:rPr lang="en-US" sz="1600" dirty="0" smtClean="0"/>
              <a:t>, D. </a:t>
            </a:r>
            <a:r>
              <a:rPr lang="en-US" sz="1600" dirty="0" err="1" smtClean="0"/>
              <a:t>Micciancio</a:t>
            </a:r>
            <a:r>
              <a:rPr lang="en-US" sz="1600" dirty="0" smtClean="0"/>
              <a:t>, and B. </a:t>
            </a:r>
            <a:r>
              <a:rPr lang="en-US" sz="1600" dirty="0" err="1" smtClean="0"/>
              <a:t>Warinschi</a:t>
            </a:r>
            <a:r>
              <a:rPr lang="en-US" sz="1600" dirty="0" smtClean="0"/>
              <a:t>, “Foundations of group signatures: Formal definitions, simplified requirements, and a construction based on general assumptions,” in International Conference on the Theory and Applications of Cryptographic </a:t>
            </a:r>
            <a:r>
              <a:rPr lang="en-US" sz="1600" dirty="0" err="1" smtClean="0"/>
              <a:t>Techniques.Springer</a:t>
            </a:r>
            <a:r>
              <a:rPr lang="en-US" sz="1600" dirty="0" smtClean="0"/>
              <a:t>, 2003, pp. 614–629.</a:t>
            </a:r>
          </a:p>
          <a:p>
            <a:pPr>
              <a:buNone/>
            </a:pPr>
            <a:endParaRPr lang="en-US" sz="1600" dirty="0" smtClean="0"/>
          </a:p>
          <a:p>
            <a:r>
              <a:rPr lang="en-US" sz="1600" dirty="0" smtClean="0"/>
              <a:t>[5] Y. </a:t>
            </a:r>
            <a:r>
              <a:rPr lang="en-US" sz="1600" dirty="0" err="1" smtClean="0"/>
              <a:t>Dodis</a:t>
            </a:r>
            <a:r>
              <a:rPr lang="en-US" sz="1600" dirty="0" smtClean="0"/>
              <a:t> and A. </a:t>
            </a:r>
            <a:r>
              <a:rPr lang="en-US" sz="1600" dirty="0" err="1" smtClean="0"/>
              <a:t>Yampolskiy</a:t>
            </a:r>
            <a:r>
              <a:rPr lang="en-US" sz="1600" dirty="0" smtClean="0"/>
              <a:t>, “A verifiable random function with short proofs and keys,” in International Workshop on Public Key Cryptography. Springer, 2005, pp. 416–431</a:t>
            </a:r>
            <a:r>
              <a:rPr lang="en-US" sz="1600" dirty="0" smtClean="0"/>
              <a:t>.</a:t>
            </a:r>
          </a:p>
          <a:p>
            <a:r>
              <a:rPr lang="en-US" sz="1600" dirty="0" smtClean="0"/>
              <a:t> </a:t>
            </a:r>
          </a:p>
          <a:p>
            <a:r>
              <a:rPr lang="en-US" sz="1600" dirty="0" smtClean="0"/>
              <a:t>[6] A. de </a:t>
            </a:r>
            <a:r>
              <a:rPr lang="en-US" sz="1600" dirty="0" err="1" smtClean="0"/>
              <a:t>Solages</a:t>
            </a:r>
            <a:r>
              <a:rPr lang="en-US" sz="1600" dirty="0" smtClean="0"/>
              <a:t> and J. </a:t>
            </a:r>
            <a:r>
              <a:rPr lang="en-US" sz="1600" dirty="0" err="1" smtClean="0"/>
              <a:t>Traor´e</a:t>
            </a:r>
            <a:r>
              <a:rPr lang="en-US" sz="1600" dirty="0" smtClean="0"/>
              <a:t>, “An efficient fair off-line electronic cash system with extensions to checks and wallets with observers,” in International Conference on Financial Cryptography. Springer, 1998, pp. 275–295.</a:t>
            </a:r>
            <a:endParaRPr lang="en-US" sz="1600"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r>
              <a:rPr lang="en-US" sz="2000" dirty="0" smtClean="0"/>
              <a:t>[7] O. </a:t>
            </a:r>
            <a:r>
              <a:rPr lang="en-US" sz="2000" dirty="0" err="1" smtClean="0"/>
              <a:t>Bic¸er</a:t>
            </a:r>
            <a:r>
              <a:rPr lang="en-US" sz="2000" dirty="0" smtClean="0"/>
              <a:t> and A. </a:t>
            </a:r>
            <a:r>
              <a:rPr lang="en-US" sz="2000" dirty="0" err="1" smtClean="0"/>
              <a:t>K¨upc</a:t>
            </a:r>
            <a:r>
              <a:rPr lang="en-US" sz="2000" dirty="0" smtClean="0"/>
              <a:t>¸ ¨ u, “Versatile abs: Usage limited, revocable,</a:t>
            </a:r>
          </a:p>
          <a:p>
            <a:r>
              <a:rPr lang="en-US" sz="2000" dirty="0" smtClean="0"/>
              <a:t>threshold traceable, authority hiding, decentralized attribute based signatures.” IACR Cryptology </a:t>
            </a:r>
            <a:r>
              <a:rPr lang="en-US" sz="2000" dirty="0" err="1" smtClean="0"/>
              <a:t>ePrint</a:t>
            </a:r>
            <a:r>
              <a:rPr lang="en-US" sz="2000" dirty="0" smtClean="0"/>
              <a:t> Archive, vol. 2019, p. 203, 2019.</a:t>
            </a:r>
          </a:p>
          <a:p>
            <a:pPr>
              <a:buNone/>
            </a:pPr>
            <a:endParaRPr lang="en-US" sz="2000" dirty="0" smtClean="0"/>
          </a:p>
          <a:p>
            <a:r>
              <a:rPr lang="en-US" sz="2000" dirty="0" smtClean="0"/>
              <a:t>[8] I. </a:t>
            </a:r>
            <a:r>
              <a:rPr lang="en-US" sz="2000" dirty="0" err="1" smtClean="0"/>
              <a:t>Teranishi</a:t>
            </a:r>
            <a:r>
              <a:rPr lang="en-US" sz="2000" dirty="0" smtClean="0"/>
              <a:t> and K. </a:t>
            </a:r>
            <a:r>
              <a:rPr lang="en-US" sz="2000" dirty="0" err="1" smtClean="0"/>
              <a:t>Sako</a:t>
            </a:r>
            <a:r>
              <a:rPr lang="en-US" sz="2000" dirty="0" smtClean="0"/>
              <a:t>, “k-times anonymous authentication with a constant proving cost,” in Public Key Cryptography - PKC 2006, M. Yung, Y. </a:t>
            </a:r>
            <a:r>
              <a:rPr lang="en-US" sz="2000" dirty="0" err="1" smtClean="0"/>
              <a:t>Dodis</a:t>
            </a:r>
            <a:r>
              <a:rPr lang="en-US" sz="2000" dirty="0" smtClean="0"/>
              <a:t>, A. </a:t>
            </a:r>
            <a:r>
              <a:rPr lang="en-US" sz="2000" dirty="0" err="1" smtClean="0"/>
              <a:t>Kiayias</a:t>
            </a:r>
            <a:r>
              <a:rPr lang="en-US" sz="2000" dirty="0" smtClean="0"/>
              <a:t>, and T. </a:t>
            </a:r>
            <a:r>
              <a:rPr lang="en-US" sz="2000" dirty="0" err="1" smtClean="0"/>
              <a:t>Malkin</a:t>
            </a:r>
            <a:r>
              <a:rPr lang="en-US" sz="2000" dirty="0" smtClean="0"/>
              <a:t>, Eds. Springer, 2006, pp. 525–542</a:t>
            </a:r>
            <a:r>
              <a:rPr lang="en-US" sz="2000" dirty="0" smtClean="0"/>
              <a:t>.</a:t>
            </a:r>
            <a:r>
              <a:rPr lang="en-US" sz="2000" dirty="0" smtClean="0"/>
              <a:t> </a:t>
            </a:r>
          </a:p>
          <a:p>
            <a:r>
              <a:rPr lang="en-US" sz="2000" dirty="0" smtClean="0"/>
              <a:t>[9] L. Nguyen and R. </a:t>
            </a:r>
            <a:r>
              <a:rPr lang="en-US" sz="2000" dirty="0" err="1" smtClean="0"/>
              <a:t>Safavi-Naini</a:t>
            </a:r>
            <a:r>
              <a:rPr lang="en-US" sz="2000" dirty="0" smtClean="0"/>
              <a:t>, “Dynamic k-times anonymous authentication,” in Applied Cryptography and Network Security. Springer, 2005, pp. 318–333.</a:t>
            </a:r>
          </a:p>
          <a:p>
            <a:pPr>
              <a:buNone/>
            </a:pPr>
            <a:endParaRPr lang="en-US" sz="2000" dirty="0" smtClean="0"/>
          </a:p>
          <a:p>
            <a:r>
              <a:rPr lang="en-US" sz="2000" dirty="0" smtClean="0"/>
              <a:t>[10] L. Nguyen, “Efficient dynamic k-times anonymous </a:t>
            </a:r>
            <a:r>
              <a:rPr lang="en-US" sz="2000" dirty="0" err="1" smtClean="0"/>
              <a:t>authentication</a:t>
            </a:r>
            <a:r>
              <a:rPr lang="en-US" sz="2000" dirty="0" err="1" smtClean="0"/>
              <a:t>,”in</a:t>
            </a:r>
            <a:r>
              <a:rPr lang="en-US" sz="2000" dirty="0" smtClean="0"/>
              <a:t> </a:t>
            </a:r>
            <a:r>
              <a:rPr lang="en-US" sz="2000" dirty="0" smtClean="0"/>
              <a:t>Progress in Cryptology - VIETCRYPT 2006. Springer</a:t>
            </a:r>
            <a:r>
              <a:rPr lang="en-US" sz="2000" smtClean="0"/>
              <a:t>, </a:t>
            </a:r>
            <a:r>
              <a:rPr lang="en-US" sz="2000" smtClean="0"/>
              <a:t>2006,pp</a:t>
            </a:r>
            <a:r>
              <a:rPr lang="en-US" sz="2000" dirty="0" smtClean="0"/>
              <a:t>. 81–98</a:t>
            </a:r>
            <a:endParaRPr lang="en-US" sz="2000" dirty="0"/>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1263</TotalTime>
  <Words>1345</Words>
  <Application>Microsoft Office PowerPoint</Application>
  <PresentationFormat>On-screen Show (4:3)</PresentationFormat>
  <Paragraphs>64</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An efficient task scheduling and resource allocation in cloud computing by using particle swarm optimization</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KING</cp:lastModifiedBy>
  <cp:revision>569</cp:revision>
  <dcterms:created xsi:type="dcterms:W3CDTF">2006-08-16T00:00:00Z</dcterms:created>
  <dcterms:modified xsi:type="dcterms:W3CDTF">2024-06-24T07:54:22Z</dcterms:modified>
</cp:coreProperties>
</file>