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32" r:id="rId4"/>
    <p:sldId id="260" r:id="rId5"/>
    <p:sldId id="262" r:id="rId6"/>
    <p:sldId id="263" r:id="rId7"/>
    <p:sldId id="294" r:id="rId8"/>
    <p:sldId id="333" r:id="rId9"/>
    <p:sldId id="334"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7/11/2024</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7/11/2024</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7/11/2024</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7/11/2024</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7/11/2024</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7/11/2024</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7/11/2024</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7/11/2024</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7/11/2024</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7/11/2024</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7/11/2024</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7/11/2024</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7/11/2024</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www.internetits.org/" TargetMode="External"/><Relationship Id="rId7" Type="http://schemas.openxmlformats.org/officeDocument/2006/relationships/hyperlink" Target="http://www.isi.edu/nsnam/ns/"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hyperlink" Target="http://www.network-onwheels.de/" TargetMode="External"/><Relationship Id="rId5" Type="http://schemas.openxmlformats.org/officeDocument/2006/relationships/hyperlink" Target="http://www.car-to-car.org/" TargetMode="External"/><Relationship Id="rId4" Type="http://schemas.openxmlformats.org/officeDocument/2006/relationships/hyperlink" Target="http://www.its.dot.gov/vii/" TargetMode="Externa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latin typeface="Times New Roman" pitchFamily="18" charset="0"/>
                <a:cs typeface="Times New Roman" pitchFamily="18" charset="0"/>
              </a:rPr>
              <a:t>A Robust Emergency communication in hills and forest using LORA Communication </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r>
              <a:rPr lang="en-US" sz="2000" dirty="0" smtClean="0"/>
              <a:t>The need for efficient fire detection systems is highlighted by the substantial threats that forest fires pose to  both human lives and the ecosystem. Limited coverage, high  false alarm rates, and delays in signal transmission are just a  few of the problems traditional methods for detecting forest  fires sometimes encounter. </a:t>
            </a:r>
            <a:endParaRPr lang="en-US" sz="2000" dirty="0" smtClean="0"/>
          </a:p>
          <a:p>
            <a:endParaRPr lang="en-US" sz="2000" dirty="0" smtClean="0"/>
          </a:p>
          <a:p>
            <a:r>
              <a:rPr lang="en-US" sz="2000" dirty="0" smtClean="0"/>
              <a:t>This </a:t>
            </a:r>
            <a:r>
              <a:rPr lang="en-US" sz="2000" dirty="0" smtClean="0"/>
              <a:t>research study suggests a  unique strategy that uses long-range (</a:t>
            </a:r>
            <a:r>
              <a:rPr lang="en-US" sz="2000" dirty="0" err="1" smtClean="0"/>
              <a:t>LoRa</a:t>
            </a:r>
            <a:r>
              <a:rPr lang="en-US" sz="2000" dirty="0" smtClean="0"/>
              <a:t>) communication </a:t>
            </a:r>
            <a:r>
              <a:rPr lang="en-US" sz="2000" dirty="0" smtClean="0"/>
              <a:t>technology </a:t>
            </a:r>
            <a:r>
              <a:rPr lang="en-US" sz="2000" dirty="0" smtClean="0"/>
              <a:t>for forest fire detection to address these problems.  </a:t>
            </a:r>
            <a:r>
              <a:rPr lang="en-US" sz="2000" dirty="0" err="1" smtClean="0"/>
              <a:t>LoRa</a:t>
            </a:r>
            <a:r>
              <a:rPr lang="en-US" sz="2000" dirty="0" smtClean="0"/>
              <a:t> allows for long-range, low-power wireless   communication, making it appropriate for installation in  sparsely populated, off-the-grid forest areas. </a:t>
            </a:r>
            <a:endParaRPr lang="en-US" sz="2000" dirty="0" smtClean="0"/>
          </a:p>
          <a:p>
            <a:endParaRPr lang="en-US" sz="2000" dirty="0" smtClean="0"/>
          </a:p>
          <a:p>
            <a:r>
              <a:rPr lang="en-US" sz="2000" dirty="0" smtClean="0"/>
              <a:t>This </a:t>
            </a:r>
            <a:r>
              <a:rPr lang="en-US" sz="2000" dirty="0" smtClean="0"/>
              <a:t>study  investigates the development, application, and assessment of a  </a:t>
            </a:r>
            <a:r>
              <a:rPr lang="en-US" sz="2000" dirty="0" err="1" smtClean="0"/>
              <a:t>LoRa</a:t>
            </a:r>
            <a:r>
              <a:rPr lang="en-US" sz="2000" dirty="0" smtClean="0"/>
              <a:t>-based forest fire detection system.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457200"/>
            <a:ext cx="7498080" cy="5791200"/>
          </a:xfrm>
        </p:spPr>
        <p:txBody>
          <a:bodyPr>
            <a:normAutofit fontScale="55000" lnSpcReduction="20000"/>
          </a:bodyPr>
          <a:lstStyle/>
          <a:p>
            <a:r>
              <a:rPr lang="en-US" dirty="0" smtClean="0"/>
              <a:t>The suggested system  includes a network of sensor nodes outfitted with </a:t>
            </a:r>
            <a:r>
              <a:rPr lang="en-US" dirty="0" err="1" smtClean="0"/>
              <a:t>LoRa</a:t>
            </a:r>
            <a:r>
              <a:rPr lang="en-US" dirty="0" smtClean="0"/>
              <a:t>  transceivers and fire detection sensors. The sensor nodes send  real-time data to a </a:t>
            </a:r>
            <a:r>
              <a:rPr lang="en-US" dirty="0" err="1" smtClean="0"/>
              <a:t>centralised</a:t>
            </a:r>
            <a:r>
              <a:rPr lang="en-US" dirty="0" smtClean="0"/>
              <a:t> control centre while continuously  monitoring environmental variables like temperature, humidity,  and smoke. </a:t>
            </a:r>
            <a:endParaRPr lang="en-US" dirty="0" smtClean="0"/>
          </a:p>
          <a:p>
            <a:endParaRPr lang="en-US" dirty="0" smtClean="0"/>
          </a:p>
          <a:p>
            <a:r>
              <a:rPr lang="en-US" dirty="0" smtClean="0"/>
              <a:t>Complex </a:t>
            </a:r>
            <a:r>
              <a:rPr lang="en-US" dirty="0" smtClean="0"/>
              <a:t>algorithms are used by the control centre  to </a:t>
            </a:r>
            <a:r>
              <a:rPr lang="en-US" dirty="0" err="1" smtClean="0"/>
              <a:t>analyse</a:t>
            </a:r>
            <a:r>
              <a:rPr lang="en-US" dirty="0" smtClean="0"/>
              <a:t> the data it receives and identify probable fire issues.  When a fire is discovered, the system immediately creates  notifications and sends them to the appropriate authorities and  local communities. </a:t>
            </a:r>
            <a:endParaRPr lang="en-US" dirty="0" smtClean="0"/>
          </a:p>
          <a:p>
            <a:endParaRPr lang="en-US" dirty="0" smtClean="0"/>
          </a:p>
          <a:p>
            <a:r>
              <a:rPr lang="en-US" dirty="0" smtClean="0"/>
              <a:t>Numerous </a:t>
            </a:r>
            <a:r>
              <a:rPr lang="en-US" dirty="0" smtClean="0"/>
              <a:t>field tests were carried out in various forest settings to gauge the success of the suggested strategy. The outcomes show the system's capacity for precise </a:t>
            </a:r>
            <a:r>
              <a:rPr lang="en-US" dirty="0" smtClean="0"/>
              <a:t>fire </a:t>
            </a:r>
            <a:r>
              <a:rPr lang="en-US" dirty="0" smtClean="0"/>
              <a:t>detection, minimal false alarm rates, and quick response  times. A viable option for early forest fire detection and prevention, the </a:t>
            </a:r>
            <a:r>
              <a:rPr lang="en-US" dirty="0" err="1" smtClean="0"/>
              <a:t>LoRa</a:t>
            </a:r>
            <a:r>
              <a:rPr lang="en-US" dirty="0" smtClean="0"/>
              <a:t>-based system also shown its benefits in terms of broad coverage, long-range communication, and energy economy. </a:t>
            </a:r>
            <a:endParaRPr lang="en-US" dirty="0" smtClean="0"/>
          </a:p>
          <a:p>
            <a:endParaRPr lang="en-US" dirty="0" smtClean="0"/>
          </a:p>
          <a:p>
            <a:r>
              <a:rPr lang="en-US" dirty="0" smtClean="0"/>
              <a:t>This </a:t>
            </a:r>
            <a:r>
              <a:rPr lang="en-US" dirty="0" smtClean="0"/>
              <a:t>study advances forest fire management systems by laying the groundwork for the creation of reliable, scalable, and affordable fire detection technologies that can lessen the devastation caused by forest fires. This research paper's main goal is to offer a thorough analysis of the development, use, and evaluation of a </a:t>
            </a:r>
            <a:r>
              <a:rPr lang="en-US" dirty="0" err="1" smtClean="0"/>
              <a:t>LoRa</a:t>
            </a:r>
            <a:r>
              <a:rPr lang="en-US" dirty="0" smtClean="0"/>
              <a:t>-based forest fire detection system.</a:t>
            </a:r>
            <a:endParaRPr lang="en-US" dirty="0" smtClean="0">
              <a:latin typeface="Times New Roman" pitchFamily="18" charset="0"/>
              <a:cs typeface="Times New Roman" pitchFamily="18" charset="0"/>
            </a:endParaRPr>
          </a:p>
          <a:p>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r>
              <a:rPr lang="en-US" sz="2000" dirty="0" err="1" smtClean="0"/>
              <a:t>LOss</a:t>
            </a:r>
            <a:r>
              <a:rPr lang="en-US" sz="2000" dirty="0" smtClean="0"/>
              <a:t> Differentiation Rate Adaptation scheme in this paper. LORA can estimate the average packet loss rate for each sender and differentiate the fading losses from the interference losses.</a:t>
            </a:r>
            <a:endParaRPr lang="en-US" sz="20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US" sz="2000" dirty="0" smtClean="0"/>
              <a:t>communication networks are very important during a disaster, because rescue and recovery largely depend on the communication channel provided. </a:t>
            </a:r>
            <a:endParaRPr lang="en-US" sz="2000" dirty="0" smtClean="0"/>
          </a:p>
          <a:p>
            <a:pPr algn="just">
              <a:lnSpc>
                <a:spcPct val="150000"/>
              </a:lnSpc>
            </a:pPr>
            <a:endParaRPr lang="en-US" sz="2000" dirty="0" smtClean="0"/>
          </a:p>
          <a:p>
            <a:pPr algn="just">
              <a:lnSpc>
                <a:spcPct val="150000"/>
              </a:lnSpc>
            </a:pPr>
            <a:r>
              <a:rPr lang="en-US" sz="2000" dirty="0" smtClean="0"/>
              <a:t>However</a:t>
            </a:r>
            <a:r>
              <a:rPr lang="en-US" sz="2000" dirty="0" smtClean="0"/>
              <a:t>, once a disaster occurs, the traditional communication network is fragile; at this time, a temporary communication system, namely an emergency communication network, should be built as soon as possible.</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r>
              <a:rPr lang="en-US" sz="2000" dirty="0" smtClean="0"/>
              <a:t>A cooperative scheme for medium access control (MAC) in VANETs, referred to as Cooperative ADHOC MAC (CAH-MAC) is proposed</a:t>
            </a:r>
            <a:r>
              <a:rPr lang="en-US" sz="2000" dirty="0" smtClean="0"/>
              <a:t>.</a:t>
            </a:r>
          </a:p>
          <a:p>
            <a:endParaRPr lang="en-US" sz="2000" dirty="0" smtClean="0"/>
          </a:p>
          <a:p>
            <a:r>
              <a:rPr lang="en-US" sz="2000" dirty="0" smtClean="0"/>
              <a:t> </a:t>
            </a:r>
            <a:r>
              <a:rPr lang="en-US" sz="2000" dirty="0" smtClean="0"/>
              <a:t>In CAH-MAC, neighboring nodes cooperate by utilizing unreserved time slots, for retransmission of a packet which failed to reach the target receiver due to a poor channel condition.</a:t>
            </a:r>
          </a:p>
          <a:p>
            <a:pPr>
              <a:buNone/>
            </a:pPr>
            <a:endParaRPr lang="en-US" sz="20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fontScale="85000" lnSpcReduction="10000"/>
          </a:bodyPr>
          <a:lstStyle/>
          <a:p>
            <a:pPr algn="just">
              <a:lnSpc>
                <a:spcPct val="150000"/>
              </a:lnSpc>
            </a:pPr>
            <a:r>
              <a:rPr lang="en-US" sz="2000" dirty="0" smtClean="0"/>
              <a:t>An emergency communication system comprises the integration and application of various communication technologies and approaches in an emergency. </a:t>
            </a:r>
            <a:endParaRPr lang="en-US" sz="2000" dirty="0" smtClean="0"/>
          </a:p>
          <a:p>
            <a:pPr algn="just">
              <a:lnSpc>
                <a:spcPct val="150000"/>
              </a:lnSpc>
            </a:pPr>
            <a:endParaRPr lang="en-US" sz="2000" dirty="0" smtClean="0"/>
          </a:p>
          <a:p>
            <a:pPr algn="just">
              <a:lnSpc>
                <a:spcPct val="150000"/>
              </a:lnSpc>
            </a:pPr>
            <a:r>
              <a:rPr lang="en-US" sz="2000" dirty="0" smtClean="0"/>
              <a:t>Therefore</a:t>
            </a:r>
            <a:r>
              <a:rPr lang="en-US" sz="2000" dirty="0" smtClean="0"/>
              <a:t>, the emergency communication system should make full use of mature communication technologies and network equipment, and integrate them into an extensible and reliable secure communication network</a:t>
            </a:r>
            <a:r>
              <a:rPr lang="en-US" sz="2000" dirty="0" smtClean="0"/>
              <a:t>.</a:t>
            </a:r>
          </a:p>
          <a:p>
            <a:pPr algn="just">
              <a:lnSpc>
                <a:spcPct val="150000"/>
              </a:lnSpc>
            </a:pPr>
            <a:endParaRPr lang="en-US" sz="2000" dirty="0" smtClean="0"/>
          </a:p>
          <a:p>
            <a:pPr algn="just">
              <a:lnSpc>
                <a:spcPct val="150000"/>
              </a:lnSpc>
            </a:pPr>
            <a:r>
              <a:rPr lang="en-US" sz="2000" dirty="0" smtClean="0"/>
              <a:t> </a:t>
            </a:r>
            <a:r>
              <a:rPr lang="en-US" sz="2000" dirty="0" smtClean="0"/>
              <a:t>Generally, the emergency communication network uses the existing fixed wire network, the mobile cellular network </a:t>
            </a:r>
            <a:r>
              <a:rPr lang="en-US" sz="2000" dirty="0" smtClean="0"/>
              <a:t>, </a:t>
            </a:r>
            <a:r>
              <a:rPr lang="en-US" sz="2000" dirty="0" smtClean="0"/>
              <a:t>the Internet, and other public communication networks. Private communication networks, such as </a:t>
            </a:r>
            <a:r>
              <a:rPr lang="en-US" sz="2000" dirty="0" err="1" smtClean="0"/>
              <a:t>trunking</a:t>
            </a:r>
            <a:r>
              <a:rPr lang="en-US" sz="2000" dirty="0" smtClean="0"/>
              <a:t> communication networks </a:t>
            </a:r>
            <a:r>
              <a:rPr lang="en-US" sz="2000" dirty="0" smtClean="0"/>
              <a:t> </a:t>
            </a:r>
            <a:r>
              <a:rPr lang="en-US" sz="2000" dirty="0" smtClean="0"/>
              <a:t>satellite communication networks </a:t>
            </a:r>
            <a:r>
              <a:rPr lang="en-US" sz="2000" dirty="0" smtClean="0"/>
              <a:t>, </a:t>
            </a:r>
            <a:r>
              <a:rPr lang="en-US" sz="2000" dirty="0" smtClean="0"/>
              <a:t>and short-wave communication networks </a:t>
            </a:r>
            <a:r>
              <a:rPr lang="en-US" sz="2000" dirty="0" smtClean="0"/>
              <a:t>, </a:t>
            </a:r>
            <a:r>
              <a:rPr lang="en-US" sz="2000" dirty="0" smtClean="0"/>
              <a:t>will also be used. In addition, public media networks are also used, such as radio, television, and newspapers, as well as on-site monitoring and rescue networks, such as sensor networks </a:t>
            </a:r>
            <a:r>
              <a:rPr lang="en-US" sz="2000" dirty="0" smtClean="0"/>
              <a:t> </a:t>
            </a:r>
            <a:r>
              <a:rPr lang="en-US" sz="2000" dirty="0" smtClean="0"/>
              <a:t>and ad hoc networks </a:t>
            </a:r>
            <a:r>
              <a:rPr lang="en-US" sz="2000" dirty="0" smtClean="0"/>
              <a:t>.</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LITERATURE REVIEW</a:t>
            </a:r>
            <a:endParaRPr lang="en-US" dirty="0"/>
          </a:p>
        </p:txBody>
      </p:sp>
      <p:sp>
        <p:nvSpPr>
          <p:cNvPr id="3" name="Content Placeholder 2"/>
          <p:cNvSpPr>
            <a:spLocks noGrp="1"/>
          </p:cNvSpPr>
          <p:nvPr>
            <p:ph idx="1"/>
          </p:nvPr>
        </p:nvSpPr>
        <p:spPr/>
        <p:txBody>
          <a:bodyPr>
            <a:normAutofit fontScale="62500" lnSpcReduction="20000"/>
          </a:bodyPr>
          <a:lstStyle/>
          <a:p>
            <a:r>
              <a:rPr lang="en-US" dirty="0" smtClean="0"/>
              <a:t>A systematic literature review was conducted by following a well-defined process to retrieve articles most relevant to this research’s scope. Our goal was to study the emergency communication network following the five main stages of the systematic mapping process, which was proposed by </a:t>
            </a:r>
            <a:r>
              <a:rPr lang="en-US" dirty="0" err="1" smtClean="0"/>
              <a:t>Yli-Huumo</a:t>
            </a:r>
            <a:r>
              <a:rPr lang="en-US" dirty="0" smtClean="0"/>
              <a:t> J [46]. </a:t>
            </a:r>
            <a:endParaRPr lang="en-US" dirty="0" smtClean="0"/>
          </a:p>
          <a:p>
            <a:endParaRPr lang="en-US" dirty="0" smtClean="0"/>
          </a:p>
          <a:p>
            <a:r>
              <a:rPr lang="en-US" dirty="0" smtClean="0"/>
              <a:t>The </a:t>
            </a:r>
            <a:r>
              <a:rPr lang="en-US" dirty="0" smtClean="0"/>
              <a:t>first stage was analysis of the key research problems and determining the relevant research direction by identifying the key research problems. The second stage was article retrieval; by narrowing the scope of the search engines, all the literature related to the research topic on the online resources was searched. </a:t>
            </a:r>
            <a:endParaRPr lang="en-US" dirty="0" smtClean="0"/>
          </a:p>
          <a:p>
            <a:endParaRPr lang="en-US" dirty="0" smtClean="0"/>
          </a:p>
          <a:p>
            <a:r>
              <a:rPr lang="en-US" dirty="0" smtClean="0"/>
              <a:t>These </a:t>
            </a:r>
            <a:r>
              <a:rPr lang="en-US" dirty="0" smtClean="0"/>
              <a:t>search engines included China National Knowledge Infrastructure (CNKI), Springer Link, Web of Science, Elsevier </a:t>
            </a:r>
            <a:r>
              <a:rPr lang="en-US" dirty="0" err="1" smtClean="0"/>
              <a:t>ScienceDirect</a:t>
            </a:r>
            <a:r>
              <a:rPr lang="en-US" dirty="0" smtClean="0"/>
              <a:t>, and IEEE </a:t>
            </a:r>
            <a:r>
              <a:rPr lang="en-US" dirty="0" err="1" smtClean="0"/>
              <a:t>Xplore</a:t>
            </a:r>
            <a:r>
              <a:rPr lang="en-US" dirty="0" smtClean="0"/>
              <a:t>, which were used for the extraction of high impact factor papers. The keywords and strings related to the research topic for a semantic search were used to retrieve the articles most closely related to the research problem. </a:t>
            </a: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838200"/>
            <a:ext cx="7498080" cy="5410200"/>
          </a:xfrm>
        </p:spPr>
        <p:txBody>
          <a:bodyPr>
            <a:normAutofit fontScale="70000" lnSpcReduction="20000"/>
          </a:bodyPr>
          <a:lstStyle/>
          <a:p>
            <a:r>
              <a:rPr lang="en-US" dirty="0" smtClean="0"/>
              <a:t>For this purpose, several groups of keywords were formulated, namely emergency communication network, wireless communication, satellite network, cellular network, broadband cluster network, and ad hoc network. </a:t>
            </a:r>
            <a:endParaRPr lang="en-US" dirty="0" smtClean="0"/>
          </a:p>
          <a:p>
            <a:endParaRPr lang="en-US" dirty="0" smtClean="0"/>
          </a:p>
          <a:p>
            <a:r>
              <a:rPr lang="en-US" dirty="0" smtClean="0"/>
              <a:t>The </a:t>
            </a:r>
            <a:r>
              <a:rPr lang="en-US" dirty="0" smtClean="0"/>
              <a:t>third stage was screening of all relevant papers according to the title, selection of the literature related to the research direction, and exclusion of the literature with low content quality. The fourth stage was content analysis after reading the retrieved articles. By reading abstracts and keywords to determine their relevance to the current research topic, articles irrelevant to the research direction were deleted. </a:t>
            </a:r>
            <a:endParaRPr lang="en-US" dirty="0" smtClean="0"/>
          </a:p>
          <a:p>
            <a:endParaRPr lang="en-US" dirty="0" smtClean="0"/>
          </a:p>
          <a:p>
            <a:r>
              <a:rPr lang="en-US" dirty="0" smtClean="0"/>
              <a:t>The </a:t>
            </a:r>
            <a:r>
              <a:rPr lang="en-US" dirty="0" smtClean="0"/>
              <a:t>last stage was classification and collection of all the required information, and classification of the retrieved articles.</a:t>
            </a:r>
          </a:p>
          <a:p>
            <a:endParaRPr lang="en-US" dirty="0" smtClean="0"/>
          </a:p>
          <a:p>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sp>
        <p:nvSpPr>
          <p:cNvPr id="4" name="Content Placeholder 3"/>
          <p:cNvSpPr>
            <a:spLocks noGrp="1"/>
          </p:cNvSpPr>
          <p:nvPr>
            <p:ph idx="1"/>
          </p:nvPr>
        </p:nvSpPr>
        <p:spPr/>
        <p:txBody>
          <a:bodyPr/>
          <a:lstStyle/>
          <a:p>
            <a:endParaRPr lang="en-US"/>
          </a:p>
        </p:txBody>
      </p:sp>
      <p:pic>
        <p:nvPicPr>
          <p:cNvPr id="5" name="Picture 4"/>
          <p:cNvPicPr/>
          <p:nvPr/>
        </p:nvPicPr>
        <p:blipFill>
          <a:blip r:embed="rId2"/>
          <a:srcRect/>
          <a:stretch>
            <a:fillRect/>
          </a:stretch>
        </p:blipFill>
        <p:spPr bwMode="auto">
          <a:xfrm>
            <a:off x="1295400" y="1384617"/>
            <a:ext cx="7391399" cy="5016183"/>
          </a:xfrm>
          <a:prstGeom prst="rect">
            <a:avLst/>
          </a:prstGeom>
          <a:noFill/>
          <a:ln w="9525">
            <a:noFill/>
            <a:miter lim="800000"/>
            <a:headEnd/>
            <a:tailEnd/>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4111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447800" y="838200"/>
            <a:ext cx="7498080" cy="4800600"/>
          </a:xfrm>
        </p:spPr>
        <p:txBody>
          <a:bodyPr>
            <a:noAutofit/>
          </a:bodyPr>
          <a:lstStyle/>
          <a:p>
            <a:r>
              <a:rPr lang="en-US" sz="2000" dirty="0" smtClean="0"/>
              <a:t>Mountaineering is a high-risk activity that can lead to injuries that are difficult to treat due to the remoteness of the location. Injured mountaineers may face challenges in accessing medical help, which can affect their chances of survival. </a:t>
            </a:r>
            <a:endParaRPr lang="en-US" sz="2000" dirty="0" smtClean="0"/>
          </a:p>
          <a:p>
            <a:endParaRPr lang="en-US" sz="2000" dirty="0" smtClean="0"/>
          </a:p>
          <a:p>
            <a:r>
              <a:rPr lang="en-US" sz="2000" dirty="0" smtClean="0"/>
              <a:t>Most </a:t>
            </a:r>
            <a:r>
              <a:rPr lang="en-US" sz="2000" dirty="0" smtClean="0"/>
              <a:t>lives can be easily saved if timely help is provided. However, lack of communication is a major setback in such situations. </a:t>
            </a:r>
            <a:endParaRPr lang="en-US" sz="2000" dirty="0" smtClean="0"/>
          </a:p>
          <a:p>
            <a:endParaRPr lang="en-US" sz="2000" dirty="0" smtClean="0"/>
          </a:p>
          <a:p>
            <a:r>
              <a:rPr lang="en-US" sz="2000" dirty="0" smtClean="0"/>
              <a:t>Therefore</a:t>
            </a:r>
            <a:r>
              <a:rPr lang="en-US" sz="2000" dirty="0" smtClean="0"/>
              <a:t>, improving communication and rescue technologies can help reduce the time taken to reach injured mountaineers and improve their chances of survival. Remote regions lack cellular connectivity; therefore, satellite and wireless sensor networks are most suited here.</a:t>
            </a:r>
            <a:endParaRPr lang="en-US" sz="200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r>
              <a:rPr lang="en-US" sz="1600" dirty="0" smtClean="0"/>
              <a:t>[1] “Internet ITS Consortium,” </a:t>
            </a:r>
            <a:r>
              <a:rPr lang="en-US" sz="1600" u="sng" dirty="0" smtClean="0">
                <a:hlinkClick r:id="rId3"/>
              </a:rPr>
              <a:t>http://www.internetits.org</a:t>
            </a:r>
            <a:r>
              <a:rPr lang="en-US" sz="1600" dirty="0" smtClean="0"/>
              <a:t>. </a:t>
            </a:r>
          </a:p>
          <a:p>
            <a:endParaRPr lang="en-US" sz="1600" dirty="0" smtClean="0"/>
          </a:p>
          <a:p>
            <a:r>
              <a:rPr lang="en-US" sz="1600" dirty="0" smtClean="0"/>
              <a:t>[</a:t>
            </a:r>
            <a:r>
              <a:rPr lang="en-US" sz="1600" dirty="0" smtClean="0"/>
              <a:t>2] “Vehicle Infrastructure Integration (VII) project,” </a:t>
            </a:r>
            <a:r>
              <a:rPr lang="en-US" sz="1600" u="sng" dirty="0" smtClean="0">
                <a:hlinkClick r:id="rId4"/>
              </a:rPr>
              <a:t>http://www.its.dot.gov/vii/</a:t>
            </a:r>
            <a:r>
              <a:rPr lang="en-US" sz="1600" dirty="0" smtClean="0"/>
              <a:t>. </a:t>
            </a:r>
          </a:p>
          <a:p>
            <a:endParaRPr lang="en-US" sz="1600" dirty="0" smtClean="0"/>
          </a:p>
          <a:p>
            <a:r>
              <a:rPr lang="en-US" sz="1600" dirty="0" smtClean="0"/>
              <a:t>[</a:t>
            </a:r>
            <a:r>
              <a:rPr lang="en-US" sz="1600" dirty="0" smtClean="0"/>
              <a:t>3] “Car2Car Communication Consortium,” </a:t>
            </a:r>
            <a:r>
              <a:rPr lang="en-US" sz="1600" u="sng" dirty="0" smtClean="0">
                <a:hlinkClick r:id="rId5"/>
              </a:rPr>
              <a:t>http://www.car-to-car.org/</a:t>
            </a:r>
            <a:r>
              <a:rPr lang="en-US" sz="1600" dirty="0" smtClean="0"/>
              <a:t>.</a:t>
            </a:r>
          </a:p>
          <a:p>
            <a:endParaRPr lang="en-US" sz="1600" dirty="0" smtClean="0"/>
          </a:p>
          <a:p>
            <a:r>
              <a:rPr lang="en-US" sz="1600" dirty="0" smtClean="0"/>
              <a:t> </a:t>
            </a:r>
            <a:r>
              <a:rPr lang="en-US" sz="1600" dirty="0" smtClean="0"/>
              <a:t>[4] “The NOW: Network on Wheels Project,” </a:t>
            </a:r>
            <a:r>
              <a:rPr lang="en-US" sz="1600" u="sng" dirty="0" smtClean="0">
                <a:hlinkClick r:id="rId6"/>
              </a:rPr>
              <a:t>http://www.network-onwheels.de</a:t>
            </a:r>
            <a:r>
              <a:rPr lang="en-US" sz="1600" dirty="0" smtClean="0"/>
              <a:t>. </a:t>
            </a:r>
          </a:p>
          <a:p>
            <a:endParaRPr lang="en-US" sz="1600" dirty="0" smtClean="0"/>
          </a:p>
          <a:p>
            <a:r>
              <a:rPr lang="en-US" sz="1600" dirty="0" smtClean="0"/>
              <a:t>[</a:t>
            </a:r>
            <a:r>
              <a:rPr lang="en-US" sz="1600" dirty="0" smtClean="0"/>
              <a:t>5] “IEEE P802.11p/D0.21, Draft Amendment for Wireless Access in Vehicular </a:t>
            </a:r>
            <a:r>
              <a:rPr lang="en-US" sz="1600" dirty="0" smtClean="0"/>
              <a:t>Environments </a:t>
            </a:r>
            <a:r>
              <a:rPr lang="en-US" sz="1600" dirty="0" smtClean="0"/>
              <a:t>(WAVE),” January 2006. </a:t>
            </a:r>
          </a:p>
          <a:p>
            <a:endParaRPr lang="en-US" sz="1600" dirty="0" smtClean="0"/>
          </a:p>
          <a:p>
            <a:r>
              <a:rPr lang="en-US" sz="1600" dirty="0" smtClean="0"/>
              <a:t>[</a:t>
            </a:r>
            <a:r>
              <a:rPr lang="en-US" sz="1600" dirty="0" smtClean="0"/>
              <a:t>6] “Network Simulator ns-2,” </a:t>
            </a:r>
            <a:r>
              <a:rPr lang="en-US" sz="1600" u="sng" dirty="0" smtClean="0">
                <a:hlinkClick r:id="rId7"/>
              </a:rPr>
              <a:t>http://www.isi.edu/nsnam/ns/</a:t>
            </a:r>
            <a:r>
              <a:rPr lang="en-US" sz="1600" dirty="0" smtClean="0"/>
              <a:t>. </a:t>
            </a:r>
          </a:p>
          <a:p>
            <a:endParaRPr lang="en-US" sz="1600" dirty="0" smtClean="0"/>
          </a:p>
          <a:p>
            <a:r>
              <a:rPr lang="en-US" sz="1600" dirty="0" smtClean="0"/>
              <a:t>[</a:t>
            </a:r>
            <a:r>
              <a:rPr lang="en-US" sz="1600" dirty="0" smtClean="0"/>
              <a:t>7] “Federal Communications </a:t>
            </a:r>
            <a:r>
              <a:rPr lang="en-US" sz="1600" dirty="0" err="1" smtClean="0"/>
              <a:t>Commision</a:t>
            </a:r>
            <a:r>
              <a:rPr lang="en-US" sz="1600" dirty="0" smtClean="0"/>
              <a:t>. FCC 06-110. Memorandum Opinion and Order,” July 2006. </a:t>
            </a:r>
          </a:p>
          <a:p>
            <a:endParaRPr lang="en-US" sz="1600" dirty="0" smtClean="0"/>
          </a:p>
          <a:p>
            <a:r>
              <a:rPr lang="en-US" sz="1600" dirty="0" smtClean="0"/>
              <a:t>[</a:t>
            </a:r>
            <a:r>
              <a:rPr lang="en-US" sz="1600" dirty="0" smtClean="0"/>
              <a:t>8] J. Maurer, T. </a:t>
            </a:r>
            <a:r>
              <a:rPr lang="en-US" sz="1600" dirty="0" err="1" smtClean="0"/>
              <a:t>Fugen</a:t>
            </a:r>
            <a:r>
              <a:rPr lang="en-US" sz="1600" dirty="0" smtClean="0"/>
              <a:t>, and W. </a:t>
            </a:r>
            <a:r>
              <a:rPr lang="en-US" sz="1600" dirty="0" err="1" smtClean="0"/>
              <a:t>Wiesbeck</a:t>
            </a:r>
            <a:r>
              <a:rPr lang="en-US" sz="1600" dirty="0" smtClean="0"/>
              <a:t>, “Physical layer simulations of ¨ </a:t>
            </a:r>
            <a:r>
              <a:rPr lang="en-US" sz="1600" dirty="0" err="1" smtClean="0"/>
              <a:t>ieee</a:t>
            </a:r>
            <a:r>
              <a:rPr lang="en-US" sz="1600" dirty="0" smtClean="0"/>
              <a:t> 802.11a for vehicle-to-vehicle communication,” in Proceedings of the IEEE 62nd Vehicular Technology Conference (VTC-Fall), Dallas, TX, USA, vol. 23, September 2005, pp. 1849–1853. </a:t>
            </a:r>
          </a:p>
          <a:p>
            <a:r>
              <a:rPr lang="en-US" sz="1600" dirty="0" smtClean="0"/>
              <a:t>.</a:t>
            </a:r>
            <a:endParaRPr lang="en-US" sz="160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r>
              <a:rPr lang="en-US" sz="2000" dirty="0" smtClean="0"/>
              <a:t>[9] Q. </a:t>
            </a:r>
            <a:r>
              <a:rPr lang="en-US" sz="2000" dirty="0" err="1" smtClean="0"/>
              <a:t>Xu</a:t>
            </a:r>
            <a:r>
              <a:rPr lang="en-US" sz="2000" dirty="0" smtClean="0"/>
              <a:t>, T. </a:t>
            </a:r>
            <a:r>
              <a:rPr lang="en-US" sz="2000" dirty="0" err="1" smtClean="0"/>
              <a:t>Mak</a:t>
            </a:r>
            <a:r>
              <a:rPr lang="en-US" sz="2000" dirty="0" smtClean="0"/>
              <a:t>, J. </a:t>
            </a:r>
            <a:r>
              <a:rPr lang="en-US" sz="2000" dirty="0" err="1" smtClean="0"/>
              <a:t>Ko</a:t>
            </a:r>
            <a:r>
              <a:rPr lang="en-US" sz="2000" dirty="0" smtClean="0"/>
              <a:t>, and R. </a:t>
            </a:r>
            <a:r>
              <a:rPr lang="en-US" sz="2000" dirty="0" err="1" smtClean="0"/>
              <a:t>Sengupta</a:t>
            </a:r>
            <a:r>
              <a:rPr lang="en-US" sz="2000" dirty="0" smtClean="0"/>
              <a:t>, “Vehicle-to-Vehicle Safety Messaging in DSRC,” in Proceedings of 1st the ACM International Workshop on Vehicular Ad Hoc Networks (VANET), Philadelphia, PA, USA, October 2004, pp. 19–28.</a:t>
            </a:r>
          </a:p>
          <a:p>
            <a:endParaRPr lang="en-US" sz="2000" dirty="0" smtClean="0"/>
          </a:p>
          <a:p>
            <a:r>
              <a:rPr lang="en-US" sz="2000" dirty="0" smtClean="0"/>
              <a:t> </a:t>
            </a:r>
            <a:r>
              <a:rPr lang="en-US" sz="2000" dirty="0" smtClean="0"/>
              <a:t>[10] H.-J. </a:t>
            </a:r>
            <a:r>
              <a:rPr lang="en-US" sz="2000" dirty="0" err="1" smtClean="0"/>
              <a:t>Reumerman</a:t>
            </a:r>
            <a:r>
              <a:rPr lang="en-US" sz="2000" dirty="0" smtClean="0"/>
              <a:t>, M. </a:t>
            </a:r>
            <a:r>
              <a:rPr lang="en-US" sz="2000" dirty="0" err="1" smtClean="0"/>
              <a:t>Roggero</a:t>
            </a:r>
            <a:r>
              <a:rPr lang="en-US" sz="2000" dirty="0" smtClean="0"/>
              <a:t>, and M. </a:t>
            </a:r>
            <a:r>
              <a:rPr lang="en-US" sz="2000" dirty="0" err="1" smtClean="0"/>
              <a:t>Ruffini</a:t>
            </a:r>
            <a:r>
              <a:rPr lang="en-US" sz="2000" dirty="0" smtClean="0"/>
              <a:t>, “The Application-Based Clustering Concept and Requirements for </a:t>
            </a:r>
            <a:r>
              <a:rPr lang="en-US" sz="2000" dirty="0" err="1" smtClean="0"/>
              <a:t>Intervehicle</a:t>
            </a:r>
            <a:r>
              <a:rPr lang="en-US" sz="2000" dirty="0" smtClean="0"/>
              <a:t> Networks,” IEEE Communications Magazine, vol. 43, no. 4, pp. 108–113, April 2005.</a:t>
            </a:r>
          </a:p>
          <a:p>
            <a:endParaRPr lang="en-US" sz="2000" smtClean="0"/>
          </a:p>
          <a:p>
            <a:r>
              <a:rPr lang="en-US" sz="2000" smtClean="0"/>
              <a:t> </a:t>
            </a:r>
            <a:r>
              <a:rPr lang="en-US" sz="2000" dirty="0" smtClean="0"/>
              <a:t>[11] “Task 3 final report - identify intelligent vehicle safety applications enabled by DSRC,” Public Document, Vehicle Safety Communications Project, Crash Avoidance Metrics Partnership, 2004</a:t>
            </a: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1263</TotalTime>
  <Words>1367</Words>
  <Application>Microsoft Office PowerPoint</Application>
  <PresentationFormat>On-screen Show (4:3)</PresentationFormat>
  <Paragraphs>83</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A Robust Emergency communication in hills and forest using LORA Communication </vt:lpstr>
      <vt:lpstr>Abstract</vt:lpstr>
      <vt:lpstr>Slide 3</vt:lpstr>
      <vt:lpstr>Existing System</vt:lpstr>
      <vt:lpstr>Disadvantage of Existing System</vt:lpstr>
      <vt:lpstr>PROPOSED SYSTEM :</vt:lpstr>
      <vt:lpstr>ADVANTAGE</vt:lpstr>
      <vt:lpstr>LITERATURE REVIEW</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KING</cp:lastModifiedBy>
  <cp:revision>570</cp:revision>
  <dcterms:created xsi:type="dcterms:W3CDTF">2006-08-16T00:00:00Z</dcterms:created>
  <dcterms:modified xsi:type="dcterms:W3CDTF">2024-07-11T06:51:58Z</dcterms:modified>
</cp:coreProperties>
</file>