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260" r:id="rId4"/>
    <p:sldId id="262" r:id="rId5"/>
    <p:sldId id="263" r:id="rId6"/>
    <p:sldId id="294" r:id="rId7"/>
    <p:sldId id="332" r:id="rId8"/>
    <p:sldId id="333" r:id="rId9"/>
    <p:sldId id="334" r:id="rId10"/>
    <p:sldId id="335" r:id="rId11"/>
    <p:sldId id="330" r:id="rId12"/>
    <p:sldId id="296" r:id="rId13"/>
    <p:sldId id="295" r:id="rId14"/>
    <p:sldId id="331"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82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 sensor data analytics for patient monitoring in connected healthcare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smtClean="0"/>
              <a:t>An high non-linear diode bridge rectifier has been used in the electric vehicle charger for the use of DC voltage at only the DC-DC converter input but also to implement significant power quality problems only at existing AC input. </a:t>
            </a:r>
            <a:endParaRPr lang="en-US" sz="2000" dirty="0" smtClean="0"/>
          </a:p>
          <a:p>
            <a:r>
              <a:rPr lang="en-US" sz="2000" dirty="0" smtClean="0"/>
              <a:t>By </a:t>
            </a:r>
            <a:r>
              <a:rPr lang="en-US" sz="2000" dirty="0" smtClean="0"/>
              <a:t>eliminating their input bridges, such problems developed a tremendous a need boost the Performance of power quality of developed battery chargers. Also in proposed method, these are accomplished by a inclusion of even a advanced Power Quality bridgeless LUO converter. </a:t>
            </a:r>
            <a:endParaRPr lang="en-US" sz="2000" dirty="0" smtClean="0"/>
          </a:p>
          <a:p>
            <a:r>
              <a:rPr lang="en-US" sz="2000" dirty="0" smtClean="0"/>
              <a:t>This </a:t>
            </a:r>
            <a:r>
              <a:rPr lang="en-US" sz="2000" dirty="0" smtClean="0"/>
              <a:t>current PFC converter indeed a addition made by two LUO converters with such a standard inductor, operating independently and over corresponding half-cycles. A converter offers a high power density and low cost based EV charging strategy with higher precision operating in only a single switching cycle because of the absence of an input diode bridge from conventional PFC converters. The input current in a charger becomes rendered and it makes its source voltage, accurately on step, but it reaches the high input power factor.</a:t>
            </a:r>
          </a:p>
          <a:p>
            <a:r>
              <a:rPr lang="en-US" sz="2000" b="1" dirty="0" smtClean="0"/>
              <a:t> </a:t>
            </a:r>
            <a:endParaRPr lang="en-US" sz="2000" dirty="0" smtClean="0"/>
          </a:p>
          <a:p>
            <a:r>
              <a:rPr lang="en-US" sz="2000" b="1" dirty="0" smtClean="0"/>
              <a:t> </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r>
              <a:rPr lang="en-US" sz="2000" dirty="0" smtClean="0"/>
              <a:t>The problem of high switch voltage stress remains in these converters, which, in turn, lowers the converter efficiency. </a:t>
            </a:r>
            <a:endParaRPr lang="en-US" sz="2000" dirty="0" smtClean="0"/>
          </a:p>
          <a:p>
            <a:endParaRPr lang="en-US" sz="2000" dirty="0" smtClean="0"/>
          </a:p>
          <a:p>
            <a:r>
              <a:rPr lang="en-US" sz="2000" dirty="0" smtClean="0"/>
              <a:t>Therefore</a:t>
            </a:r>
            <a:r>
              <a:rPr lang="en-US" sz="2000" dirty="0" smtClean="0"/>
              <a:t>, a modified isolated LUO converter fed single stage EV charger in DCM, is designed and implemented in this work, to charge a 48V, 100Ah EV battery in constant current and constant voltage (CC-CV) mode. </a:t>
            </a:r>
            <a:endParaRPr lang="en-US" sz="2000" dirty="0" smtClean="0"/>
          </a:p>
          <a:p>
            <a:endParaRPr lang="en-US" sz="2000" dirty="0" smtClean="0"/>
          </a:p>
          <a:p>
            <a:r>
              <a:rPr lang="en-US" sz="2000" dirty="0" smtClean="0"/>
              <a:t>The </a:t>
            </a:r>
            <a:r>
              <a:rPr lang="en-US" sz="2000" dirty="0" smtClean="0"/>
              <a:t>significant contribution of proposed work is seen with remarkably reduced voltage stress across the PFC switches, which is obtained with certain modification made in the base isolated LUO structure. </a:t>
            </a:r>
            <a:endParaRPr lang="en-US" sz="2000" dirty="0" smtClean="0"/>
          </a:p>
          <a:p>
            <a:endParaRPr lang="en-US" sz="2000" dirty="0" smtClean="0"/>
          </a:p>
          <a:p>
            <a:r>
              <a:rPr lang="en-US" sz="2000" dirty="0" smtClean="0"/>
              <a:t>The </a:t>
            </a:r>
            <a:r>
              <a:rPr lang="en-US" sz="2000" dirty="0" smtClean="0"/>
              <a:t>proposed LUO converter is modified version of basic isolated LUO converter with one additional switch and two clamping diodes</a:t>
            </a:r>
            <a:r>
              <a:rPr lang="en-US" sz="2000" dirty="0" smtClean="0"/>
              <a:t>.</a:t>
            </a:r>
            <a:r>
              <a:rPr lang="en-US" sz="2000" b="1" dirty="0" smtClean="0"/>
              <a:t> </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r>
              <a:rPr lang="en-US" sz="2000" dirty="0" smtClean="0"/>
              <a:t>Assuming that both transformers of the two structures have the same cost, namely the total transmitted power, copper amount and iron core specifications are the same. Usually a transformer’s power loss consists of load loss and no-load loss.</a:t>
            </a:r>
          </a:p>
          <a:p>
            <a:endParaRPr lang="en-US" sz="2000" dirty="0" smtClean="0"/>
          </a:p>
          <a:p>
            <a:pPr lvl="0"/>
            <a:r>
              <a:rPr lang="en-US" sz="2000" dirty="0" smtClean="0"/>
              <a:t>the power losses are identical in the two transformers due to their same settings. As for the secondary side, it is difficult to compare their power losses directly. Thus, it is necessary to analyze their load losses and no load losses in detail.</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lvl="0"/>
            <a:r>
              <a:rPr lang="en-IN" sz="2000" dirty="0" smtClean="0"/>
              <a:t>The proposed method is implemented to overcome the power quality issues by selective harmonic </a:t>
            </a:r>
            <a:r>
              <a:rPr lang="en-IN" sz="2000" dirty="0" err="1" smtClean="0"/>
              <a:t>distortionsof</a:t>
            </a:r>
            <a:r>
              <a:rPr lang="en-IN" sz="2000" dirty="0" smtClean="0"/>
              <a:t> 3rd and 5th order.</a:t>
            </a:r>
            <a:endParaRPr lang="en-US" sz="2000" dirty="0" smtClean="0"/>
          </a:p>
          <a:p>
            <a:pPr lvl="0"/>
            <a:r>
              <a:rPr lang="en-IN" sz="2000" dirty="0" smtClean="0"/>
              <a:t> The converter design is based on LUO power factor correction controller.</a:t>
            </a:r>
            <a:endParaRPr lang="en-US" sz="2000" dirty="0" smtClean="0"/>
          </a:p>
          <a:p>
            <a:pPr lvl="0"/>
            <a:r>
              <a:rPr lang="en-IN" sz="2000" dirty="0" smtClean="0"/>
              <a:t> PID control logic is applied through the PIC controller.</a:t>
            </a:r>
            <a:endParaRPr lang="en-US" sz="2000" dirty="0" smtClean="0"/>
          </a:p>
          <a:p>
            <a:pPr lvl="0"/>
            <a:r>
              <a:rPr lang="en-IN" sz="2000" dirty="0" smtClean="0"/>
              <a:t> To compare the efficiency of the two kinds of structure fairly, the power losses in both transformers and power</a:t>
            </a:r>
            <a:endParaRPr lang="en-US" sz="2000" dirty="0" smtClean="0"/>
          </a:p>
          <a:p>
            <a:pPr lvl="0"/>
            <a:r>
              <a:rPr lang="en-IN" sz="2000" dirty="0" smtClean="0"/>
              <a:t>converters are considered in the following evaluation model. </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r>
              <a:rPr lang="en-US" sz="2000" dirty="0" smtClean="0"/>
              <a:t>The main objective of this project is to design bridgeless AC-DC converter for electric vehicle charger.</a:t>
            </a:r>
          </a:p>
          <a:p>
            <a:r>
              <a:rPr lang="en-US" sz="2000" dirty="0" smtClean="0"/>
              <a:t> </a:t>
            </a:r>
          </a:p>
          <a:p>
            <a:pPr lvl="0"/>
            <a:r>
              <a:rPr lang="en-US" sz="2000" dirty="0" smtClean="0"/>
              <a:t>  To improve the power quality &amp; THD a closed loop control system is implemented.</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LITERATURE SURVEY</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47500" lnSpcReduction="20000"/>
          </a:bodyPr>
          <a:lstStyle/>
          <a:p>
            <a:r>
              <a:rPr lang="en-US" b="1" dirty="0" smtClean="0"/>
              <a:t>1. “IMPLEMENTATION OF THE DRIVEER DROWSINESS DETECTION SYSTEM” K.SRIJAYATHI AND M.VEDACHARY,</a:t>
            </a:r>
            <a:endParaRPr lang="en-US" dirty="0" smtClean="0"/>
          </a:p>
          <a:p>
            <a:r>
              <a:rPr lang="en-US" dirty="0" smtClean="0"/>
              <a:t>It combines off-the-shelf software components for face detection, human skin color detection, and eye state (open vs. closed) classification in a novel way. Drowsiness (also referred to as sleepiness) can be defined as “the need to fall asleep”. This process is a result of normal human biological rhythm and its sleep-wake cycles. The longer the period of wakefulness, the more pressure builds for sleep and the more difficult it is to resist it. If the sequence of captured images and measured parameters (e.g., pattern of nodding or time lapsed in “closed eye state”) suggest that the driver is drowsy, an action – such as sounding an audible alarm – might be warranted. Easily portable to different platforms. The application must run on a mobile device (e.g., Android-based </a:t>
            </a:r>
            <a:r>
              <a:rPr lang="en-US" dirty="0" err="1" smtClean="0"/>
              <a:t>smartphone</a:t>
            </a:r>
            <a:r>
              <a:rPr lang="en-US" dirty="0" smtClean="0"/>
              <a:t>) mounted on the vehicle’s dashboard. Ideally, it should be easily portable to other (e.g., </a:t>
            </a:r>
            <a:r>
              <a:rPr lang="en-US" dirty="0" err="1" smtClean="0"/>
              <a:t>iOS</a:t>
            </a:r>
            <a:r>
              <a:rPr lang="en-US" dirty="0" smtClean="0"/>
              <a:t>-based) mobile devices of comparable size and computational capabilities. Computationally non-intensive. Since (near) </a:t>
            </a:r>
            <a:r>
              <a:rPr lang="en-US" dirty="0" err="1" smtClean="0"/>
              <a:t>realtime</a:t>
            </a:r>
            <a:r>
              <a:rPr lang="en-US" dirty="0" smtClean="0"/>
              <a:t> performance is required, algorithms must be optimized to ensure continuous monitoring of driver’s state without excessive burdening of the device’s main processor. As a side benefit, battery consumption is reduced as well. Accuracy. One of the main challenges of designing such a system is related to the fact that both type I and type II errors are highly undesirable, for different reasons: type I errors (false positives) will annoy the driver and reduce their willingness to use the system (due to excessive false alarms), whereas type II errors (false negatives) can have literally catastrophic consequences and defeat the purpose of the entire system. Robustness. The system must be tolerant to modest amounts of lighting variations, relative camera motion (e.g. due to poor road conditions), changes to the driver’s visual appearance (even in the course of a session, e.g., by wearing/removing a hat or sunglasses),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r>
              <a:rPr lang="en-US" b="1" dirty="0" smtClean="0"/>
              <a:t>2. “AN IOT APPROACH TO VEHICLE ACCIDENT DETECTION, REPORTING AND NAVIGATION” ELIE NASR, ELIE KFOURY AND DAVID KHOURY</a:t>
            </a:r>
            <a:endParaRPr lang="en-US" dirty="0" smtClean="0"/>
          </a:p>
          <a:p>
            <a:r>
              <a:rPr lang="en-US" dirty="0" smtClean="0"/>
              <a:t>One particular concern that Public Safety Organizations (PSO) must account for whilst engaging in many activities is decreasing the effect of vehicle accidents, aiding as many injured people as possible and providing 24/7 on the spot rescue. The Red Cross humanitarian organization is one of the most known PSOs to be present on-site whenever an accident or a disaster takes place. However, some of the rescue teams face difficulty in reaching the injured people to due late alerts and insufficient information of the specific accident location. The advent of the mobile phone and Internet of Things (</a:t>
            </a:r>
            <a:r>
              <a:rPr lang="en-US" dirty="0" err="1" smtClean="0"/>
              <a:t>IoT</a:t>
            </a:r>
            <a:r>
              <a:rPr lang="en-US" dirty="0" smtClean="0"/>
              <a:t>) industries reshaped the way people communicate and brought a paradigm shift to public and private services.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r>
              <a:rPr lang="en-US" b="1" dirty="0" smtClean="0"/>
              <a:t>A MICROCONTROLLER BASED CAR-SAFETY SYSTEM: IMPLEMENTING DROWSINESS DETECTION AND VEHICLE-VEHICLE DISTANCE DETECTION IN PARALLEL”PRAGYADITYA DAS AND S.PRAGADEESH</a:t>
            </a:r>
            <a:endParaRPr lang="en-US" dirty="0" smtClean="0"/>
          </a:p>
          <a:p>
            <a:r>
              <a:rPr lang="en-US" dirty="0" smtClean="0"/>
              <a:t>Accidents due to drowsiness can be controlled and prevented with the help of eye blink sensor using IR rays. It consists of IR transmitter and an IR receiver. The transmitter transmits IR rays into the eye. If the eye is shut, then the output is high. If the eye is open, then the output is low. This output is interfaced with an alarm inside and outside the vehicle. This module can be connected to the braking system of the vehicle and can be used to reduce the speed of the vehicle. The alarm inside the vehicle will go on for a period of time until the driver is back to his senses. Accidents are caused yearlong due to various factors such as drunk driving, texting while driving, speeding, distractions, sleeping on the wheel, etc.</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b="1" dirty="0" smtClean="0"/>
              <a:t>EYE BLINK DETECTION ALGORITHMS” SWALEH OWAIS,</a:t>
            </a:r>
            <a:endParaRPr lang="en-US" dirty="0" smtClean="0"/>
          </a:p>
          <a:p>
            <a:r>
              <a:rPr lang="en-US" dirty="0" err="1" smtClean="0"/>
              <a:t>Eyeblink</a:t>
            </a:r>
            <a:r>
              <a:rPr lang="en-US" dirty="0" smtClean="0"/>
              <a:t> characteristics are frequently used as physiological indicators for this purpose. In this paper, we describe an efficient and robust </a:t>
            </a:r>
            <a:r>
              <a:rPr lang="en-US" dirty="0" err="1" smtClean="0"/>
              <a:t>eyeblink</a:t>
            </a:r>
            <a:r>
              <a:rPr lang="en-US" dirty="0" smtClean="0"/>
              <a:t> detection algorithm based on nonlinear analysis </a:t>
            </a:r>
            <a:r>
              <a:rPr lang="en-US" dirty="0" err="1" smtClean="0"/>
              <a:t>ofthe</a:t>
            </a:r>
            <a:r>
              <a:rPr lang="en-US" dirty="0" smtClean="0"/>
              <a:t> </a:t>
            </a:r>
            <a:r>
              <a:rPr lang="en-US" dirty="0" err="1" smtClean="0"/>
              <a:t>electrooculogram</a:t>
            </a:r>
            <a:r>
              <a:rPr lang="en-US" dirty="0" smtClean="0"/>
              <a:t> (EOG) signal. </a:t>
            </a:r>
            <a:r>
              <a:rPr lang="en-US" dirty="0" err="1" smtClean="0"/>
              <a:t>Theperformance</a:t>
            </a:r>
            <a:r>
              <a:rPr lang="en-US" dirty="0" smtClean="0"/>
              <a:t> </a:t>
            </a:r>
            <a:r>
              <a:rPr lang="en-US" dirty="0" err="1" smtClean="0"/>
              <a:t>ofthe</a:t>
            </a:r>
            <a:r>
              <a:rPr lang="en-US" dirty="0" smtClean="0"/>
              <a:t> algorithm was evaluated via data analysis results </a:t>
            </a:r>
            <a:r>
              <a:rPr lang="en-US" dirty="0" err="1" smtClean="0"/>
              <a:t>ofseveral</a:t>
            </a:r>
            <a:r>
              <a:rPr lang="en-US" dirty="0" smtClean="0"/>
              <a:t> benchmark test sets in comparison with another </a:t>
            </a:r>
            <a:r>
              <a:rPr lang="en-US" dirty="0" err="1" smtClean="0"/>
              <a:t>eyeblink</a:t>
            </a:r>
            <a:r>
              <a:rPr lang="en-US" dirty="0" smtClean="0"/>
              <a:t> detection algorithm. </a:t>
            </a:r>
            <a:r>
              <a:rPr lang="en-US" dirty="0" err="1" smtClean="0"/>
              <a:t>Eyeblinks</a:t>
            </a:r>
            <a:r>
              <a:rPr lang="en-US" dirty="0" smtClean="0"/>
              <a:t> are periodic closings and </a:t>
            </a:r>
            <a:r>
              <a:rPr lang="en-US" dirty="0" err="1" smtClean="0"/>
              <a:t>reopenings</a:t>
            </a:r>
            <a:r>
              <a:rPr lang="en-US" dirty="0" smtClean="0"/>
              <a:t> of the eyelid.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4" name="Content Placeholder 3"/>
          <p:cNvSpPr>
            <a:spLocks noGrp="1"/>
          </p:cNvSpPr>
          <p:nvPr>
            <p:ph idx="1"/>
          </p:nvPr>
        </p:nvSpPr>
        <p:spPr/>
        <p:txBody>
          <a:bodyPr/>
          <a:lstStyle/>
          <a:p>
            <a:endParaRPr lang="en-US"/>
          </a:p>
        </p:txBody>
      </p:sp>
      <p:pic>
        <p:nvPicPr>
          <p:cNvPr id="5" name="Picture 4"/>
          <p:cNvPicPr/>
          <p:nvPr/>
        </p:nvPicPr>
        <p:blipFill>
          <a:blip r:embed="rId2"/>
          <a:srcRect/>
          <a:stretch>
            <a:fillRect/>
          </a:stretch>
        </p:blipFill>
        <p:spPr bwMode="auto">
          <a:xfrm>
            <a:off x="914400" y="1295400"/>
            <a:ext cx="8229600" cy="50292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r>
              <a:rPr lang="en-US" sz="2000" dirty="0" smtClean="0"/>
              <a:t>In this paper, we proposed and implemented an </a:t>
            </a:r>
            <a:r>
              <a:rPr lang="en-US" sz="2000" dirty="0" err="1" smtClean="0"/>
              <a:t>IoT</a:t>
            </a:r>
            <a:r>
              <a:rPr lang="en-US" sz="2000" dirty="0" smtClean="0"/>
              <a:t> system which is very useful to preventing accidents. An effective solution is provided to develop a system for vehicles will sense the accelerometer angle calculation present in the breath of the driver and take action immediately ignition off and send alert to family members. Another problem is solved is sleeping on wheel a driver who feels sleepy while driving then system turn on buzzer and prevent dangerous accidents. System also detects accidents and send alert to driver’s family members so they can track the vehicle location and try to help them. The communication with family members system is designed with GPRS and GPS module. For accelerometer angle calculation detection MQ-3 sensor is used and for accident detection vibration sensor is used. Ignition off module is important module which is done by putting relay. The whole control system has the benefit of small volume and high reliability. Future scope of this system is to decrease accidents numbers and providing useful emergency solutions as fast as possible. We will try to get accurate measurements of sensors and their response time. This system brings modernization to the existing technology in the current vehicles and also improves safety features.</a:t>
            </a:r>
            <a:endParaRPr lang="en-US"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r>
              <a:rPr lang="en-US" sz="1600" dirty="0" smtClean="0"/>
              <a:t>[1] </a:t>
            </a:r>
            <a:r>
              <a:rPr lang="en-US" sz="1600" dirty="0" err="1" smtClean="0"/>
              <a:t>K.Srijayathi</a:t>
            </a:r>
            <a:r>
              <a:rPr lang="en-US" sz="1600" dirty="0" smtClean="0"/>
              <a:t> and </a:t>
            </a:r>
            <a:r>
              <a:rPr lang="en-US" sz="1600" dirty="0" err="1" smtClean="0"/>
              <a:t>M.Vedachary</a:t>
            </a:r>
            <a:r>
              <a:rPr lang="en-US" sz="1600" dirty="0" smtClean="0"/>
              <a:t>, “Implementation of the Driver Drowsiness Detection System,” International Journal of </a:t>
            </a:r>
            <a:r>
              <a:rPr lang="en-US" sz="1600" dirty="0" err="1" smtClean="0"/>
              <a:t>science,Engineering</a:t>
            </a:r>
            <a:r>
              <a:rPr lang="en-US" sz="1600" dirty="0" smtClean="0"/>
              <a:t> and Technology Research(IJSETR), vol. 2, pp. 1751-1754, September 2013. </a:t>
            </a:r>
          </a:p>
          <a:p>
            <a:pPr>
              <a:buNone/>
            </a:pPr>
            <a:endParaRPr lang="en-US" sz="1600" dirty="0" smtClean="0"/>
          </a:p>
          <a:p>
            <a:pPr lvl="0"/>
            <a:r>
              <a:rPr lang="en-US" sz="1600" dirty="0" smtClean="0"/>
              <a:t>[2] </a:t>
            </a:r>
            <a:r>
              <a:rPr lang="en-US" sz="1600" dirty="0" err="1" smtClean="0"/>
              <a:t>Elie</a:t>
            </a:r>
            <a:r>
              <a:rPr lang="en-US" sz="1600" dirty="0" smtClean="0"/>
              <a:t> Nasr, </a:t>
            </a:r>
            <a:r>
              <a:rPr lang="en-US" sz="1600" dirty="0" err="1" smtClean="0"/>
              <a:t>Elie</a:t>
            </a:r>
            <a:r>
              <a:rPr lang="en-US" sz="1600" dirty="0" smtClean="0"/>
              <a:t> </a:t>
            </a:r>
            <a:r>
              <a:rPr lang="en-US" sz="1600" dirty="0" err="1" smtClean="0"/>
              <a:t>Kfoury</a:t>
            </a:r>
            <a:r>
              <a:rPr lang="en-US" sz="1600" dirty="0" smtClean="0"/>
              <a:t> and David </a:t>
            </a:r>
            <a:r>
              <a:rPr lang="en-US" sz="1600" dirty="0" err="1" smtClean="0"/>
              <a:t>Khoury</a:t>
            </a:r>
            <a:r>
              <a:rPr lang="en-US" sz="1600" dirty="0" smtClean="0"/>
              <a:t>, “An </a:t>
            </a:r>
            <a:r>
              <a:rPr lang="en-US" sz="1600" dirty="0" err="1" smtClean="0"/>
              <a:t>IoT</a:t>
            </a:r>
            <a:r>
              <a:rPr lang="en-US" sz="1600" dirty="0" smtClean="0"/>
              <a:t> Approach to Vehicle Accident Detection, Reporting and Navigation,” IEEE International Multidisciplinary Conference on Engineering Technology (IMCET), 978-1- 5090-0996-1, 2016. </a:t>
            </a:r>
            <a:endParaRPr lang="en-US" sz="1600" dirty="0" smtClean="0"/>
          </a:p>
          <a:p>
            <a:pPr lvl="0">
              <a:buNone/>
            </a:pPr>
            <a:r>
              <a:rPr lang="en-US" sz="1600" dirty="0" smtClean="0"/>
              <a:t> </a:t>
            </a:r>
          </a:p>
          <a:p>
            <a:pPr lvl="0"/>
            <a:r>
              <a:rPr lang="en-US" sz="1600" dirty="0" smtClean="0"/>
              <a:t>[3] </a:t>
            </a:r>
            <a:r>
              <a:rPr lang="en-US" sz="1600" dirty="0" err="1" smtClean="0"/>
              <a:t>Pragyaditya</a:t>
            </a:r>
            <a:r>
              <a:rPr lang="en-US" sz="1600" dirty="0" smtClean="0"/>
              <a:t> Das and </a:t>
            </a:r>
            <a:r>
              <a:rPr lang="en-US" sz="1600" dirty="0" err="1" smtClean="0"/>
              <a:t>S.Pragadeesh</a:t>
            </a:r>
            <a:r>
              <a:rPr lang="en-US" sz="1600" dirty="0" smtClean="0"/>
              <a:t>, “A Microcontroller based Car-Safety System: Implementing Drowsiness Detection And Vehicle-Vehicle Distance Detection In Parallel,” International journal of Scientific &amp; Technology Research , vol. 4, issue 12 , pp. 161-163, December 2015. </a:t>
            </a:r>
          </a:p>
          <a:p>
            <a:pPr>
              <a:buNone/>
            </a:pPr>
            <a:r>
              <a:rPr lang="en-US" sz="1600" dirty="0" smtClean="0"/>
              <a:t> </a:t>
            </a:r>
          </a:p>
          <a:p>
            <a:pPr lvl="0"/>
            <a:r>
              <a:rPr lang="en-US" sz="1600" dirty="0" smtClean="0"/>
              <a:t>[4] </a:t>
            </a:r>
            <a:r>
              <a:rPr lang="en-US" sz="1600" dirty="0" err="1" smtClean="0"/>
              <a:t>Swaleh</a:t>
            </a:r>
            <a:r>
              <a:rPr lang="en-US" sz="1600" dirty="0" smtClean="0"/>
              <a:t> </a:t>
            </a:r>
            <a:r>
              <a:rPr lang="en-US" sz="1600" dirty="0" err="1" smtClean="0"/>
              <a:t>Owais</a:t>
            </a:r>
            <a:r>
              <a:rPr lang="en-US" sz="1600" dirty="0" smtClean="0"/>
              <a:t>, “Eye Blink Detection Algorithms”, https://hackaday.io/project/27552- </a:t>
            </a:r>
            <a:r>
              <a:rPr lang="en-US" sz="1600" dirty="0" err="1" smtClean="0"/>
              <a:t>blinktotext</a:t>
            </a:r>
            <a:r>
              <a:rPr lang="en-US" sz="1600" dirty="0" smtClean="0"/>
              <a:t>/log/68360-eye-blink-detection-algorithms. </a:t>
            </a:r>
          </a:p>
          <a:p>
            <a:pPr>
              <a:buNone/>
            </a:pPr>
            <a:r>
              <a:rPr lang="en-US" sz="1600" dirty="0" smtClean="0"/>
              <a:t>   </a:t>
            </a:r>
            <a:r>
              <a:rPr lang="en-US" sz="1600" dirty="0" smtClean="0"/>
              <a:t> </a:t>
            </a:r>
            <a:r>
              <a:rPr lang="en-US" sz="1600" dirty="0" smtClean="0"/>
              <a:t>10 </a:t>
            </a:r>
            <a:r>
              <a:rPr lang="en-US" sz="1600" dirty="0" smtClean="0"/>
              <a:t>pp. 8001–8012, October 2017.</a:t>
            </a:r>
            <a:endParaRPr lang="en-US"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endParaRPr lang="en-US" sz="2000" dirty="0" smtClean="0"/>
          </a:p>
          <a:p>
            <a:pPr lvl="0"/>
            <a:r>
              <a:rPr lang="en-US" sz="2000" dirty="0" smtClean="0"/>
              <a:t>[5] Dr. </a:t>
            </a:r>
            <a:r>
              <a:rPr lang="en-US" sz="2000" dirty="0" err="1" smtClean="0"/>
              <a:t>Pradip</a:t>
            </a:r>
            <a:r>
              <a:rPr lang="en-US" sz="2000" dirty="0" smtClean="0"/>
              <a:t> Ashok </a:t>
            </a:r>
            <a:r>
              <a:rPr lang="en-US" sz="2000" dirty="0" err="1" smtClean="0"/>
              <a:t>Saymote,Mr.Abhijeet</a:t>
            </a:r>
            <a:r>
              <a:rPr lang="en-US" sz="2000" dirty="0" smtClean="0"/>
              <a:t> </a:t>
            </a:r>
            <a:r>
              <a:rPr lang="en-US" sz="2000" dirty="0" err="1" smtClean="0"/>
              <a:t>Patil</a:t>
            </a:r>
            <a:r>
              <a:rPr lang="en-US" sz="2000" dirty="0" smtClean="0"/>
              <a:t>, “Application Of Google API with Java Script for Web mapping of </a:t>
            </a:r>
            <a:r>
              <a:rPr lang="en-US" sz="2000" dirty="0" err="1" smtClean="0"/>
              <a:t>Shivaji</a:t>
            </a:r>
            <a:r>
              <a:rPr lang="en-US" sz="2000" dirty="0" smtClean="0"/>
              <a:t> University Campus(MS),” International Journal of Current </a:t>
            </a:r>
            <a:r>
              <a:rPr lang="en-US" sz="2000" dirty="0" err="1" smtClean="0"/>
              <a:t>Trands</a:t>
            </a:r>
            <a:r>
              <a:rPr lang="en-US" sz="2000" dirty="0" smtClean="0"/>
              <a:t> in Engineering &amp; Research(IJCTER), vol. 2, issue 9, pp. 18-26, September 2016. </a:t>
            </a:r>
          </a:p>
          <a:p>
            <a:r>
              <a:rPr lang="en-US" sz="2000" dirty="0" smtClean="0"/>
              <a:t> </a:t>
            </a:r>
          </a:p>
          <a:p>
            <a:pPr lvl="0"/>
            <a:r>
              <a:rPr lang="en-US" sz="2000" dirty="0" smtClean="0"/>
              <a:t>[6] </a:t>
            </a:r>
            <a:r>
              <a:rPr lang="en-US" sz="2000" dirty="0" err="1" smtClean="0"/>
              <a:t>Patole</a:t>
            </a:r>
            <a:r>
              <a:rPr lang="en-US" sz="2000" dirty="0" smtClean="0"/>
              <a:t> </a:t>
            </a:r>
            <a:r>
              <a:rPr lang="en-US" sz="2000" dirty="0" err="1" smtClean="0"/>
              <a:t>Gitanjali</a:t>
            </a:r>
            <a:r>
              <a:rPr lang="en-US" sz="2000" dirty="0" smtClean="0"/>
              <a:t>, </a:t>
            </a:r>
            <a:r>
              <a:rPr lang="en-US" sz="2000" dirty="0" err="1" smtClean="0"/>
              <a:t>Shinde</a:t>
            </a:r>
            <a:r>
              <a:rPr lang="en-US" sz="2000" dirty="0" smtClean="0"/>
              <a:t> </a:t>
            </a:r>
            <a:r>
              <a:rPr lang="en-US" sz="2000" dirty="0" err="1" smtClean="0"/>
              <a:t>Jyoti</a:t>
            </a:r>
            <a:r>
              <a:rPr lang="en-US" sz="2000" dirty="0" smtClean="0"/>
              <a:t>, </a:t>
            </a:r>
            <a:r>
              <a:rPr lang="en-US" sz="2000" dirty="0" err="1" smtClean="0"/>
              <a:t>Dalve</a:t>
            </a:r>
            <a:r>
              <a:rPr lang="en-US" sz="2000" dirty="0" smtClean="0"/>
              <a:t> </a:t>
            </a:r>
            <a:r>
              <a:rPr lang="en-US" sz="2000" dirty="0" err="1" smtClean="0"/>
              <a:t>Satish</a:t>
            </a:r>
            <a:r>
              <a:rPr lang="en-US" sz="2000" dirty="0" smtClean="0"/>
              <a:t>, Prof. </a:t>
            </a:r>
            <a:r>
              <a:rPr lang="en-US" sz="2000" dirty="0" err="1" smtClean="0"/>
              <a:t>Vipul</a:t>
            </a:r>
            <a:r>
              <a:rPr lang="en-US" sz="2000" dirty="0" smtClean="0"/>
              <a:t> </a:t>
            </a:r>
            <a:r>
              <a:rPr lang="en-US" sz="2000" dirty="0" err="1" smtClean="0"/>
              <a:t>Ranjan</a:t>
            </a:r>
            <a:r>
              <a:rPr lang="en-US" sz="2000" dirty="0" smtClean="0"/>
              <a:t>, Prof. </a:t>
            </a:r>
            <a:r>
              <a:rPr lang="en-US" sz="2000" dirty="0" err="1" smtClean="0"/>
              <a:t>Suri</a:t>
            </a:r>
            <a:r>
              <a:rPr lang="en-US" sz="2000" dirty="0" smtClean="0"/>
              <a:t> S.B, “IOT based </a:t>
            </a:r>
            <a:r>
              <a:rPr lang="en-US" sz="2000" dirty="0" err="1" smtClean="0"/>
              <a:t>Vehical</a:t>
            </a:r>
            <a:r>
              <a:rPr lang="en-US" sz="2000" dirty="0" smtClean="0"/>
              <a:t> Tracking &amp; Vehicular </a:t>
            </a:r>
            <a:r>
              <a:rPr lang="en-US" sz="2000" dirty="0" err="1" smtClean="0"/>
              <a:t>Emergy</a:t>
            </a:r>
            <a:r>
              <a:rPr lang="en-US" sz="2000" dirty="0" smtClean="0"/>
              <a:t> System – A case Study and </a:t>
            </a:r>
            <a:r>
              <a:rPr lang="en-US" sz="2000" dirty="0" err="1" smtClean="0"/>
              <a:t>Review,”International</a:t>
            </a:r>
            <a:r>
              <a:rPr lang="en-US" sz="2000" dirty="0" smtClean="0"/>
              <a:t> Journal of Advanced Research in </a:t>
            </a:r>
            <a:r>
              <a:rPr lang="en-US" sz="2000" dirty="0" err="1" smtClean="0"/>
              <a:t>Electrical,Electronics</a:t>
            </a:r>
            <a:r>
              <a:rPr lang="en-US" sz="2000" dirty="0" smtClean="0"/>
              <a:t> and Instrumentation Engineering, vol. </a:t>
            </a:r>
            <a:r>
              <a:rPr lang="en-US" sz="2000" smtClean="0"/>
              <a:t>6, issue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1620</Words>
  <Application>Microsoft Office PowerPoint</Application>
  <PresentationFormat>On-screen Show (4:3)</PresentationFormat>
  <Paragraphs>67</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A sensor data analytics for patient monitoring in connected healthcare application</vt:lpstr>
      <vt:lpstr>Abstract</vt:lpstr>
      <vt:lpstr>Existing System</vt:lpstr>
      <vt:lpstr>Disadvantage of Existing System</vt:lpstr>
      <vt:lpstr>PROPOSED SYSTEM :</vt:lpstr>
      <vt:lpstr>ADVANTAGE</vt:lpstr>
      <vt:lpstr>LITERATURE SURVEY </vt:lpstr>
      <vt:lpstr>Slide 8</vt:lpstr>
      <vt:lpstr>Slide 9</vt:lpstr>
      <vt:lpstr>Slide 10</vt:lpstr>
      <vt:lpstr>Block Diagram</vt:lpstr>
      <vt:lpstr>SOFTWARE REQUIREMENTS:</vt:lpstr>
      <vt:lpstr>HARDWARE REQUIREMENTS:</vt:lpstr>
      <vt:lpstr>CONCLUTION</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567</cp:revision>
  <dcterms:created xsi:type="dcterms:W3CDTF">2006-08-16T00:00:00Z</dcterms:created>
  <dcterms:modified xsi:type="dcterms:W3CDTF">2024-06-24T07:35:46Z</dcterms:modified>
</cp:coreProperties>
</file>