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5/16/2023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5/16/2023</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5/16/2023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5/16/2023</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5/16/2023</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5/16/2023</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5/16/2023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5/16/2023</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5/16/2023</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5/16/2023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Agriculture Soil moisture and ph detection using 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US" sz="2000" dirty="0" smtClean="0">
                <a:latin typeface="Times New Roman" pitchFamily="18" charset="0"/>
                <a:cs typeface="Times New Roman" pitchFamily="18" charset="0"/>
              </a:rPr>
              <a:t>In India economy is mainly based on agriculture still we are not able to make it profitable and make sustainable use of our land resources. Main reason is lack of knowledge regarding soil. There are many types of soil present and each type of soil has different characteristics. So it is necessary to test soil characteristics. There are different tools present for soil analysis, but these tools do not give accurate and desired result every time and also farmer needs to take pain of visiting laboratory for soil analysis. But it is very difficult to test all soil types in time from laboratory. Also tools which are present for soil analysis  are not in regional language. Hence there is a need of tool to do soil analysis which can be  made available to the farmer. The main objective of our work is to develop a soil based fertilizer recommendations system which can be used for regional soil analysis which in turn helps the farmers to cultivate and produce the proper crop. This tool will be in regional language so farmer can understand it easily.</a:t>
            </a:r>
            <a:endParaRPr lang="en-IN" sz="2000" dirty="0" smtClean="0">
              <a:latin typeface="Times New Roman" pitchFamily="18" charset="0"/>
              <a:cs typeface="Times New Roman" pitchFamily="18" charset="0"/>
            </a:endParaRPr>
          </a:p>
          <a:p>
            <a:pPr algn="just"/>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r>
              <a:rPr lang="en-US" sz="2000" dirty="0" smtClean="0">
                <a:latin typeface="Times New Roman" pitchFamily="18" charset="0"/>
                <a:cs typeface="Times New Roman" pitchFamily="18" charset="0"/>
              </a:rPr>
              <a:t>Soil fertility changes with every harvest and changing weather condition and also affects the nutrient content of soil. Also fertility of soil varies at different part of field and it requires to be monitored for healthy crop production.</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For Testing Soil Every farmer should take the soil and travel to agriculture office and need to test there. so it will take more time to test soil in lab.</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r>
              <a:rPr lang="en-US" sz="2000" dirty="0" smtClean="0">
                <a:latin typeface="Times New Roman" pitchFamily="18" charset="0"/>
                <a:cs typeface="Times New Roman" pitchFamily="18" charset="0"/>
              </a:rPr>
              <a:t>One accumulator</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Register-bank switching is required to access the entire RAM of many devices</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Operations and registers are not orthogonal; some instructions can address RAM and/or immediate constants, while others can use the accumulator only.</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following stack limitations have been addressed in the PIC18 series, but still apply to earlier cores:</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hardware call stack is not addressable, so preemptive task switching cannot be implemented</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Software-implemented stacks are not efficient, so it is difficult to generate reentrant code and support local variables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The objective of proposed system is to replace the traditional farming technique of testing soil fertility by the automated remotely monitored fertility monitoring technique. In this system the farmer gets current status of soil fertility in his land at real time. The soil quality is determined by using the sensors to calculate the soil nutrient contents i.e. nitrogen, phosphorus and potassium (NPK). The farmer tests multiple sample of soil in his land using a portable device. Result of each test is averaged to determine the approximate fertility of total land. Result of all the tests will be displayed on display screen. The  farmer physically enters the displayed value in his mobile application to get a digitally generated soil fertility e-report.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r>
              <a:rPr lang="en-US" sz="2000" dirty="0" smtClean="0">
                <a:latin typeface="Times New Roman" pitchFamily="18" charset="0"/>
                <a:cs typeface="Times New Roman" pitchFamily="18" charset="0"/>
              </a:rPr>
              <a:t>Small instruction set to learn</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RISC architecture</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Built in oscillator with selectable speeds</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Easy entry level, in-circuit programming plus in-circuit debugging </a:t>
            </a:r>
            <a:r>
              <a:rPr lang="en-US" sz="2000" dirty="0" err="1" smtClean="0">
                <a:latin typeface="Times New Roman" pitchFamily="18" charset="0"/>
                <a:cs typeface="Times New Roman" pitchFamily="18" charset="0"/>
              </a:rPr>
              <a:t>PICKit</a:t>
            </a:r>
            <a:r>
              <a:rPr lang="en-US" sz="2000" dirty="0" smtClean="0">
                <a:latin typeface="Times New Roman" pitchFamily="18" charset="0"/>
                <a:cs typeface="Times New Roman" pitchFamily="18" charset="0"/>
              </a:rPr>
              <a:t> units available for less than $50</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Inexpensive microcontrollers</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Wide range of interfaces including I²C, SPI, USB, USART, A/D, programmable comparators, PWM, LIN, CAN, PSP, and Ethernet[9]</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Availability of processors in DIL package make them easy to handle for hobby use.</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01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latin typeface="Times New Roman" pitchFamily="18" charset="0"/>
                          <a:cs typeface="Times New Roman" pitchFamily="18" charset="0"/>
                        </a:rPr>
                        <a:t>TITTLE</a:t>
                      </a:r>
                      <a:endParaRPr lang="en-IN" dirty="0">
                        <a:latin typeface="Times New Roman" pitchFamily="18" charset="0"/>
                        <a:cs typeface="Times New Roman" pitchFamily="18" charset="0"/>
                      </a:endParaRPr>
                    </a:p>
                  </a:txBody>
                  <a:tcPr/>
                </a:tc>
                <a:tc>
                  <a:txBody>
                    <a:bodyPr/>
                    <a:lstStyle/>
                    <a:p>
                      <a:pPr algn="ctr"/>
                      <a:r>
                        <a:rPr lang="en-US" smtClean="0">
                          <a:latin typeface="Times New Roman" pitchFamily="18" charset="0"/>
                          <a:cs typeface="Times New Roman" pitchFamily="18" charset="0"/>
                        </a:rPr>
                        <a:t>AUTHOR</a:t>
                      </a:r>
                      <a:endParaRPr lang="en-IN" dirty="0">
                        <a:latin typeface="Times New Roman" pitchFamily="18" charset="0"/>
                        <a:cs typeface="Times New Roman" pitchFamily="18" charset="0"/>
                      </a:endParaRPr>
                    </a:p>
                  </a:txBody>
                  <a:tcPr/>
                </a:tc>
                <a:tc>
                  <a:txBody>
                    <a:bodyPr/>
                    <a:lstStyle/>
                    <a:p>
                      <a:pPr algn="ctr"/>
                      <a:r>
                        <a:rPr lang="en-US" smtClean="0">
                          <a:latin typeface="Times New Roman" pitchFamily="18" charset="0"/>
                          <a:cs typeface="Times New Roman" pitchFamily="18" charset="0"/>
                        </a:rPr>
                        <a:t>DESCRIPTION</a:t>
                      </a:r>
                      <a:endParaRPr lang="en-IN" dirty="0">
                        <a:latin typeface="Times New Roman" pitchFamily="18" charset="0"/>
                        <a:cs typeface="Times New Roman" pitchFamily="18" charset="0"/>
                      </a:endParaRPr>
                    </a:p>
                  </a:txBody>
                  <a:tcPr/>
                </a:tc>
              </a:tr>
              <a:tr h="370840">
                <a:tc>
                  <a:txBody>
                    <a:bodyPr/>
                    <a:lstStyle/>
                    <a:p>
                      <a:pPr algn="ctr"/>
                      <a:r>
                        <a:rPr lang="en-IN" sz="1800" dirty="0" smtClean="0">
                          <a:latin typeface="Times New Roman" pitchFamily="18" charset="0"/>
                          <a:cs typeface="Times New Roman" pitchFamily="18" charset="0"/>
                        </a:rPr>
                        <a:t>Crop Selection Method to Maximize Crop Yield Rate using Machine Learning Technique</a:t>
                      </a:r>
                      <a:endParaRPr lang="en-IN" dirty="0">
                        <a:latin typeface="Times New Roman" pitchFamily="18" charset="0"/>
                        <a:cs typeface="Times New Roman" pitchFamily="18" charset="0"/>
                      </a:endParaRPr>
                    </a:p>
                  </a:txBody>
                  <a:tcPr/>
                </a:tc>
                <a:tc>
                  <a:txBody>
                    <a:bodyPr/>
                    <a:lstStyle/>
                    <a:p>
                      <a:pPr algn="ctr"/>
                      <a:r>
                        <a:rPr lang="en-IN" sz="1800" dirty="0" err="1" smtClean="0">
                          <a:latin typeface="Times New Roman" pitchFamily="18" charset="0"/>
                          <a:cs typeface="Times New Roman" pitchFamily="18" charset="0"/>
                        </a:rPr>
                        <a:t>Rakesh</a:t>
                      </a:r>
                      <a:r>
                        <a:rPr lang="en-IN" sz="1800" dirty="0" smtClean="0">
                          <a:latin typeface="Times New Roman" pitchFamily="18" charset="0"/>
                          <a:cs typeface="Times New Roman" pitchFamily="18" charset="0"/>
                        </a:rPr>
                        <a:t> Kumar, M. P. Singh, </a:t>
                      </a:r>
                      <a:r>
                        <a:rPr lang="en-IN" sz="1800" dirty="0" err="1" smtClean="0">
                          <a:latin typeface="Times New Roman" pitchFamily="18" charset="0"/>
                          <a:cs typeface="Times New Roman" pitchFamily="18" charset="0"/>
                        </a:rPr>
                        <a:t>Prabhat</a:t>
                      </a:r>
                      <a:r>
                        <a:rPr lang="en-IN" sz="1800" dirty="0" smtClean="0">
                          <a:latin typeface="Times New Roman" pitchFamily="18" charset="0"/>
                          <a:cs typeface="Times New Roman" pitchFamily="18" charset="0"/>
                        </a:rPr>
                        <a:t> Kumar and J. P. Singh, </a:t>
                      </a:r>
                      <a:endParaRPr lang="en-IN" dirty="0">
                        <a:latin typeface="Times New Roman" pitchFamily="18" charset="0"/>
                        <a:cs typeface="Times New Roman" pitchFamily="18" charset="0"/>
                      </a:endParaRPr>
                    </a:p>
                  </a:txBody>
                  <a:tcPr/>
                </a:tc>
                <a:tc>
                  <a:txBody>
                    <a:bodyPr/>
                    <a:lstStyle/>
                    <a:p>
                      <a:pPr algn="just"/>
                      <a:r>
                        <a:rPr kumimoji="0" lang="en-IN" b="0" i="0" kern="1200" dirty="0" smtClean="0">
                          <a:solidFill>
                            <a:schemeClr val="dk1"/>
                          </a:solidFill>
                          <a:latin typeface="Times New Roman" pitchFamily="18" charset="0"/>
                          <a:ea typeface="+mn-ea"/>
                          <a:cs typeface="Times New Roman" pitchFamily="18" charset="0"/>
                        </a:rPr>
                        <a:t>This paper proposed a method named Crop Selection Method (CSM) to solve crop selection problem, and maximize net yield rate of crop over season and subsequently achieves maximum economic growth of the country.</a:t>
                      </a:r>
                      <a:endParaRPr lang="en-IN" dirty="0">
                        <a:latin typeface="Times New Roman" pitchFamily="18" charset="0"/>
                        <a:cs typeface="Times New Roman" pitchFamily="18" charset="0"/>
                      </a:endParaRPr>
                    </a:p>
                  </a:txBody>
                  <a:tcPr/>
                </a:tc>
              </a:tr>
              <a:tr h="370840">
                <a:tc>
                  <a:txBody>
                    <a:bodyPr/>
                    <a:lstStyle/>
                    <a:p>
                      <a:pPr algn="ctr"/>
                      <a:r>
                        <a:rPr lang="en-IN" sz="1800" dirty="0" smtClean="0">
                          <a:latin typeface="Times New Roman" pitchFamily="18" charset="0"/>
                          <a:cs typeface="Times New Roman" pitchFamily="18" charset="0"/>
                        </a:rPr>
                        <a:t>Automated Irrigation System Using a Wireless Sensor Network and GPRS Module</a:t>
                      </a:r>
                      <a:endParaRPr lang="en-IN" dirty="0">
                        <a:latin typeface="Times New Roman" pitchFamily="18" charset="0"/>
                        <a:cs typeface="Times New Roman" pitchFamily="18" charset="0"/>
                      </a:endParaRPr>
                    </a:p>
                  </a:txBody>
                  <a:tcPr/>
                </a:tc>
                <a:tc>
                  <a:txBody>
                    <a:bodyPr/>
                    <a:lstStyle/>
                    <a:p>
                      <a:pPr algn="ctr"/>
                      <a:r>
                        <a:rPr lang="en-IN" sz="1800" dirty="0" err="1" smtClean="0">
                          <a:latin typeface="Times New Roman" pitchFamily="18" charset="0"/>
                          <a:cs typeface="Times New Roman" pitchFamily="18" charset="0"/>
                        </a:rPr>
                        <a:t>Joaquín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Gutiérrez</a:t>
                      </a:r>
                      <a:r>
                        <a:rPr lang="en-IN" sz="1800" dirty="0" smtClean="0">
                          <a:latin typeface="Times New Roman" pitchFamily="18" charset="0"/>
                          <a:cs typeface="Times New Roman" pitchFamily="18" charset="0"/>
                        </a:rPr>
                        <a:t>, Juan Francisco Villa-Medina, Alejandra Nieto-</a:t>
                      </a:r>
                      <a:r>
                        <a:rPr lang="en-IN" sz="1800" dirty="0" err="1" smtClean="0">
                          <a:latin typeface="Times New Roman" pitchFamily="18" charset="0"/>
                          <a:cs typeface="Times New Roman" pitchFamily="18" charset="0"/>
                        </a:rPr>
                        <a:t>Garibay</a:t>
                      </a:r>
                      <a:r>
                        <a:rPr lang="en-IN" sz="1800" dirty="0" smtClean="0">
                          <a:latin typeface="Times New Roman" pitchFamily="18" charset="0"/>
                          <a:cs typeface="Times New Roman" pitchFamily="18" charset="0"/>
                        </a:rPr>
                        <a:t>, and Miguel </a:t>
                      </a:r>
                      <a:r>
                        <a:rPr lang="en-IN" sz="1800" dirty="0" err="1" smtClean="0">
                          <a:latin typeface="Times New Roman" pitchFamily="18" charset="0"/>
                          <a:cs typeface="Times New Roman" pitchFamily="18" charset="0"/>
                        </a:rPr>
                        <a:t>Ángel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Porta-Gándara</a:t>
                      </a:r>
                      <a:r>
                        <a:rPr lang="en-IN" sz="1800" dirty="0" smtClean="0">
                          <a:latin typeface="Times New Roman" pitchFamily="18" charset="0"/>
                          <a:cs typeface="Times New Roman" pitchFamily="18" charset="0"/>
                        </a:rPr>
                        <a:t>, </a:t>
                      </a:r>
                      <a:endParaRPr lang="en-IN" dirty="0">
                        <a:latin typeface="Times New Roman" pitchFamily="18" charset="0"/>
                        <a:cs typeface="Times New Roman" pitchFamily="18" charset="0"/>
                      </a:endParaRPr>
                    </a:p>
                  </a:txBody>
                  <a:tcPr/>
                </a:tc>
                <a:tc>
                  <a:txBody>
                    <a:bodyPr/>
                    <a:lstStyle/>
                    <a:p>
                      <a:pPr algn="just"/>
                      <a:r>
                        <a:rPr kumimoji="0" lang="en-IN" b="0" i="0" kern="1200" dirty="0" smtClean="0">
                          <a:solidFill>
                            <a:schemeClr val="dk1"/>
                          </a:solidFill>
                          <a:latin typeface="Times New Roman" pitchFamily="18" charset="0"/>
                          <a:ea typeface="+mn-ea"/>
                          <a:cs typeface="Times New Roman" pitchFamily="18" charset="0"/>
                        </a:rPr>
                        <a:t>The system was powered by photovoltaic panels and had a duplex communication link based on a cellular-Internet interface that allowed for data inspection and irrigation scheduling to be programmed through a web page.</a:t>
                      </a:r>
                      <a:endParaRPr lang="en-IN"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D:\yuva work document\pic 3.png"/>
          <p:cNvPicPr>
            <a:picLocks noGrp="1" noChangeAspect="1" noChangeArrowheads="1"/>
          </p:cNvPicPr>
          <p:nvPr>
            <p:ph idx="1"/>
          </p:nvPr>
        </p:nvPicPr>
        <p:blipFill>
          <a:blip r:embed="rId2"/>
          <a:srcRect/>
          <a:stretch>
            <a:fillRect/>
          </a:stretch>
        </p:blipFill>
        <p:spPr bwMode="auto">
          <a:xfrm>
            <a:off x="1752600" y="1447800"/>
            <a:ext cx="6553200" cy="4800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US" sz="2400" dirty="0" smtClean="0">
                <a:latin typeface="Times New Roman" pitchFamily="18" charset="0"/>
                <a:cs typeface="Times New Roman" pitchFamily="18" charset="0"/>
              </a:rPr>
              <a:t>In this project, Real time embedded based soil analyzer  (RTEBSA) is used to do analysis of various soil nutrients parameters with the help of the pH value and the, soils Electrical Conductivity (EC). Depends on the pH value, The availability of various nutrients is calculated. Based on the nutrient availability, recommendation for cultivating particular crop is also done.  Expansion of Hardware implementation of Real Time Embedded Based Soil Analyzer (RTEBSA) will be done in hard copy of report generation and also fertilizer recommendation for the particular crop will be given. </a:t>
            </a:r>
            <a:endParaRPr lang="en-IN" sz="2400" dirty="0" smtClean="0">
              <a:latin typeface="Times New Roman" pitchFamily="18" charset="0"/>
              <a:cs typeface="Times New Roman" pitchFamily="18" charset="0"/>
            </a:endParaRPr>
          </a:p>
          <a:p>
            <a:pPr algn="just">
              <a:buNone/>
            </a:pPr>
            <a:endParaRPr lang="en-US" sz="24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Rakesh</a:t>
            </a:r>
            <a:r>
              <a:rPr lang="en-IN" sz="1600" dirty="0" smtClean="0">
                <a:latin typeface="Times New Roman" pitchFamily="18" charset="0"/>
                <a:cs typeface="Times New Roman" pitchFamily="18" charset="0"/>
              </a:rPr>
              <a:t> Kumar, M. P. Singh, </a:t>
            </a:r>
            <a:r>
              <a:rPr lang="en-IN" sz="1600" dirty="0" err="1" smtClean="0">
                <a:latin typeface="Times New Roman" pitchFamily="18" charset="0"/>
                <a:cs typeface="Times New Roman" pitchFamily="18" charset="0"/>
              </a:rPr>
              <a:t>Prabhat</a:t>
            </a:r>
            <a:r>
              <a:rPr lang="en-IN" sz="1600" dirty="0" smtClean="0">
                <a:latin typeface="Times New Roman" pitchFamily="18" charset="0"/>
                <a:cs typeface="Times New Roman" pitchFamily="18" charset="0"/>
              </a:rPr>
              <a:t> Kumar and J. P. Singh, "Crop Selection Method to Maximize Crop Yield Rate using Machine Learning Technique", International Conference on Smart Technologies and Management for Computing, Communication, Controls, Energy and Materials (ICSTM), pp.138-145 ,May 2015.</a:t>
            </a:r>
          </a:p>
          <a:p>
            <a:pPr algn="just"/>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Joaquín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Gutiérrez</a:t>
            </a:r>
            <a:r>
              <a:rPr lang="en-IN" sz="1600" dirty="0" smtClean="0">
                <a:latin typeface="Times New Roman" pitchFamily="18" charset="0"/>
                <a:cs typeface="Times New Roman" pitchFamily="18" charset="0"/>
              </a:rPr>
              <a:t>, Juan Francisco Villa-Medina, Alejandra Nieto-</a:t>
            </a:r>
            <a:r>
              <a:rPr lang="en-IN" sz="1600" dirty="0" err="1" smtClean="0">
                <a:latin typeface="Times New Roman" pitchFamily="18" charset="0"/>
                <a:cs typeface="Times New Roman" pitchFamily="18" charset="0"/>
              </a:rPr>
              <a:t>Garibay</a:t>
            </a:r>
            <a:r>
              <a:rPr lang="en-IN" sz="1600" dirty="0" smtClean="0">
                <a:latin typeface="Times New Roman" pitchFamily="18" charset="0"/>
                <a:cs typeface="Times New Roman" pitchFamily="18" charset="0"/>
              </a:rPr>
              <a:t>, and Miguel </a:t>
            </a:r>
            <a:r>
              <a:rPr lang="en-IN" sz="1600" dirty="0" err="1" smtClean="0">
                <a:latin typeface="Times New Roman" pitchFamily="18" charset="0"/>
                <a:cs typeface="Times New Roman" pitchFamily="18" charset="0"/>
              </a:rPr>
              <a:t>Ángel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Porta-Gándara</a:t>
            </a:r>
            <a:r>
              <a:rPr lang="en-IN" sz="1600" dirty="0" smtClean="0">
                <a:latin typeface="Times New Roman" pitchFamily="18" charset="0"/>
                <a:cs typeface="Times New Roman" pitchFamily="18" charset="0"/>
              </a:rPr>
              <a:t>, "Automated Irrigation System Using a Wireless Sensor Network and GPRS Module", IEEE Transactions on Instrumentation and Measurement. Vol. 63(1), pp. 166-176, 2014. </a:t>
            </a:r>
          </a:p>
          <a:p>
            <a:pPr algn="just"/>
            <a:r>
              <a:rPr lang="en-IN" sz="1600" dirty="0" smtClean="0">
                <a:latin typeface="Times New Roman" pitchFamily="18" charset="0"/>
                <a:cs typeface="Times New Roman" pitchFamily="18" charset="0"/>
              </a:rPr>
              <a:t>[3] Eric H. </a:t>
            </a:r>
            <a:r>
              <a:rPr lang="en-IN" sz="1600" dirty="0" err="1" smtClean="0">
                <a:latin typeface="Times New Roman" pitchFamily="18" charset="0"/>
                <a:cs typeface="Times New Roman" pitchFamily="18" charset="0"/>
              </a:rPr>
              <a:t>Fegraus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Ilya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Zaslavsky</a:t>
            </a:r>
            <a:r>
              <a:rPr lang="en-IN" sz="1600" dirty="0" smtClean="0">
                <a:latin typeface="Times New Roman" pitchFamily="18" charset="0"/>
                <a:cs typeface="Times New Roman" pitchFamily="18" charset="0"/>
              </a:rPr>
              <a:t>, Thomas </a:t>
            </a:r>
            <a:r>
              <a:rPr lang="en-IN" sz="1600" dirty="0" err="1" smtClean="0">
                <a:latin typeface="Times New Roman" pitchFamily="18" charset="0"/>
                <a:cs typeface="Times New Roman" pitchFamily="18" charset="0"/>
              </a:rPr>
              <a:t>Whitenack</a:t>
            </a:r>
            <a:r>
              <a:rPr lang="en-IN" sz="1600" dirty="0" smtClean="0">
                <a:latin typeface="Times New Roman" pitchFamily="18" charset="0"/>
                <a:cs typeface="Times New Roman" pitchFamily="18" charset="0"/>
              </a:rPr>
              <a:t>, Jan </a:t>
            </a:r>
            <a:r>
              <a:rPr lang="en-IN" sz="1600" dirty="0" err="1" smtClean="0">
                <a:latin typeface="Times New Roman" pitchFamily="18" charset="0"/>
                <a:cs typeface="Times New Roman" pitchFamily="18" charset="0"/>
              </a:rPr>
              <a:t>Dempewolf</a:t>
            </a:r>
            <a:r>
              <a:rPr lang="en-IN" sz="1600" dirty="0" smtClean="0">
                <a:latin typeface="Times New Roman" pitchFamily="18" charset="0"/>
                <a:cs typeface="Times New Roman" pitchFamily="18" charset="0"/>
              </a:rPr>
              <a:t>, Jorge A. </a:t>
            </a:r>
            <a:r>
              <a:rPr lang="en-IN" sz="1600" dirty="0" err="1" smtClean="0">
                <a:latin typeface="Times New Roman" pitchFamily="18" charset="0"/>
                <a:cs typeface="Times New Roman" pitchFamily="18" charset="0"/>
              </a:rPr>
              <a:t>Ahumada</a:t>
            </a:r>
            <a:r>
              <a:rPr lang="en-IN" sz="1600" dirty="0" smtClean="0">
                <a:latin typeface="Times New Roman" pitchFamily="18" charset="0"/>
                <a:cs typeface="Times New Roman" pitchFamily="18" charset="0"/>
              </a:rPr>
              <a:t>, Kai Lin, and Sandy J. </a:t>
            </a:r>
            <a:r>
              <a:rPr lang="en-IN" sz="1600" dirty="0" err="1" smtClean="0">
                <a:latin typeface="Times New Roman" pitchFamily="18" charset="0"/>
                <a:cs typeface="Times New Roman" pitchFamily="18" charset="0"/>
              </a:rPr>
              <a:t>Andelman</a:t>
            </a:r>
            <a:r>
              <a:rPr lang="en-IN" sz="1600" dirty="0" smtClean="0">
                <a:latin typeface="Times New Roman" pitchFamily="18" charset="0"/>
                <a:cs typeface="Times New Roman" pitchFamily="18" charset="0"/>
              </a:rPr>
              <a:t>, "Interdisciplinary Decision Support Dashboard: A New Framework for a Tanzanian Agricultural and Ecosystem Service Monitoring System Pilot", IEEE Journal of Selected Topics in Applied Earth Observations and Remote Sensing, vol. 5, no. 6, 2012. </a:t>
            </a:r>
          </a:p>
          <a:p>
            <a:pPr algn="just"/>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Assem</a:t>
            </a:r>
            <a:r>
              <a:rPr lang="en-IN" sz="1600" dirty="0" smtClean="0">
                <a:latin typeface="Times New Roman" pitchFamily="18" charset="0"/>
                <a:cs typeface="Times New Roman" pitchFamily="18" charset="0"/>
              </a:rPr>
              <a:t> H. Mohammed, Ahmed M. Gad Allah, </a:t>
            </a:r>
            <a:r>
              <a:rPr lang="en-IN" sz="1600" dirty="0" err="1" smtClean="0">
                <a:latin typeface="Times New Roman" pitchFamily="18" charset="0"/>
                <a:cs typeface="Times New Roman" pitchFamily="18" charset="0"/>
              </a:rPr>
              <a:t>Hesham</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Hefny</a:t>
            </a:r>
            <a:r>
              <a:rPr lang="en-IN" sz="1600" dirty="0" smtClean="0">
                <a:latin typeface="Times New Roman" pitchFamily="18" charset="0"/>
                <a:cs typeface="Times New Roman" pitchFamily="18" charset="0"/>
              </a:rPr>
              <a:t>, "Fuzzy Time Series Approach for Optimizing Crops Planting Dates with Climate Changes", IEEE International Conference on Computer Engineering, pp. 36-41, 2014. </a:t>
            </a:r>
          </a:p>
          <a:p>
            <a:pPr algn="just"/>
            <a:r>
              <a:rPr lang="en-IN" sz="1600" dirty="0" smtClean="0">
                <a:latin typeface="Times New Roman" pitchFamily="18" charset="0"/>
                <a:cs typeface="Times New Roman" pitchFamily="18" charset="0"/>
              </a:rPr>
              <a:t>[5] X. Zhang, H. </a:t>
            </a:r>
            <a:r>
              <a:rPr lang="en-IN" sz="1600" dirty="0" err="1" smtClean="0">
                <a:latin typeface="Times New Roman" pitchFamily="18" charset="0"/>
                <a:cs typeface="Times New Roman" pitchFamily="18" charset="0"/>
              </a:rPr>
              <a:t>Tortel</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Ruy</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Litman</a:t>
            </a:r>
            <a:r>
              <a:rPr lang="en-IN" sz="1600" dirty="0" smtClean="0">
                <a:latin typeface="Times New Roman" pitchFamily="18" charset="0"/>
                <a:cs typeface="Times New Roman" pitchFamily="18" charset="0"/>
              </a:rPr>
              <a:t>, "Microwave Imaging of Soil Water Diffusion Using the Linear Sampling Method", IEEE </a:t>
            </a:r>
            <a:r>
              <a:rPr lang="en-IN" sz="1600" dirty="0" err="1" smtClean="0">
                <a:latin typeface="Times New Roman" pitchFamily="18" charset="0"/>
                <a:cs typeface="Times New Roman" pitchFamily="18" charset="0"/>
              </a:rPr>
              <a:t>Geoscience</a:t>
            </a:r>
            <a:r>
              <a:rPr lang="en-IN" sz="1600" dirty="0" smtClean="0">
                <a:latin typeface="Times New Roman" pitchFamily="18" charset="0"/>
                <a:cs typeface="Times New Roman" pitchFamily="18" charset="0"/>
              </a:rPr>
              <a:t> And Remote Sensing Letters, vol. 8, no. 3, 2011.</a:t>
            </a:r>
          </a:p>
          <a:p>
            <a:pPr algn="just"/>
            <a:endParaRPr lang="en-IN" sz="1600" dirty="0" smtClean="0">
              <a:latin typeface="Times New Roman" pitchFamily="18" charset="0"/>
              <a:cs typeface="Times New Roman" pitchFamily="18" charset="0"/>
            </a:endParaRPr>
          </a:p>
          <a:p>
            <a:pPr algn="just">
              <a:buNone/>
            </a:pPr>
            <a:endParaRPr lang="en-IN" sz="1600" dirty="0" smtClean="0">
              <a:latin typeface="Times New Roman" pitchFamily="18" charset="0"/>
              <a:cs typeface="Times New Roman" pitchFamily="18" charset="0"/>
            </a:endParaRPr>
          </a:p>
          <a:p>
            <a:pPr algn="just">
              <a:lnSpc>
                <a:spcPct val="160000"/>
              </a:lnSpc>
              <a:buNone/>
            </a:pP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1113</Words>
  <Application>Microsoft Office PowerPoint</Application>
  <PresentationFormat>On-screen Show (4:3)</PresentationFormat>
  <Paragraphs>55</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Agriculture Soil moisture and ph detection using IOT</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565</cp:revision>
  <dcterms:created xsi:type="dcterms:W3CDTF">2006-08-16T00:00:00Z</dcterms:created>
  <dcterms:modified xsi:type="dcterms:W3CDTF">2023-05-16T07:26:20Z</dcterms:modified>
</cp:coreProperties>
</file>