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 id="34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354" y="67"/>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3/10/2023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3/10/2023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3/10/2023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3/10/2023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3/10/2023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3/10/2023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1371600"/>
            <a:ext cx="7315200" cy="4038600"/>
          </a:xfrm>
        </p:spPr>
        <p:txBody>
          <a:bodyPr>
            <a:normAutofit/>
          </a:bodyPr>
          <a:lstStyle/>
          <a:p>
            <a:pPr algn="ctr">
              <a:lnSpc>
                <a:spcPct val="150000"/>
              </a:lnSpc>
            </a:pPr>
            <a:r>
              <a:rPr lang="en-US" sz="4000" b="1" dirty="0">
                <a:latin typeface="Times New Roman" panose="02020603050405020304" pitchFamily="18" charset="0"/>
                <a:cs typeface="Times New Roman" panose="02020603050405020304" pitchFamily="18" charset="0"/>
              </a:rPr>
              <a:t>Understanding Depth of Reflective Writing in Workplace Learning Assessments Using Machine Learning Classification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600200" y="1295400"/>
            <a:ext cx="6964680" cy="4953000"/>
          </a:xfrm>
        </p:spPr>
        <p:txBody>
          <a:bodyPr>
            <a:noAutofit/>
          </a:bodyPr>
          <a:lstStyle/>
          <a:p>
            <a:pPr algn="just"/>
            <a:r>
              <a:rPr lang="en-US" sz="2000" b="0" i="0" dirty="0">
                <a:solidFill>
                  <a:srgbClr val="000000"/>
                </a:solidFill>
                <a:effectLst/>
                <a:latin typeface="Times New Roman" panose="02020603050405020304" pitchFamily="18" charset="0"/>
                <a:cs typeface="Times New Roman" panose="02020603050405020304" pitchFamily="18" charset="0"/>
              </a:rPr>
              <a:t>Self-reflection and reflective writing have </a:t>
            </a:r>
            <a:r>
              <a:rPr lang="en-US" sz="2000" b="0" i="0" dirty="0" err="1">
                <a:solidFill>
                  <a:srgbClr val="000000"/>
                </a:solidFill>
                <a:effectLst/>
                <a:latin typeface="Times New Roman" panose="02020603050405020304" pitchFamily="18" charset="0"/>
                <a:cs typeface="Times New Roman" panose="02020603050405020304" pitchFamily="18" charset="0"/>
              </a:rPr>
              <a:t>beenpivotal</a:t>
            </a:r>
            <a:r>
              <a:rPr lang="en-US" sz="2000" b="0" i="0" dirty="0">
                <a:solidFill>
                  <a:srgbClr val="000000"/>
                </a:solidFill>
                <a:effectLst/>
                <a:latin typeface="Times New Roman" panose="02020603050405020304" pitchFamily="18" charset="0"/>
                <a:cs typeface="Times New Roman" panose="02020603050405020304" pitchFamily="18" charset="0"/>
              </a:rPr>
              <a:t> for developing a deep understanding of concepts and fostering professional competency in learners. </a:t>
            </a:r>
          </a:p>
          <a:p>
            <a:pPr algn="just"/>
            <a:r>
              <a:rPr lang="en-US" sz="2000" b="0" i="0" dirty="0">
                <a:solidFill>
                  <a:srgbClr val="000000"/>
                </a:solidFill>
                <a:effectLst/>
                <a:latin typeface="Times New Roman" panose="02020603050405020304" pitchFamily="18" charset="0"/>
                <a:cs typeface="Times New Roman" panose="02020603050405020304" pitchFamily="18" charset="0"/>
              </a:rPr>
              <a:t>The confluence </a:t>
            </a:r>
            <a:r>
              <a:rPr lang="en-US" sz="2000" b="0" i="0" dirty="0" err="1">
                <a:solidFill>
                  <a:srgbClr val="000000"/>
                </a:solidFill>
                <a:effectLst/>
                <a:latin typeface="Times New Roman" panose="02020603050405020304" pitchFamily="18" charset="0"/>
                <a:cs typeface="Times New Roman" panose="02020603050405020304" pitchFamily="18" charset="0"/>
              </a:rPr>
              <a:t>ofthe</a:t>
            </a:r>
            <a:r>
              <a:rPr lang="en-US" sz="2000" b="0" i="0" dirty="0">
                <a:solidFill>
                  <a:srgbClr val="000000"/>
                </a:solidFill>
                <a:effectLst/>
                <a:latin typeface="Times New Roman" panose="02020603050405020304" pitchFamily="18" charset="0"/>
                <a:cs typeface="Times New Roman" panose="02020603050405020304" pitchFamily="18" charset="0"/>
              </a:rPr>
              <a:t> importance of reflective practices within the educational curriculum and the increased proliferation of technology have resulted in numerous studies of how to use automated approaches to analyze broad themes of reflection exhibited by learners in higher educational settings.</a:t>
            </a:r>
          </a:p>
          <a:p>
            <a:pPr algn="just"/>
            <a:r>
              <a:rPr lang="en-US" sz="2000" b="0" i="0" dirty="0">
                <a:solidFill>
                  <a:srgbClr val="000000"/>
                </a:solidFill>
                <a:effectLst/>
                <a:latin typeface="Times New Roman" panose="02020603050405020304" pitchFamily="18" charset="0"/>
                <a:cs typeface="Times New Roman" panose="02020603050405020304" pitchFamily="18" charset="0"/>
              </a:rPr>
              <a:t> However, there is a dearth of research in the context of automated analysis of reflective writing demonstrated by professionals within workplace learning. </a:t>
            </a:r>
          </a:p>
          <a:p>
            <a:pPr algn="just"/>
            <a:r>
              <a:rPr lang="en-US" sz="2000" b="0" i="0" dirty="0">
                <a:solidFill>
                  <a:srgbClr val="000000"/>
                </a:solidFill>
                <a:effectLst/>
                <a:latin typeface="Times New Roman" panose="02020603050405020304" pitchFamily="18" charset="0"/>
                <a:cs typeface="Times New Roman" panose="02020603050405020304" pitchFamily="18" charset="0"/>
              </a:rPr>
              <a:t>Building on a four-level reflective content analysis model, this study evaluates the depth of reflection exhibited by learners within a professional development MOOC using an automated assessment classifier.</a:t>
            </a:r>
          </a:p>
          <a:p>
            <a:pPr marL="82296" indent="0" algn="just">
              <a:buNone/>
            </a:pP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251192" cy="5181600"/>
          </a:xfrm>
        </p:spPr>
        <p:txBody>
          <a:bodyPr>
            <a:noAutofit/>
          </a:bodyPr>
          <a:lstStyle/>
          <a:p>
            <a:pPr algn="l"/>
            <a:r>
              <a:rPr lang="en-US" sz="2000" b="0" i="0" dirty="0">
                <a:solidFill>
                  <a:srgbClr val="000000"/>
                </a:solidFill>
                <a:effectLst/>
                <a:latin typeface="Times New Roman" panose="02020603050405020304" pitchFamily="18" charset="0"/>
                <a:cs typeface="Times New Roman" panose="02020603050405020304" pitchFamily="18" charset="0"/>
              </a:rPr>
              <a:t>Building upon the existing coding scheme by </a:t>
            </a:r>
            <a:r>
              <a:rPr lang="en-US" sz="2000" b="0" i="0" dirty="0" err="1">
                <a:solidFill>
                  <a:srgbClr val="000000"/>
                </a:solidFill>
                <a:effectLst/>
                <a:latin typeface="Times New Roman" panose="02020603050405020304" pitchFamily="18" charset="0"/>
                <a:cs typeface="Times New Roman" panose="02020603050405020304" pitchFamily="18" charset="0"/>
              </a:rPr>
              <a:t>Kember</a:t>
            </a:r>
            <a:r>
              <a:rPr lang="en-US" sz="2000" b="0" i="0" dirty="0">
                <a:solidFill>
                  <a:srgbClr val="000000"/>
                </a:solidFill>
                <a:effectLst/>
                <a:latin typeface="Times New Roman" panose="02020603050405020304" pitchFamily="18" charset="0"/>
                <a:cs typeface="Times New Roman" panose="02020603050405020304" pitchFamily="18" charset="0"/>
              </a:rPr>
              <a:t> et al.  and extending the analytical approach by </a:t>
            </a:r>
            <a:r>
              <a:rPr lang="en-US" sz="2000" b="0" i="0" dirty="0" err="1">
                <a:solidFill>
                  <a:srgbClr val="000000"/>
                </a:solidFill>
                <a:effectLst/>
                <a:latin typeface="Times New Roman" panose="02020603050405020304" pitchFamily="18" charset="0"/>
                <a:cs typeface="Times New Roman" panose="02020603050405020304" pitchFamily="18" charset="0"/>
              </a:rPr>
              <a:t>Kovanović</a:t>
            </a:r>
            <a:r>
              <a:rPr lang="en-US" sz="2000" b="0" i="0" dirty="0">
                <a:solidFill>
                  <a:srgbClr val="000000"/>
                </a:solidFill>
                <a:effectLst/>
                <a:latin typeface="Times New Roman" panose="02020603050405020304" pitchFamily="18" charset="0"/>
                <a:cs typeface="Times New Roman" panose="02020603050405020304" pitchFamily="18" charset="0"/>
              </a:rPr>
              <a:t> et al. this study designed an automated machine learning system to classify learners.</a:t>
            </a:r>
          </a:p>
          <a:p>
            <a:pPr algn="just"/>
            <a:r>
              <a:rPr lang="en-US" sz="2000" b="0" i="0" dirty="0">
                <a:solidFill>
                  <a:srgbClr val="000000"/>
                </a:solidFill>
                <a:effectLst/>
                <a:latin typeface="Times New Roman" panose="02020603050405020304" pitchFamily="18" charset="0"/>
                <a:cs typeface="Times New Roman" panose="02020603050405020304" pitchFamily="18" charset="0"/>
              </a:rPr>
              <a:t>Considering some of these research gaps, our work goes beyond the existing approaches of understanding reflective practices within MOOCs, trying to detect the reflective depth exhibited by professionals within workplace learning, which is currently underexplored.</a:t>
            </a:r>
          </a:p>
          <a:p>
            <a:pPr algn="just"/>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l"/>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18260" y="381000"/>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600200" y="1371600"/>
            <a:ext cx="6934200" cy="4876800"/>
          </a:xfrm>
        </p:spPr>
        <p:txBody>
          <a:bodyPr>
            <a:noAutofit/>
          </a:bodyPr>
          <a:lstStyle/>
          <a:p>
            <a:pPr algn="just"/>
            <a:r>
              <a:rPr lang="en-US" sz="2000" b="0" i="0" dirty="0">
                <a:solidFill>
                  <a:srgbClr val="000000"/>
                </a:solidFill>
                <a:effectLst/>
                <a:latin typeface="ff1"/>
              </a:rPr>
              <a:t> </a:t>
            </a:r>
            <a:r>
              <a:rPr lang="en-US" sz="2000" b="0" i="0" dirty="0">
                <a:solidFill>
                  <a:srgbClr val="000000"/>
                </a:solidFill>
                <a:effectLst/>
                <a:latin typeface="Times New Roman" panose="02020603050405020304" pitchFamily="18" charset="0"/>
                <a:cs typeface="Times New Roman" panose="02020603050405020304" pitchFamily="18" charset="0"/>
              </a:rPr>
              <a:t>In contrast, process reflection involves deliberating on the methods of problem-solving and their associated effectiveness and merit. Finally, when engaging in premise reflection, learners </a:t>
            </a:r>
            <a:r>
              <a:rPr lang="en-US" sz="2000" b="0" i="0" dirty="0" err="1">
                <a:solidFill>
                  <a:srgbClr val="000000"/>
                </a:solidFill>
                <a:effectLst/>
                <a:latin typeface="Times New Roman" panose="02020603050405020304" pitchFamily="18" charset="0"/>
                <a:cs typeface="Times New Roman" panose="02020603050405020304" pitchFamily="18" charset="0"/>
              </a:rPr>
              <a:t>criticallyevaluate</a:t>
            </a:r>
            <a:r>
              <a:rPr lang="en-US" sz="2000" b="0" i="0" dirty="0">
                <a:solidFill>
                  <a:srgbClr val="000000"/>
                </a:solidFill>
                <a:effectLst/>
                <a:latin typeface="Times New Roman" panose="02020603050405020304" pitchFamily="18" charset="0"/>
                <a:cs typeface="Times New Roman" panose="02020603050405020304" pitchFamily="18" charset="0"/>
              </a:rPr>
              <a:t> their fundamental beliefs and the presuppositions underlying their knowledge and reasons for attending to the problem.</a:t>
            </a:r>
          </a:p>
          <a:p>
            <a:pPr algn="just"/>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l"/>
            <a:r>
              <a:rPr lang="en-US" sz="2000" b="0" i="0" dirty="0">
                <a:solidFill>
                  <a:srgbClr val="000000"/>
                </a:solidFill>
                <a:effectLst/>
                <a:latin typeface="Times New Roman" panose="02020603050405020304" pitchFamily="18" charset="0"/>
                <a:cs typeface="Times New Roman" panose="02020603050405020304" pitchFamily="18" charset="0"/>
              </a:rPr>
              <a:t>Additionally, the descriptive accounts allow </a:t>
            </a:r>
            <a:r>
              <a:rPr lang="en-US" sz="2000" b="0" i="0" dirty="0" err="1">
                <a:solidFill>
                  <a:srgbClr val="000000"/>
                </a:solidFill>
                <a:effectLst/>
                <a:latin typeface="Times New Roman" panose="02020603050405020304" pitchFamily="18" charset="0"/>
                <a:cs typeface="Times New Roman" panose="02020603050405020304" pitchFamily="18" charset="0"/>
              </a:rPr>
              <a:t>proble</a:t>
            </a:r>
            <a:r>
              <a:rPr lang="en-US" sz="2000" b="0" i="0" dirty="0">
                <a:solidFill>
                  <a:srgbClr val="000000"/>
                </a:solidFill>
                <a:effectLst/>
                <a:latin typeface="Times New Roman" panose="02020603050405020304" pitchFamily="18" charset="0"/>
                <a:cs typeface="Times New Roman" panose="02020603050405020304" pitchFamily="18" charset="0"/>
              </a:rPr>
              <a:t>-reframing and transverse through different hierarchical levels of reflection</a:t>
            </a:r>
          </a:p>
          <a:p>
            <a:pPr algn="just"/>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435608" y="990600"/>
            <a:ext cx="7327392" cy="5334000"/>
          </a:xfrm>
        </p:spPr>
        <p:txBody>
          <a:bodyPr>
            <a:noAutofit/>
          </a:bodyPr>
          <a:lstStyle/>
          <a:p>
            <a:pPr algn="just"/>
            <a:r>
              <a:rPr lang="en-US" sz="2000" b="0" i="0" dirty="0">
                <a:solidFill>
                  <a:srgbClr val="333333"/>
                </a:solidFill>
                <a:effectLst/>
                <a:latin typeface="Times New Roman" panose="02020603050405020304" pitchFamily="18" charset="0"/>
                <a:cs typeface="Times New Roman" panose="02020603050405020304" pitchFamily="18" charset="0"/>
              </a:rPr>
              <a:t>The proposed approach can effectively support the deployment at scale of the labor-intensive evaluation of reflective writing by highly trained professionals.</a:t>
            </a:r>
          </a:p>
          <a:p>
            <a:pPr algn="just"/>
            <a:endParaRPr lang="en-US" sz="2000" b="0" i="0" dirty="0">
              <a:solidFill>
                <a:srgbClr val="333333"/>
              </a:solidFill>
              <a:effectLst/>
              <a:latin typeface="Times New Roman" panose="02020603050405020304" pitchFamily="18" charset="0"/>
              <a:cs typeface="Times New Roman" panose="02020603050405020304" pitchFamily="18" charset="0"/>
            </a:endParaRPr>
          </a:p>
          <a:p>
            <a:pPr algn="just"/>
            <a:r>
              <a:rPr lang="en-US" sz="2000" b="0" i="0" dirty="0">
                <a:solidFill>
                  <a:srgbClr val="000000"/>
                </a:solidFill>
                <a:effectLst/>
                <a:latin typeface="Times New Roman" panose="02020603050405020304" pitchFamily="18" charset="0"/>
                <a:cs typeface="Times New Roman" panose="02020603050405020304" pitchFamily="18" charset="0"/>
              </a:rPr>
              <a:t>The proposed approach can effectively support the deployment at scale of the labor-intensive evaluation of reflective writing by highly trained professionals</a:t>
            </a:r>
          </a:p>
          <a:p>
            <a:pPr algn="just"/>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just"/>
            <a:r>
              <a:rPr lang="en-US" sz="2000" b="0" i="0" dirty="0">
                <a:solidFill>
                  <a:srgbClr val="000000"/>
                </a:solidFill>
                <a:effectLst/>
                <a:latin typeface="Times New Roman" panose="02020603050405020304" pitchFamily="18" charset="0"/>
                <a:cs typeface="Times New Roman" panose="02020603050405020304" pitchFamily="18" charset="0"/>
              </a:rPr>
              <a:t>This study focused on developing an automated classification system to categorize learners' reflections into four levels, according to the proposed coding scheme  and explore the features that contribute towards this classification of professional development through leadership learning. </a:t>
            </a:r>
          </a:p>
          <a:p>
            <a:pPr algn="just"/>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just">
              <a:lnSpc>
                <a:spcPct val="150000"/>
              </a:lnSpc>
            </a:pPr>
            <a:endParaRPr lang="en-US" sz="2000" b="0" i="0" dirty="0">
              <a:solidFill>
                <a:srgbClr val="222222"/>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435608" y="1066800"/>
            <a:ext cx="7174992" cy="5562600"/>
          </a:xfrm>
        </p:spPr>
        <p:txBody>
          <a:bodyPr>
            <a:noAutofit/>
          </a:bodyPr>
          <a:lstStyle/>
          <a:p>
            <a:pPr marL="342900" lvl="0" indent="-342900" algn="just">
              <a:lnSpc>
                <a:spcPct val="150000"/>
              </a:lnSpc>
              <a:spcAft>
                <a:spcPts val="800"/>
              </a:spcAft>
              <a:buFont typeface="Wingdings 2" panose="05020102010507070707" pitchFamily="18" charset="2"/>
              <a:buChar char=""/>
              <a:tabLst>
                <a:tab pos="457200" algn="l"/>
              </a:tabLs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Considering the relevance of monitoring water quality, and knowing that field evaluation is a time-consuming and costly procedure, the use of satellite images, widely available at low cost, emerges as a relevant alternative.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2" panose="05020102010507070707" pitchFamily="18" charset="2"/>
              <a:buChar char=""/>
              <a:tabLst>
                <a:tab pos="457200" algn="l"/>
              </a:tabLs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This work proposes a systematic experimental evaluation of five machine learning methods - Extra Trees, Multilayer Perceptron, Naïve Bayes, Random Forest and Support Vector Machine, under different configurations and input data treatments, to classify the turbidity of the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Paraopeba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River waters from Sentinel-2 mission images.</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algn="l"/>
            <a:endParaRPr lang="en-US" sz="1200" b="0" i="0" dirty="0">
              <a:solidFill>
                <a:srgbClr val="000000"/>
              </a:solidFill>
              <a:effectLst/>
              <a:latin typeface="ff1"/>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108967838"/>
              </p:ext>
            </p:extLst>
          </p:nvPr>
        </p:nvGraphicFramePr>
        <p:xfrm>
          <a:off x="1447800" y="496847"/>
          <a:ext cx="7696200" cy="5354361"/>
        </p:xfrm>
        <a:graphic>
          <a:graphicData uri="http://schemas.openxmlformats.org/drawingml/2006/table">
            <a:tbl>
              <a:tblPr firstRow="1" bandRow="1">
                <a:tableStyleId>{5C22544A-7EE6-4342-B048-85BDC9FD1C3A}</a:tableStyleId>
              </a:tblPr>
              <a:tblGrid>
                <a:gridCol w="2362200">
                  <a:extLst>
                    <a:ext uri="{9D8B030D-6E8A-4147-A177-3AD203B41FA5}">
                      <a16:colId xmlns:a16="http://schemas.microsoft.com/office/drawing/2014/main" val="20000"/>
                    </a:ext>
                  </a:extLst>
                </a:gridCol>
                <a:gridCol w="2286000">
                  <a:extLst>
                    <a:ext uri="{9D8B030D-6E8A-4147-A177-3AD203B41FA5}">
                      <a16:colId xmlns:a16="http://schemas.microsoft.com/office/drawing/2014/main" val="20001"/>
                    </a:ext>
                  </a:extLst>
                </a:gridCol>
                <a:gridCol w="3048000">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r>
                        <a:rPr kumimoji="0" lang="en-US" sz="2000" b="0" i="0" kern="1200" dirty="0">
                          <a:solidFill>
                            <a:schemeClr val="dk1"/>
                          </a:solidFill>
                          <a:effectLst/>
                          <a:latin typeface="+mn-lt"/>
                          <a:ea typeface="+mn-ea"/>
                          <a:cs typeface="+mn-cs"/>
                        </a:rPr>
                        <a:t>Understand students’ self-</a:t>
                      </a:r>
                    </a:p>
                    <a:p>
                      <a:r>
                        <a:rPr kumimoji="0" lang="en-US" sz="2000" b="0" i="0" kern="1200" dirty="0">
                          <a:solidFill>
                            <a:schemeClr val="dk1"/>
                          </a:solidFill>
                          <a:effectLst/>
                          <a:latin typeface="+mn-lt"/>
                          <a:ea typeface="+mn-ea"/>
                          <a:cs typeface="+mn-cs"/>
                        </a:rPr>
                        <a:t>reflections through learning analytics,</a:t>
                      </a:r>
                    </a:p>
                  </a:txBody>
                  <a:tcPr/>
                </a:tc>
                <a:tc>
                  <a:txBody>
                    <a:bodyPr/>
                    <a:lstStyle/>
                    <a:p>
                      <a:pPr algn="just"/>
                      <a:r>
                        <a:rPr kumimoji="0" lang="en-IN" sz="2000" b="0" i="0" kern="1200" dirty="0">
                          <a:solidFill>
                            <a:schemeClr val="dk1"/>
                          </a:solidFill>
                          <a:effectLst/>
                          <a:latin typeface="+mn-lt"/>
                          <a:ea typeface="+mn-ea"/>
                          <a:cs typeface="+mn-cs"/>
                        </a:rPr>
                        <a:t>V. </a:t>
                      </a:r>
                      <a:r>
                        <a:rPr kumimoji="0" lang="en-IN" sz="2000" b="0" i="0" kern="1200" dirty="0" err="1">
                          <a:solidFill>
                            <a:schemeClr val="dk1"/>
                          </a:solidFill>
                          <a:effectLst/>
                          <a:latin typeface="+mn-lt"/>
                          <a:ea typeface="+mn-ea"/>
                          <a:cs typeface="+mn-cs"/>
                        </a:rPr>
                        <a:t>Kovanović</a:t>
                      </a:r>
                      <a:r>
                        <a:rPr kumimoji="0" lang="en-IN" sz="2000" b="0" i="0" kern="1200" dirty="0">
                          <a:solidFill>
                            <a:schemeClr val="dk1"/>
                          </a:solidFill>
                          <a:effectLst/>
                          <a:latin typeface="+mn-lt"/>
                          <a:ea typeface="+mn-ea"/>
                          <a:cs typeface="+mn-cs"/>
                        </a:rPr>
                        <a:t> et al.</a:t>
                      </a:r>
                      <a:endParaRPr lang="en-IN" sz="2000" dirty="0">
                        <a:latin typeface="Times New Roman" pitchFamily="18" charset="0"/>
                        <a:cs typeface="Times New Roman" pitchFamily="18" charset="0"/>
                      </a:endParaRPr>
                    </a:p>
                  </a:txBody>
                  <a:tcPr/>
                </a:tc>
                <a:tc>
                  <a:txBody>
                    <a:bodyPr/>
                    <a:lstStyle/>
                    <a:p>
                      <a:r>
                        <a:rPr kumimoji="0" lang="en-US" sz="2000" b="0" i="0" kern="1200" dirty="0">
                          <a:solidFill>
                            <a:schemeClr val="dk1"/>
                          </a:solidFill>
                          <a:effectLst/>
                          <a:latin typeface="+mn-lt"/>
                          <a:ea typeface="+mn-ea"/>
                          <a:cs typeface="+mn-cs"/>
                        </a:rPr>
                        <a:t>The analysis of students’ </a:t>
                      </a:r>
                      <a:r>
                        <a:rPr kumimoji="0" lang="en-US" sz="2000" b="0" i="0" kern="1200" dirty="0" err="1">
                          <a:solidFill>
                            <a:schemeClr val="dk1"/>
                          </a:solidFill>
                          <a:effectLst/>
                          <a:latin typeface="+mn-lt"/>
                          <a:ea typeface="+mn-ea"/>
                          <a:cs typeface="+mn-cs"/>
                        </a:rPr>
                        <a:t>resective</a:t>
                      </a:r>
                      <a:r>
                        <a:rPr kumimoji="0" lang="en-US" sz="2000" b="0" i="0" kern="1200" dirty="0">
                          <a:solidFill>
                            <a:schemeClr val="dk1"/>
                          </a:solidFill>
                          <a:effectLst/>
                          <a:latin typeface="+mn-lt"/>
                          <a:ea typeface="+mn-ea"/>
                          <a:cs typeface="+mn-cs"/>
                        </a:rPr>
                        <a:t> writings has been the focus</a:t>
                      </a:r>
                    </a:p>
                    <a:p>
                      <a:r>
                        <a:rPr kumimoji="0" lang="en-US" sz="2000" b="0" i="0" kern="1200" dirty="0">
                          <a:solidFill>
                            <a:schemeClr val="dk1"/>
                          </a:solidFill>
                          <a:effectLst/>
                          <a:latin typeface="+mn-lt"/>
                          <a:ea typeface="+mn-ea"/>
                          <a:cs typeface="+mn-cs"/>
                        </a:rPr>
                        <a:t>of many research studies.</a:t>
                      </a:r>
                    </a:p>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r>
                        <a:rPr lang="en-IN" sz="2000" dirty="0">
                          <a:latin typeface="Times New Roman" pitchFamily="18" charset="0"/>
                          <a:cs typeface="Times New Roman" pitchFamily="18" charset="0"/>
                        </a:rPr>
                        <a:t>‘‘</a:t>
                      </a:r>
                      <a:r>
                        <a:rPr kumimoji="0" lang="en-US" sz="2000" b="0" i="0" kern="1200" dirty="0">
                          <a:solidFill>
                            <a:schemeClr val="dk1"/>
                          </a:solidFill>
                          <a:effectLst/>
                          <a:latin typeface="+mn-lt"/>
                          <a:ea typeface="+mn-ea"/>
                          <a:cs typeface="+mn-cs"/>
                        </a:rPr>
                        <a:t>Towards Reflective Writing </a:t>
                      </a:r>
                    </a:p>
                    <a:p>
                      <a:r>
                        <a:rPr kumimoji="0" lang="en-US" sz="2000" b="0" i="0" kern="1200" dirty="0">
                          <a:solidFill>
                            <a:schemeClr val="dk1"/>
                          </a:solidFill>
                          <a:effectLst/>
                          <a:latin typeface="+mn-lt"/>
                          <a:ea typeface="+mn-ea"/>
                          <a:cs typeface="+mn-cs"/>
                        </a:rPr>
                        <a:t>Analytics: Rationale, Methodology and Preliminary</a:t>
                      </a:r>
                    </a:p>
                    <a:p>
                      <a:pPr algn="just"/>
                      <a:r>
                        <a:rPr lang="en-US" sz="2000" dirty="0">
                          <a:latin typeface="Times New Roman" panose="02020603050405020304" pitchFamily="18" charset="0"/>
                          <a:cs typeface="Times New Roman" panose="02020603050405020304" pitchFamily="18" charset="0"/>
                        </a:rPr>
                        <a:t>,</a:t>
                      </a:r>
                      <a:r>
                        <a:rPr lang="en-IN" sz="2000" dirty="0">
                          <a:latin typeface="Times New Roman" pitchFamily="18" charset="0"/>
                          <a:cs typeface="Times New Roman" pitchFamily="18" charset="0"/>
                        </a:rPr>
                        <a:t>. </a:t>
                      </a:r>
                    </a:p>
                  </a:txBody>
                  <a:tcPr/>
                </a:tc>
                <a:tc>
                  <a:txBody>
                    <a:bodyPr/>
                    <a:lstStyle/>
                    <a:p>
                      <a:r>
                        <a:rPr kumimoji="0" lang="en-US" sz="2000" b="0" i="0" kern="1200" dirty="0">
                          <a:solidFill>
                            <a:schemeClr val="dk1"/>
                          </a:solidFill>
                          <a:effectLst/>
                          <a:latin typeface="+mn-lt"/>
                          <a:ea typeface="+mn-ea"/>
                          <a:cs typeface="+mn-cs"/>
                        </a:rPr>
                        <a:t>S. Buckingham Shum, Á. </a:t>
                      </a:r>
                      <a:r>
                        <a:rPr kumimoji="0" lang="en-US" sz="2000" b="0" i="0" kern="1200" dirty="0" err="1">
                          <a:solidFill>
                            <a:schemeClr val="dk1"/>
                          </a:solidFill>
                          <a:effectLst/>
                          <a:latin typeface="+mn-lt"/>
                          <a:ea typeface="+mn-ea"/>
                          <a:cs typeface="+mn-cs"/>
                        </a:rPr>
                        <a:t>Sándor</a:t>
                      </a:r>
                      <a:r>
                        <a:rPr kumimoji="0" lang="en-US" sz="2000" b="0" i="0" kern="1200" dirty="0">
                          <a:solidFill>
                            <a:schemeClr val="dk1"/>
                          </a:solidFill>
                          <a:effectLst/>
                          <a:latin typeface="+mn-lt"/>
                          <a:ea typeface="+mn-ea"/>
                          <a:cs typeface="+mn-cs"/>
                        </a:rPr>
                        <a:t>, R. Goldsmith, R. </a:t>
                      </a:r>
                    </a:p>
                    <a:p>
                      <a:r>
                        <a:rPr kumimoji="0" lang="en-US" sz="2000" b="0" i="0" kern="1200" dirty="0">
                          <a:solidFill>
                            <a:schemeClr val="dk1"/>
                          </a:solidFill>
                          <a:effectLst/>
                          <a:latin typeface="+mn-lt"/>
                          <a:ea typeface="+mn-ea"/>
                          <a:cs typeface="+mn-cs"/>
                        </a:rPr>
                        <a:t>Bass, and M. McWilliams</a:t>
                      </a:r>
                    </a:p>
                    <a:p>
                      <a:pPr algn="just"/>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While these conditions set a challenging context for automated solutions, natural language processing may also help address the challenge of providing real time, formative feedback on draft writing.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4141431992"/>
              </p:ext>
            </p:extLst>
          </p:nvPr>
        </p:nvGraphicFramePr>
        <p:xfrm>
          <a:off x="1295400" y="304801"/>
          <a:ext cx="7639050" cy="6095999"/>
        </p:xfrm>
        <a:graphic>
          <a:graphicData uri="http://schemas.openxmlformats.org/drawingml/2006/table">
            <a:tbl>
              <a:tblPr firstRow="1" bandRow="1">
                <a:tableStyleId>{5C22544A-7EE6-4342-B048-85BDC9FD1C3A}</a:tableStyleId>
              </a:tblPr>
              <a:tblGrid>
                <a:gridCol w="2444750">
                  <a:extLst>
                    <a:ext uri="{9D8B030D-6E8A-4147-A177-3AD203B41FA5}">
                      <a16:colId xmlns:a16="http://schemas.microsoft.com/office/drawing/2014/main" val="20000"/>
                    </a:ext>
                  </a:extLst>
                </a:gridCol>
                <a:gridCol w="1822450">
                  <a:extLst>
                    <a:ext uri="{9D8B030D-6E8A-4147-A177-3AD203B41FA5}">
                      <a16:colId xmlns:a16="http://schemas.microsoft.com/office/drawing/2014/main" val="20001"/>
                    </a:ext>
                  </a:extLst>
                </a:gridCol>
                <a:gridCol w="3371850">
                  <a:extLst>
                    <a:ext uri="{9D8B030D-6E8A-4147-A177-3AD203B41FA5}">
                      <a16:colId xmlns:a16="http://schemas.microsoft.com/office/drawing/2014/main" val="20002"/>
                    </a:ext>
                  </a:extLst>
                </a:gridCol>
              </a:tblGrid>
              <a:tr h="40430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567497">
                <a:tc>
                  <a:txBody>
                    <a:bodyPr/>
                    <a:lstStyle/>
                    <a:p>
                      <a:r>
                        <a:rPr lang="en-US" sz="2000" dirty="0">
                          <a:latin typeface="Times New Roman" panose="02020603050405020304" pitchFamily="18" charset="0"/>
                          <a:cs typeface="Times New Roman" panose="02020603050405020304" pitchFamily="18" charset="0"/>
                        </a:rPr>
                        <a:t>“</a:t>
                      </a:r>
                      <a:r>
                        <a:rPr kumimoji="0" lang="en-US" sz="2000" b="0" i="0" kern="1200" dirty="0">
                          <a:solidFill>
                            <a:schemeClr val="dk1"/>
                          </a:solidFill>
                          <a:effectLst/>
                          <a:latin typeface="+mn-lt"/>
                          <a:ea typeface="+mn-ea"/>
                          <a:cs typeface="+mn-cs"/>
                        </a:rPr>
                        <a:t>How and how well do </a:t>
                      </a:r>
                    </a:p>
                    <a:p>
                      <a:r>
                        <a:rPr kumimoji="0" lang="en-US" sz="2000" b="0" i="0" kern="1200" dirty="0">
                          <a:solidFill>
                            <a:schemeClr val="dk1"/>
                          </a:solidFill>
                          <a:effectLst/>
                          <a:latin typeface="+mn-lt"/>
                          <a:ea typeface="+mn-ea"/>
                          <a:cs typeface="+mn-cs"/>
                        </a:rPr>
                        <a:t>students reflect? multi-dimensional automated reflection </a:t>
                      </a:r>
                    </a:p>
                    <a:p>
                      <a:r>
                        <a:rPr kumimoji="0" lang="en-US" sz="2000" b="0" i="0" kern="1200" dirty="0">
                          <a:solidFill>
                            <a:schemeClr val="dk1"/>
                          </a:solidFill>
                          <a:effectLst/>
                          <a:latin typeface="+mn-lt"/>
                          <a:ea typeface="+mn-ea"/>
                          <a:cs typeface="+mn-cs"/>
                        </a:rPr>
                        <a:t>assessment in health professions education,</a:t>
                      </a:r>
                    </a:p>
                    <a:p>
                      <a:pPr algn="just"/>
                      <a:endParaRPr lang="en-IN" sz="2000" dirty="0">
                        <a:latin typeface="Times New Roman" pitchFamily="18" charset="0"/>
                        <a:cs typeface="Times New Roman" pitchFamily="18" charset="0"/>
                      </a:endParaRPr>
                    </a:p>
                  </a:txBody>
                  <a:tcPr/>
                </a:tc>
                <a:tc>
                  <a:txBody>
                    <a:bodyPr/>
                    <a:lstStyle/>
                    <a:p>
                      <a:pPr algn="just"/>
                      <a:r>
                        <a:rPr kumimoji="0" lang="en-IN" sz="2000" b="0" i="0" kern="1200" dirty="0">
                          <a:solidFill>
                            <a:schemeClr val="dk1"/>
                          </a:solidFill>
                          <a:effectLst/>
                          <a:latin typeface="+mn-lt"/>
                          <a:ea typeface="+mn-ea"/>
                          <a:cs typeface="+mn-cs"/>
                        </a:rPr>
                        <a:t>Y. Jung and A. F. Wise, </a:t>
                      </a:r>
                      <a:r>
                        <a:rPr kumimoji="0" lang="en-IN" sz="2000" b="0" i="0" kern="1200" dirty="0">
                          <a:solidFill>
                            <a:schemeClr val="dk1"/>
                          </a:solidFill>
                          <a:effectLst/>
                          <a:latin typeface="Times New Roman" panose="02020603050405020304" pitchFamily="18" charset="0"/>
                          <a:ea typeface="+mn-ea"/>
                          <a:cs typeface="Times New Roman" panose="02020603050405020304" pitchFamily="18" charset="0"/>
                        </a:rPr>
                        <a:t>Z</a:t>
                      </a:r>
                      <a:r>
                        <a:rPr lang="en-US" sz="2000" dirty="0">
                          <a:latin typeface="Times New Roman" panose="02020603050405020304" pitchFamily="18" charset="0"/>
                          <a:cs typeface="Times New Roman" panose="02020603050405020304" pitchFamily="18" charset="0"/>
                        </a:rPr>
                        <a:t>,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Tis study addressed this issue by developing a multi-dimensional automated assessment that uses linguistic models to classify reflections by overall quality (depth) and the presence of six constituent elements denoting quality (description, analysis, feeling, perspective, evaluation, and outcome).</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247457">
                <a:tc>
                  <a:txBody>
                    <a:bodyPr/>
                    <a:lstStyle/>
                    <a:p>
                      <a:r>
                        <a:rPr lang="en-US" sz="2000" dirty="0">
                          <a:latin typeface="Times New Roman" panose="02020603050405020304" pitchFamily="18" charset="0"/>
                          <a:cs typeface="Times New Roman" panose="02020603050405020304" pitchFamily="18" charset="0"/>
                        </a:rPr>
                        <a:t>“</a:t>
                      </a:r>
                      <a:r>
                        <a:rPr kumimoji="0" lang="en-US" sz="2000" b="0" i="0" kern="1200" dirty="0">
                          <a:solidFill>
                            <a:schemeClr val="dk1"/>
                          </a:solidFill>
                          <a:effectLst/>
                          <a:latin typeface="+mn-lt"/>
                          <a:ea typeface="+mn-ea"/>
                          <a:cs typeface="+mn-cs"/>
                        </a:rPr>
                        <a:t>“Promoting </a:t>
                      </a:r>
                    </a:p>
                    <a:p>
                      <a:r>
                        <a:rPr kumimoji="0" lang="en-US" sz="2000" b="0" i="0" kern="1200" dirty="0">
                          <a:solidFill>
                            <a:schemeClr val="dk1"/>
                          </a:solidFill>
                          <a:effectLst/>
                          <a:latin typeface="+mn-lt"/>
                          <a:ea typeface="+mn-ea"/>
                          <a:cs typeface="+mn-cs"/>
                        </a:rPr>
                        <a:t>reflection in learning: A model,” </a:t>
                      </a:r>
                    </a:p>
                    <a:p>
                      <a:pPr algn="just"/>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D. </a:t>
                      </a:r>
                      <a:r>
                        <a:rPr kumimoji="0" lang="en-US" sz="2000" b="0" i="0" kern="1200" dirty="0" err="1">
                          <a:solidFill>
                            <a:schemeClr val="dk1"/>
                          </a:solidFill>
                          <a:effectLst/>
                          <a:latin typeface="+mn-lt"/>
                          <a:ea typeface="+mn-ea"/>
                          <a:cs typeface="+mn-cs"/>
                        </a:rPr>
                        <a:t>Boud</a:t>
                      </a:r>
                      <a:r>
                        <a:rPr kumimoji="0" lang="en-US" sz="2000" b="0" i="0" kern="1200" dirty="0">
                          <a:solidFill>
                            <a:schemeClr val="dk1"/>
                          </a:solidFill>
                          <a:effectLst/>
                          <a:latin typeface="+mn-lt"/>
                          <a:ea typeface="+mn-ea"/>
                          <a:cs typeface="+mn-cs"/>
                        </a:rPr>
                        <a:t>, R. Keogh, and D. Walker</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US" sz="2000" dirty="0"/>
                        <a:t>We were convinced that it is important to draw upon learners' prior experience and to provide opportunities for them to be engaged actively in what they are learning</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371600" y="1143000"/>
            <a:ext cx="7498080" cy="5334000"/>
          </a:xfrm>
        </p:spPr>
        <p:txBody>
          <a:bodyPr>
            <a:noAutofit/>
          </a:bodyPr>
          <a:lstStyle/>
          <a:p>
            <a:pPr algn="just"/>
            <a:r>
              <a:rPr lang="en-US" sz="2000" b="0" i="0" dirty="0">
                <a:solidFill>
                  <a:srgbClr val="000000"/>
                </a:solidFill>
                <a:effectLst/>
                <a:latin typeface="Times New Roman" panose="02020603050405020304" pitchFamily="18" charset="0"/>
                <a:cs typeface="Times New Roman" panose="02020603050405020304" pitchFamily="18" charset="0"/>
              </a:rPr>
              <a:t>As a form of personal reflection on past experiences, events, or situations, self-reflection is a well-acknowledged intrinsic element of learning Considerable research has focused on understanding what constitutes reflective processes. For example, earlier research efforts conceptualized and studied the reflective process in terms of phases.</a:t>
            </a:r>
          </a:p>
          <a:p>
            <a:pPr algn="just"/>
            <a:r>
              <a:rPr lang="en-US" sz="2000" b="0" i="0" dirty="0">
                <a:solidFill>
                  <a:srgbClr val="000000"/>
                </a:solidFill>
                <a:effectLst/>
                <a:latin typeface="Times New Roman" panose="02020603050405020304" pitchFamily="18" charset="0"/>
                <a:cs typeface="Times New Roman" panose="02020603050405020304" pitchFamily="18" charset="0"/>
              </a:rPr>
              <a:t> </a:t>
            </a:r>
            <a:r>
              <a:rPr lang="en-US" sz="2000" b="0" i="0" dirty="0" err="1">
                <a:solidFill>
                  <a:srgbClr val="000000"/>
                </a:solidFill>
                <a:effectLst/>
                <a:latin typeface="Times New Roman" panose="02020603050405020304" pitchFamily="18" charset="0"/>
                <a:cs typeface="Times New Roman" panose="02020603050405020304" pitchFamily="18" charset="0"/>
              </a:rPr>
              <a:t>Boud</a:t>
            </a:r>
            <a:r>
              <a:rPr lang="en-US" sz="2000" b="0" i="0" dirty="0">
                <a:solidFill>
                  <a:srgbClr val="000000"/>
                </a:solidFill>
                <a:effectLst/>
                <a:latin typeface="Times New Roman" panose="02020603050405020304" pitchFamily="18" charset="0"/>
                <a:cs typeface="Times New Roman" panose="02020603050405020304" pitchFamily="18" charset="0"/>
              </a:rPr>
              <a:t>, Keogh, and Walker  described reflective practice through three phases:  returning to the experience,  attending to the feelings, and  re-evaluating the experience. </a:t>
            </a:r>
          </a:p>
          <a:p>
            <a:pPr algn="just"/>
            <a:r>
              <a:rPr lang="en-US" sz="2000" b="0" i="0" dirty="0">
                <a:solidFill>
                  <a:srgbClr val="000000"/>
                </a:solidFill>
                <a:effectLst/>
                <a:latin typeface="Times New Roman" panose="02020603050405020304" pitchFamily="18" charset="0"/>
                <a:cs typeface="Times New Roman" panose="02020603050405020304" pitchFamily="18" charset="0"/>
              </a:rPr>
              <a:t>This model introduced by </a:t>
            </a:r>
            <a:r>
              <a:rPr lang="en-US" sz="2000" b="0" i="0" dirty="0" err="1">
                <a:solidFill>
                  <a:srgbClr val="000000"/>
                </a:solidFill>
                <a:effectLst/>
                <a:latin typeface="Times New Roman" panose="02020603050405020304" pitchFamily="18" charset="0"/>
                <a:cs typeface="Times New Roman" panose="02020603050405020304" pitchFamily="18" charset="0"/>
              </a:rPr>
              <a:t>Boud</a:t>
            </a:r>
            <a:r>
              <a:rPr lang="en-US" sz="2000" b="0" i="0" dirty="0">
                <a:solidFill>
                  <a:srgbClr val="000000"/>
                </a:solidFill>
                <a:effectLst/>
                <a:latin typeface="Times New Roman" panose="02020603050405020304" pitchFamily="18" charset="0"/>
                <a:cs typeface="Times New Roman" panose="02020603050405020304" pitchFamily="18" charset="0"/>
              </a:rPr>
              <a:t> et al.  model emphasized the importance of both cognitive and affective activities. In their view, the outcomes of engaging in these reflective phases included gaining new perspectives on the experience, changes in behavior, readiness to apply new knowledge, and commitment to </a:t>
            </a:r>
            <a:r>
              <a:rPr lang="en-US" sz="2000" b="0" i="0" dirty="0" err="1">
                <a:solidFill>
                  <a:srgbClr val="000000"/>
                </a:solidFill>
                <a:effectLst/>
                <a:latin typeface="Times New Roman" panose="02020603050405020304" pitchFamily="18" charset="0"/>
                <a:cs typeface="Times New Roman" panose="02020603050405020304" pitchFamily="18" charset="0"/>
              </a:rPr>
              <a:t>actio</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1026" name="Picture 2" descr="figure 1">
            <a:extLst>
              <a:ext uri="{FF2B5EF4-FFF2-40B4-BE49-F238E27FC236}">
                <a16:creationId xmlns:a16="http://schemas.microsoft.com/office/drawing/2014/main" id="{2719D7CA-5887-9097-141D-FE4581619D9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57400" y="1447800"/>
            <a:ext cx="5943599" cy="4800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2050" name="Picture 2" descr="Diagram representing the components of and context for the social power...  | Download Scientific Diagram">
            <a:extLst>
              <a:ext uri="{FF2B5EF4-FFF2-40B4-BE49-F238E27FC236}">
                <a16:creationId xmlns:a16="http://schemas.microsoft.com/office/drawing/2014/main" id="{AFC2587F-DC1C-71E6-62EF-7425F3600F0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81200" y="1417638"/>
            <a:ext cx="6487297" cy="4800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008888" y="1417638"/>
            <a:ext cx="7924800" cy="4953000"/>
          </a:xfrm>
        </p:spPr>
        <p:txBody>
          <a:bodyPr>
            <a:noAutofit/>
          </a:bodyPr>
          <a:lstStyle/>
          <a:p>
            <a:pPr algn="just"/>
            <a:r>
              <a:rPr lang="en-US" sz="2000" b="0" i="0" dirty="0">
                <a:solidFill>
                  <a:srgbClr val="000000"/>
                </a:solidFill>
                <a:effectLst/>
                <a:latin typeface="Times New Roman" panose="02020603050405020304" pitchFamily="18" charset="0"/>
                <a:cs typeface="Times New Roman" panose="02020603050405020304" pitchFamily="18" charset="0"/>
              </a:rPr>
              <a:t>Evaluating self-reflection and classifying professionals into different categories based on their reflective writing is essential for assessing learning processes in 21st-century workplaces. </a:t>
            </a:r>
          </a:p>
          <a:p>
            <a:pPr algn="just"/>
            <a:r>
              <a:rPr lang="en-US" sz="2000" b="0" i="0" dirty="0">
                <a:solidFill>
                  <a:srgbClr val="000000"/>
                </a:solidFill>
                <a:effectLst/>
                <a:latin typeface="Times New Roman" panose="02020603050405020304" pitchFamily="18" charset="0"/>
                <a:cs typeface="Times New Roman" panose="02020603050405020304" pitchFamily="18" charset="0"/>
              </a:rPr>
              <a:t>Confirming some of the earlier propositions, this study has shown that "professionals reflect, albeit in different ways, and to different degrees.</a:t>
            </a:r>
          </a:p>
          <a:p>
            <a:pPr algn="just"/>
            <a:r>
              <a:rPr lang="en-US" sz="2000" b="0" i="0" dirty="0">
                <a:solidFill>
                  <a:srgbClr val="000000"/>
                </a:solidFill>
                <a:effectLst/>
                <a:latin typeface="Times New Roman" panose="02020603050405020304" pitchFamily="18" charset="0"/>
                <a:cs typeface="Times New Roman" panose="02020603050405020304" pitchFamily="18" charset="0"/>
              </a:rPr>
              <a:t> However, the contribution of this study is the automation of evaluation of professionals’ reflective writing within workplace learning settings, using a vertical reflection model to assess the depth of reflection that can replace the labor-intensive manual coding process.</a:t>
            </a:r>
          </a:p>
          <a:p>
            <a:pPr algn="just"/>
            <a:r>
              <a:rPr lang="en-US" sz="2000" b="0" i="0" dirty="0">
                <a:solidFill>
                  <a:srgbClr val="000000"/>
                </a:solidFill>
                <a:effectLst/>
                <a:latin typeface="Times New Roman" panose="02020603050405020304" pitchFamily="18" charset="0"/>
                <a:cs typeface="Times New Roman" panose="02020603050405020304" pitchFamily="18" charset="0"/>
              </a:rPr>
              <a:t> The automated grades generated within the courses, evaluating the reflective writing, do not necessarily consider the content matter. Based on a well-accepted reflective framework and use of automated-machine learning techniques, the methodology reported in this study has strong potentials to address this problem. </a:t>
            </a:r>
          </a:p>
          <a:p>
            <a:pPr marL="82296" indent="0" algn="just">
              <a:lnSpc>
                <a:spcPct val="150000"/>
              </a:lnSpc>
              <a:buNone/>
            </a:pPr>
            <a:endParaRPr lang="en-US" sz="2000" b="0" i="0" dirty="0">
              <a:solidFill>
                <a:srgbClr val="222222"/>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467420" y="990600"/>
            <a:ext cx="6934200" cy="5562600"/>
          </a:xfrm>
        </p:spPr>
        <p:txBody>
          <a:bodyPr>
            <a:noAutofit/>
          </a:bodyPr>
          <a:lstStyle/>
          <a:p>
            <a:pPr algn="just"/>
            <a:r>
              <a:rPr lang="en-US" sz="2000" b="0" i="0" dirty="0">
                <a:solidFill>
                  <a:srgbClr val="000000"/>
                </a:solidFill>
                <a:effectLst/>
                <a:latin typeface="Times New Roman" panose="02020603050405020304" pitchFamily="18" charset="0"/>
                <a:cs typeface="Times New Roman" panose="02020603050405020304" pitchFamily="18" charset="0"/>
              </a:rPr>
              <a:t>[1] V. </a:t>
            </a:r>
            <a:r>
              <a:rPr lang="en-US" sz="2000" b="0" i="0" dirty="0" err="1">
                <a:solidFill>
                  <a:srgbClr val="000000"/>
                </a:solidFill>
                <a:effectLst/>
                <a:latin typeface="Times New Roman" panose="02020603050405020304" pitchFamily="18" charset="0"/>
                <a:cs typeface="Times New Roman" panose="02020603050405020304" pitchFamily="18" charset="0"/>
              </a:rPr>
              <a:t>Kovanović</a:t>
            </a:r>
            <a:r>
              <a:rPr lang="en-US" sz="2000" b="0" i="0" dirty="0">
                <a:solidFill>
                  <a:srgbClr val="000000"/>
                </a:solidFill>
                <a:effectLst/>
                <a:latin typeface="Times New Roman" panose="02020603050405020304" pitchFamily="18" charset="0"/>
                <a:cs typeface="Times New Roman" panose="02020603050405020304" pitchFamily="18" charset="0"/>
              </a:rPr>
              <a:t> et al., “Understand students’ self-reflections through learning analytics,” in Proceedings of the 8th International Conference on Learning Analytics and Knowledge, Sydney New South Wales Australia, Mar. 2018, pp. 389–398. </a:t>
            </a:r>
            <a:r>
              <a:rPr lang="en-US" sz="2000" b="0" i="0" dirty="0" err="1">
                <a:solidFill>
                  <a:srgbClr val="000000"/>
                </a:solidFill>
                <a:effectLst/>
                <a:latin typeface="Times New Roman" panose="02020603050405020304" pitchFamily="18" charset="0"/>
                <a:cs typeface="Times New Roman" panose="02020603050405020304" pitchFamily="18" charset="0"/>
              </a:rPr>
              <a:t>doi</a:t>
            </a:r>
            <a:r>
              <a:rPr lang="en-US" sz="2000" b="0" i="0" dirty="0">
                <a:solidFill>
                  <a:srgbClr val="000000"/>
                </a:solidFill>
                <a:effectLst/>
                <a:latin typeface="Times New Roman" panose="02020603050405020304" pitchFamily="18" charset="0"/>
                <a:cs typeface="Times New Roman" panose="02020603050405020304" pitchFamily="18" charset="0"/>
              </a:rPr>
              <a:t>: 10.1145/3170358.3170374. </a:t>
            </a:r>
          </a:p>
          <a:p>
            <a:pPr algn="just"/>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just"/>
            <a:r>
              <a:rPr lang="en-US" sz="2000" b="0" i="0" dirty="0">
                <a:solidFill>
                  <a:srgbClr val="000000"/>
                </a:solidFill>
                <a:effectLst/>
                <a:latin typeface="Times New Roman" panose="02020603050405020304" pitchFamily="18" charset="0"/>
                <a:cs typeface="Times New Roman" panose="02020603050405020304" pitchFamily="18" charset="0"/>
              </a:rPr>
              <a:t>[2] S. Buckingham Shum, Á. </a:t>
            </a:r>
            <a:r>
              <a:rPr lang="en-US" sz="2000" b="0" i="0" dirty="0" err="1">
                <a:solidFill>
                  <a:srgbClr val="000000"/>
                </a:solidFill>
                <a:effectLst/>
                <a:latin typeface="Times New Roman" panose="02020603050405020304" pitchFamily="18" charset="0"/>
                <a:cs typeface="Times New Roman" panose="02020603050405020304" pitchFamily="18" charset="0"/>
              </a:rPr>
              <a:t>Sándor</a:t>
            </a:r>
            <a:r>
              <a:rPr lang="en-US" sz="2000" b="0" i="0" dirty="0">
                <a:solidFill>
                  <a:srgbClr val="000000"/>
                </a:solidFill>
                <a:effectLst/>
                <a:latin typeface="Times New Roman" panose="02020603050405020304" pitchFamily="18" charset="0"/>
                <a:cs typeface="Times New Roman" panose="02020603050405020304" pitchFamily="18" charset="0"/>
              </a:rPr>
              <a:t>, R. Goldsmith, R. Bass, and M. McWilliams, “Towards Reflective Writing Analytics: Rationale, Methodology and Preliminary Results,” J. Learn. Anal., vol. 4, no. 1, Mar2017, </a:t>
            </a:r>
            <a:r>
              <a:rPr lang="en-US" sz="2000" b="0" i="0" dirty="0" err="1">
                <a:solidFill>
                  <a:srgbClr val="000000"/>
                </a:solidFill>
                <a:effectLst/>
                <a:latin typeface="Times New Roman" panose="02020603050405020304" pitchFamily="18" charset="0"/>
                <a:cs typeface="Times New Roman" panose="02020603050405020304" pitchFamily="18" charset="0"/>
              </a:rPr>
              <a:t>doi</a:t>
            </a:r>
            <a:r>
              <a:rPr lang="en-US" sz="2000" b="0" i="0" dirty="0">
                <a:solidFill>
                  <a:srgbClr val="000000"/>
                </a:solidFill>
                <a:effectLst/>
                <a:latin typeface="Times New Roman" panose="02020603050405020304" pitchFamily="18" charset="0"/>
                <a:cs typeface="Times New Roman" panose="02020603050405020304" pitchFamily="18" charset="0"/>
              </a:rPr>
              <a:t>: 10.18608/jla.2017.41.5. </a:t>
            </a:r>
          </a:p>
          <a:p>
            <a:pPr algn="just"/>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just"/>
            <a:r>
              <a:rPr lang="en-US" sz="2000" b="0" i="0" dirty="0">
                <a:solidFill>
                  <a:srgbClr val="000000"/>
                </a:solidFill>
                <a:effectLst/>
                <a:latin typeface="Times New Roman" panose="02020603050405020304" pitchFamily="18" charset="0"/>
                <a:cs typeface="Times New Roman" panose="02020603050405020304" pitchFamily="18" charset="0"/>
              </a:rPr>
              <a:t>[3] Y. Jung and A. F. Wise, “How and how well do students reflect? multi-dimensional automated reflection assessment in health professions education,” in Proceedings of the Tenth International Conference on Learning Analytics &amp; Knowledge, New York, NY, USA, Mar. 2020, pp. 595–604. </a:t>
            </a:r>
            <a:r>
              <a:rPr lang="en-US" sz="2000" b="0" i="0" dirty="0" err="1">
                <a:solidFill>
                  <a:srgbClr val="000000"/>
                </a:solidFill>
                <a:effectLst/>
                <a:latin typeface="Times New Roman" panose="02020603050405020304" pitchFamily="18" charset="0"/>
                <a:cs typeface="Times New Roman" panose="02020603050405020304" pitchFamily="18" charset="0"/>
              </a:rPr>
              <a:t>doi</a:t>
            </a:r>
            <a:r>
              <a:rPr lang="en-US" sz="2000" b="0" i="0" dirty="0">
                <a:solidFill>
                  <a:srgbClr val="000000"/>
                </a:solidFill>
                <a:effectLst/>
                <a:latin typeface="Times New Roman" panose="02020603050405020304" pitchFamily="18" charset="0"/>
                <a:cs typeface="Times New Roman" panose="02020603050405020304" pitchFamily="18" charset="0"/>
              </a:rPr>
              <a:t>: 10.1145/3375462.3375528.</a:t>
            </a:r>
          </a:p>
          <a:p>
            <a:pPr marL="82296" indent="0" algn="just">
              <a:lnSpc>
                <a:spcPct val="170000"/>
              </a:lnSpc>
              <a:buNone/>
            </a:pPr>
            <a:endParaRPr lang="en-IN"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914400"/>
            <a:ext cx="7086600" cy="4800600"/>
          </a:xfrm>
        </p:spPr>
        <p:txBody>
          <a:bodyPr>
            <a:noAutofit/>
          </a:bodyPr>
          <a:lstStyle/>
          <a:p>
            <a:pPr algn="just"/>
            <a:r>
              <a:rPr lang="en-US" sz="2000" b="0" i="0" dirty="0">
                <a:solidFill>
                  <a:srgbClr val="000000"/>
                </a:solidFill>
                <a:effectLst/>
                <a:latin typeface="Times New Roman" panose="02020603050405020304" pitchFamily="18" charset="0"/>
                <a:cs typeface="Times New Roman" panose="02020603050405020304" pitchFamily="18" charset="0"/>
              </a:rPr>
              <a:t>[4] D. </a:t>
            </a:r>
            <a:r>
              <a:rPr lang="en-US" sz="2000" b="0" i="0" dirty="0" err="1">
                <a:solidFill>
                  <a:srgbClr val="000000"/>
                </a:solidFill>
                <a:effectLst/>
                <a:latin typeface="Times New Roman" panose="02020603050405020304" pitchFamily="18" charset="0"/>
                <a:cs typeface="Times New Roman" panose="02020603050405020304" pitchFamily="18" charset="0"/>
              </a:rPr>
              <a:t>Boud</a:t>
            </a:r>
            <a:r>
              <a:rPr lang="en-US" sz="2000" b="0" i="0" dirty="0">
                <a:solidFill>
                  <a:srgbClr val="000000"/>
                </a:solidFill>
                <a:effectLst/>
                <a:latin typeface="Times New Roman" panose="02020603050405020304" pitchFamily="18" charset="0"/>
                <a:cs typeface="Times New Roman" panose="02020603050405020304" pitchFamily="18" charset="0"/>
              </a:rPr>
              <a:t>, R. Keogh, and D. Walker, “Promoting reflection in learning: A model,” in Boundaries of adult learning, In R. Edwards, A. Hanson, P. </a:t>
            </a:r>
            <a:r>
              <a:rPr lang="en-US" sz="2000" b="0" i="0" dirty="0" err="1">
                <a:solidFill>
                  <a:srgbClr val="000000"/>
                </a:solidFill>
                <a:effectLst/>
                <a:latin typeface="Times New Roman" panose="02020603050405020304" pitchFamily="18" charset="0"/>
                <a:cs typeface="Times New Roman" panose="02020603050405020304" pitchFamily="18" charset="0"/>
              </a:rPr>
              <a:t>Raggatt</a:t>
            </a:r>
            <a:r>
              <a:rPr lang="en-US" sz="2000" b="0" i="0" dirty="0">
                <a:solidFill>
                  <a:srgbClr val="000000"/>
                </a:solidFill>
                <a:effectLst/>
                <a:latin typeface="Times New Roman" panose="02020603050405020304" pitchFamily="18" charset="0"/>
                <a:cs typeface="Times New Roman" panose="02020603050405020304" pitchFamily="18" charset="0"/>
              </a:rPr>
              <a:t>., vol. 1, Taylor &amp; Francis, 2013, pp. 32–57. Accessed: May 10, 2021. [Online]. Available: https://books.google.co.uk/books?id=MVvdAAAAQBAJ </a:t>
            </a:r>
          </a:p>
          <a:p>
            <a:pPr algn="just"/>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just"/>
            <a:r>
              <a:rPr lang="en-US" sz="2000" b="0" i="0" dirty="0">
                <a:solidFill>
                  <a:srgbClr val="000000"/>
                </a:solidFill>
                <a:effectLst/>
                <a:latin typeface="Times New Roman" panose="02020603050405020304" pitchFamily="18" charset="0"/>
                <a:cs typeface="Times New Roman" panose="02020603050405020304" pitchFamily="18" charset="0"/>
              </a:rPr>
              <a:t>[5] D. </a:t>
            </a:r>
            <a:r>
              <a:rPr lang="en-US" sz="2000" b="0" i="0" dirty="0" err="1">
                <a:solidFill>
                  <a:srgbClr val="000000"/>
                </a:solidFill>
                <a:effectLst/>
                <a:latin typeface="Times New Roman" panose="02020603050405020304" pitchFamily="18" charset="0"/>
                <a:cs typeface="Times New Roman" panose="02020603050405020304" pitchFamily="18" charset="0"/>
              </a:rPr>
              <a:t>Kember</a:t>
            </a:r>
            <a:r>
              <a:rPr lang="en-US" sz="2000" b="0" i="0" dirty="0">
                <a:solidFill>
                  <a:srgbClr val="000000"/>
                </a:solidFill>
                <a:effectLst/>
                <a:latin typeface="Times New Roman" panose="02020603050405020304" pitchFamily="18" charset="0"/>
                <a:cs typeface="Times New Roman" panose="02020603050405020304" pitchFamily="18" charset="0"/>
              </a:rPr>
              <a:t>, J. McKay, K. Sinclair, and F. K. Y. Wong, “A four‐category scheme for coding and assessing level of reflection in written work,” Assess. Eval. High. Educ., vol. 33, no. 4, pp. 369–379, Aug. 2008, </a:t>
            </a:r>
            <a:r>
              <a:rPr lang="en-US" sz="2000" b="0" i="0" dirty="0" err="1">
                <a:solidFill>
                  <a:srgbClr val="000000"/>
                </a:solidFill>
                <a:effectLst/>
                <a:latin typeface="Times New Roman" panose="02020603050405020304" pitchFamily="18" charset="0"/>
                <a:cs typeface="Times New Roman" panose="02020603050405020304" pitchFamily="18" charset="0"/>
              </a:rPr>
              <a:t>doi</a:t>
            </a:r>
            <a:r>
              <a:rPr lang="en-US" sz="2000" b="0" i="0" dirty="0">
                <a:solidFill>
                  <a:srgbClr val="000000"/>
                </a:solidFill>
                <a:effectLst/>
                <a:latin typeface="Times New Roman" panose="02020603050405020304" pitchFamily="18" charset="0"/>
                <a:cs typeface="Times New Roman" panose="02020603050405020304" pitchFamily="18" charset="0"/>
              </a:rPr>
              <a:t>: 10.1080/02602930701293355. </a:t>
            </a:r>
          </a:p>
          <a:p>
            <a:pPr marL="82296" indent="0" algn="just">
              <a:buNone/>
            </a:pPr>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just"/>
            <a:r>
              <a:rPr lang="en-US" sz="2000" b="0" i="0" dirty="0">
                <a:solidFill>
                  <a:srgbClr val="000000"/>
                </a:solidFill>
                <a:effectLst/>
                <a:latin typeface="Times New Roman" panose="02020603050405020304" pitchFamily="18" charset="0"/>
                <a:cs typeface="Times New Roman" panose="02020603050405020304" pitchFamily="18" charset="0"/>
              </a:rPr>
              <a:t>[6] Donald. Schön, The Reflective Practitioner: How Professionals Think In Action, vol. 5126. Basic Books, 198</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1600200"/>
            <a:ext cx="7315200" cy="4876800"/>
          </a:xfrm>
        </p:spPr>
        <p:txBody>
          <a:bodyPr>
            <a:noAutofit/>
          </a:bodyPr>
          <a:lstStyle/>
          <a:p>
            <a:pPr algn="just"/>
            <a:r>
              <a:rPr lang="en-IN" sz="2000" b="0" i="0" dirty="0">
                <a:solidFill>
                  <a:srgbClr val="000000"/>
                </a:solidFill>
                <a:effectLst/>
                <a:latin typeface="Times New Roman" panose="02020603050405020304" pitchFamily="18" charset="0"/>
                <a:cs typeface="Times New Roman" panose="02020603050405020304" pitchFamily="18" charset="0"/>
              </a:rPr>
              <a:t>[7] J. A. Moon, Learning Journals: A Handbook for Academics, Students and Professional Development. Kogan Page, 1999. </a:t>
            </a:r>
          </a:p>
          <a:p>
            <a:pPr algn="just"/>
            <a:endParaRPr lang="en-IN" sz="2000" b="0" i="0" dirty="0">
              <a:solidFill>
                <a:srgbClr val="000000"/>
              </a:solidFill>
              <a:effectLst/>
              <a:latin typeface="Times New Roman" panose="02020603050405020304" pitchFamily="18" charset="0"/>
              <a:cs typeface="Times New Roman" panose="02020603050405020304" pitchFamily="18" charset="0"/>
            </a:endParaRPr>
          </a:p>
          <a:p>
            <a:pPr algn="just"/>
            <a:r>
              <a:rPr lang="en-IN" sz="2000" b="0" i="0" dirty="0">
                <a:solidFill>
                  <a:srgbClr val="000000"/>
                </a:solidFill>
                <a:effectLst/>
                <a:latin typeface="Times New Roman" panose="02020603050405020304" pitchFamily="18" charset="0"/>
                <a:cs typeface="Times New Roman" panose="02020603050405020304" pitchFamily="18" charset="0"/>
              </a:rPr>
              <a:t>[8] J. Mezirow, Transformative Dimensions of Adult Learning. Jossey-Bass, 350 Sansome Street, San Francisco, CA 94104-1310 ($27, 1991. </a:t>
            </a:r>
          </a:p>
          <a:p>
            <a:pPr algn="just"/>
            <a:endParaRPr lang="en-IN" sz="2000" b="0" i="0" dirty="0">
              <a:solidFill>
                <a:srgbClr val="000000"/>
              </a:solidFill>
              <a:effectLst/>
              <a:latin typeface="Times New Roman" panose="02020603050405020304" pitchFamily="18" charset="0"/>
              <a:cs typeface="Times New Roman" panose="02020603050405020304" pitchFamily="18" charset="0"/>
            </a:endParaRPr>
          </a:p>
          <a:p>
            <a:pPr algn="just"/>
            <a:r>
              <a:rPr lang="en-IN" sz="2000" b="0" i="0" dirty="0">
                <a:solidFill>
                  <a:srgbClr val="000000"/>
                </a:solidFill>
                <a:effectLst/>
                <a:latin typeface="Times New Roman" panose="02020603050405020304" pitchFamily="18" charset="0"/>
                <a:cs typeface="Times New Roman" panose="02020603050405020304" pitchFamily="18" charset="0"/>
              </a:rPr>
              <a:t>[9] D. </a:t>
            </a:r>
            <a:r>
              <a:rPr lang="en-IN" sz="2000" b="0" i="0" dirty="0" err="1">
                <a:solidFill>
                  <a:srgbClr val="000000"/>
                </a:solidFill>
                <a:effectLst/>
                <a:latin typeface="Times New Roman" panose="02020603050405020304" pitchFamily="18" charset="0"/>
                <a:cs typeface="Times New Roman" panose="02020603050405020304" pitchFamily="18" charset="0"/>
              </a:rPr>
              <a:t>Boud</a:t>
            </a:r>
            <a:r>
              <a:rPr lang="en-IN" sz="2000" b="0" i="0" dirty="0">
                <a:solidFill>
                  <a:srgbClr val="000000"/>
                </a:solidFill>
                <a:effectLst/>
                <a:latin typeface="Times New Roman" panose="02020603050405020304" pitchFamily="18" charset="0"/>
                <a:cs typeface="Times New Roman" panose="02020603050405020304" pitchFamily="18" charset="0"/>
              </a:rPr>
              <a:t>, R. Keogh, and D. Walker, Reflection: Turning Experience into Learning. Routledge, 1985.</a:t>
            </a:r>
          </a:p>
          <a:p>
            <a:pPr marL="82296" indent="0" algn="just">
              <a:buNone/>
            </a:pPr>
            <a:endParaRPr lang="en-IN" sz="2000" b="0" i="0" dirty="0">
              <a:solidFill>
                <a:srgbClr val="222222"/>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600200" y="952500"/>
            <a:ext cx="6705600" cy="4953000"/>
          </a:xfrm>
        </p:spPr>
        <p:txBody>
          <a:bodyPr>
            <a:normAutofit lnSpcReduction="10000"/>
          </a:bodyPr>
          <a:lstStyle/>
          <a:p>
            <a:pPr algn="just"/>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0" dirty="0">
                <a:solidFill>
                  <a:srgbClr val="000000"/>
                </a:solidFill>
                <a:effectLst/>
                <a:latin typeface="Times New Roman" panose="02020603050405020304" pitchFamily="18" charset="0"/>
                <a:cs typeface="Times New Roman" panose="02020603050405020304" pitchFamily="18" charset="0"/>
              </a:rPr>
              <a:t>[10] G. Lai and B. Calandra, “Examining the effects of computer-based scaffolds on novice teachers’ reflective journal writing,” Educ. Technol. Res. Dev., vol. 58, no. 4, pp. 421–437, Aug. 2010, </a:t>
            </a:r>
            <a:r>
              <a:rPr lang="en-IN" sz="2000" b="0" i="0" dirty="0" err="1">
                <a:solidFill>
                  <a:srgbClr val="000000"/>
                </a:solidFill>
                <a:effectLst/>
                <a:latin typeface="Times New Roman" panose="02020603050405020304" pitchFamily="18" charset="0"/>
                <a:cs typeface="Times New Roman" panose="02020603050405020304" pitchFamily="18" charset="0"/>
              </a:rPr>
              <a:t>doi</a:t>
            </a:r>
            <a:r>
              <a:rPr lang="en-IN" sz="2000" b="0" i="0" dirty="0">
                <a:solidFill>
                  <a:srgbClr val="000000"/>
                </a:solidFill>
                <a:effectLst/>
                <a:latin typeface="Times New Roman" panose="02020603050405020304" pitchFamily="18" charset="0"/>
                <a:cs typeface="Times New Roman" panose="02020603050405020304" pitchFamily="18" charset="0"/>
              </a:rPr>
              <a:t>: 10.1007/s11423-009-9112-2. </a:t>
            </a:r>
          </a:p>
          <a:p>
            <a:pPr algn="just"/>
            <a:endParaRPr lang="en-IN" sz="2000" b="0" i="0" dirty="0">
              <a:solidFill>
                <a:srgbClr val="000000"/>
              </a:solidFill>
              <a:effectLst/>
              <a:latin typeface="Times New Roman" panose="02020603050405020304" pitchFamily="18" charset="0"/>
              <a:cs typeface="Times New Roman" panose="02020603050405020304" pitchFamily="18" charset="0"/>
            </a:endParaRPr>
          </a:p>
          <a:p>
            <a:pPr algn="just"/>
            <a:r>
              <a:rPr lang="en-IN" sz="2000" b="0" i="0" dirty="0">
                <a:solidFill>
                  <a:srgbClr val="000000"/>
                </a:solidFill>
                <a:effectLst/>
                <a:latin typeface="Times New Roman" panose="02020603050405020304" pitchFamily="18" charset="0"/>
                <a:cs typeface="Times New Roman" panose="02020603050405020304" pitchFamily="18" charset="0"/>
              </a:rPr>
              <a:t>[11] S. </a:t>
            </a:r>
            <a:r>
              <a:rPr lang="en-IN" sz="2000" b="0" i="0" dirty="0" err="1">
                <a:solidFill>
                  <a:srgbClr val="000000"/>
                </a:solidFill>
                <a:effectLst/>
                <a:latin typeface="Times New Roman" panose="02020603050405020304" pitchFamily="18" charset="0"/>
                <a:cs typeface="Times New Roman" panose="02020603050405020304" pitchFamily="18" charset="0"/>
              </a:rPr>
              <a:t>Joksimović</a:t>
            </a:r>
            <a:r>
              <a:rPr lang="en-IN" sz="2000" b="0" i="0" dirty="0">
                <a:solidFill>
                  <a:srgbClr val="000000"/>
                </a:solidFill>
                <a:effectLst/>
                <a:latin typeface="Times New Roman" panose="02020603050405020304" pitchFamily="18" charset="0"/>
                <a:cs typeface="Times New Roman" panose="02020603050405020304" pitchFamily="18" charset="0"/>
              </a:rPr>
              <a:t>, N. Dowell, D. </a:t>
            </a:r>
            <a:r>
              <a:rPr lang="en-IN" sz="2000" b="0" i="0" dirty="0" err="1">
                <a:solidFill>
                  <a:srgbClr val="000000"/>
                </a:solidFill>
                <a:effectLst/>
                <a:latin typeface="Times New Roman" panose="02020603050405020304" pitchFamily="18" charset="0"/>
                <a:cs typeface="Times New Roman" panose="02020603050405020304" pitchFamily="18" charset="0"/>
              </a:rPr>
              <a:t>Gašević</a:t>
            </a:r>
            <a:r>
              <a:rPr lang="en-IN" sz="2000" b="0" i="0" dirty="0">
                <a:solidFill>
                  <a:srgbClr val="000000"/>
                </a:solidFill>
                <a:effectLst/>
                <a:latin typeface="Times New Roman" panose="02020603050405020304" pitchFamily="18" charset="0"/>
                <a:cs typeface="Times New Roman" panose="02020603050405020304" pitchFamily="18" charset="0"/>
              </a:rPr>
              <a:t>, N. </a:t>
            </a:r>
            <a:r>
              <a:rPr lang="en-IN" sz="2000" b="0" i="0" dirty="0" err="1">
                <a:solidFill>
                  <a:srgbClr val="000000"/>
                </a:solidFill>
                <a:effectLst/>
                <a:latin typeface="Times New Roman" panose="02020603050405020304" pitchFamily="18" charset="0"/>
                <a:cs typeface="Times New Roman" panose="02020603050405020304" pitchFamily="18" charset="0"/>
              </a:rPr>
              <a:t>Mirriahi</a:t>
            </a:r>
            <a:r>
              <a:rPr lang="en-IN" sz="2000" b="0" i="0" dirty="0">
                <a:solidFill>
                  <a:srgbClr val="000000"/>
                </a:solidFill>
                <a:effectLst/>
                <a:latin typeface="Times New Roman" panose="02020603050405020304" pitchFamily="18" charset="0"/>
                <a:cs typeface="Times New Roman" panose="02020603050405020304" pitchFamily="18" charset="0"/>
              </a:rPr>
              <a:t>, S. Dawson, and A. C. </a:t>
            </a:r>
            <a:r>
              <a:rPr lang="en-IN" sz="2000" b="0" i="0" dirty="0" err="1">
                <a:solidFill>
                  <a:srgbClr val="000000"/>
                </a:solidFill>
                <a:effectLst/>
                <a:latin typeface="Times New Roman" panose="02020603050405020304" pitchFamily="18" charset="0"/>
                <a:cs typeface="Times New Roman" panose="02020603050405020304" pitchFamily="18" charset="0"/>
              </a:rPr>
              <a:t>Graesser</a:t>
            </a:r>
            <a:r>
              <a:rPr lang="en-IN" sz="2000" b="0" i="0" dirty="0">
                <a:solidFill>
                  <a:srgbClr val="000000"/>
                </a:solidFill>
                <a:effectLst/>
                <a:latin typeface="Times New Roman" panose="02020603050405020304" pitchFamily="18" charset="0"/>
                <a:cs typeface="Times New Roman" panose="02020603050405020304" pitchFamily="18" charset="0"/>
              </a:rPr>
              <a:t>, “Linguistic characteristics of reflective states in video annotations under different instructional </a:t>
            </a:r>
            <a:r>
              <a:rPr lang="en-IN" sz="2000" b="0" i="0" dirty="0" err="1">
                <a:solidFill>
                  <a:srgbClr val="000000"/>
                </a:solidFill>
                <a:effectLst/>
                <a:latin typeface="Times New Roman" panose="02020603050405020304" pitchFamily="18" charset="0"/>
                <a:cs typeface="Times New Roman" panose="02020603050405020304" pitchFamily="18" charset="0"/>
              </a:rPr>
              <a:t>conditions,Comput</a:t>
            </a:r>
            <a:r>
              <a:rPr lang="en-IN" sz="2000" b="0" i="0" dirty="0">
                <a:solidFill>
                  <a:srgbClr val="000000"/>
                </a:solidFill>
                <a:effectLst/>
                <a:latin typeface="Times New Roman" panose="02020603050405020304" pitchFamily="18" charset="0"/>
                <a:cs typeface="Times New Roman" panose="02020603050405020304" pitchFamily="18" charset="0"/>
              </a:rPr>
              <a:t>. Hum. </a:t>
            </a:r>
            <a:r>
              <a:rPr lang="en-IN" sz="2000" b="0" i="0" dirty="0" err="1">
                <a:solidFill>
                  <a:srgbClr val="000000"/>
                </a:solidFill>
                <a:effectLst/>
                <a:latin typeface="Times New Roman" panose="02020603050405020304" pitchFamily="18" charset="0"/>
                <a:cs typeface="Times New Roman" panose="02020603050405020304" pitchFamily="18" charset="0"/>
              </a:rPr>
              <a:t>Behav</a:t>
            </a:r>
            <a:r>
              <a:rPr lang="en-IN" sz="2000" b="0" i="0" dirty="0">
                <a:solidFill>
                  <a:srgbClr val="000000"/>
                </a:solidFill>
                <a:effectLst/>
                <a:latin typeface="Times New Roman" panose="02020603050405020304" pitchFamily="18" charset="0"/>
                <a:cs typeface="Times New Roman" panose="02020603050405020304" pitchFamily="18" charset="0"/>
              </a:rPr>
              <a:t>., vol. 96, pp. 211–222, Jul. 2019, </a:t>
            </a:r>
            <a:r>
              <a:rPr lang="en-IN" sz="2000" b="0" i="0" dirty="0" err="1">
                <a:solidFill>
                  <a:srgbClr val="000000"/>
                </a:solidFill>
                <a:effectLst/>
                <a:latin typeface="Times New Roman" panose="02020603050405020304" pitchFamily="18" charset="0"/>
                <a:cs typeface="Times New Roman" panose="02020603050405020304" pitchFamily="18" charset="0"/>
              </a:rPr>
              <a:t>doi</a:t>
            </a:r>
            <a:r>
              <a:rPr lang="en-IN" sz="2000" b="0" i="0" dirty="0">
                <a:solidFill>
                  <a:srgbClr val="000000"/>
                </a:solidFill>
                <a:effectLst/>
                <a:latin typeface="Times New Roman" panose="02020603050405020304" pitchFamily="18" charset="0"/>
                <a:cs typeface="Times New Roman" panose="02020603050405020304" pitchFamily="18" charset="0"/>
              </a:rPr>
              <a:t>: 10.1016/j.chb.2018.03.003. </a:t>
            </a:r>
          </a:p>
          <a:p>
            <a:pPr marL="82296" indent="0" algn="just">
              <a:buNone/>
            </a:pPr>
            <a:endParaRPr lang="en-IN" sz="2000" b="0" i="0" dirty="0">
              <a:solidFill>
                <a:srgbClr val="000000"/>
              </a:solidFill>
              <a:effectLst/>
              <a:latin typeface="Times New Roman" panose="02020603050405020304" pitchFamily="18" charset="0"/>
              <a:cs typeface="Times New Roman" panose="02020603050405020304" pitchFamily="18" charset="0"/>
            </a:endParaRPr>
          </a:p>
          <a:p>
            <a:pPr algn="just"/>
            <a:r>
              <a:rPr lang="en-IN" sz="2000" b="0" i="0" dirty="0">
                <a:solidFill>
                  <a:srgbClr val="000000"/>
                </a:solidFill>
                <a:effectLst/>
                <a:latin typeface="Times New Roman" panose="02020603050405020304" pitchFamily="18" charset="0"/>
                <a:cs typeface="Times New Roman" panose="02020603050405020304" pitchFamily="18" charset="0"/>
              </a:rPr>
              <a:t>[12] T. D. Ullmann, “Automated Analysis of Reflection in Writing: Validating Machine Learning Approaches,” Int. J. </a:t>
            </a:r>
            <a:r>
              <a:rPr lang="en-IN" sz="2000" b="0" i="0" dirty="0" err="1">
                <a:solidFill>
                  <a:srgbClr val="000000"/>
                </a:solidFill>
                <a:effectLst/>
                <a:latin typeface="Times New Roman" panose="02020603050405020304" pitchFamily="18" charset="0"/>
                <a:cs typeface="Times New Roman" panose="02020603050405020304" pitchFamily="18" charset="0"/>
              </a:rPr>
              <a:t>Artif</a:t>
            </a:r>
            <a:r>
              <a:rPr lang="en-IN" sz="2000" b="0" i="0" dirty="0">
                <a:solidFill>
                  <a:srgbClr val="000000"/>
                </a:solidFill>
                <a:effectLst/>
                <a:latin typeface="Times New Roman" panose="02020603050405020304" pitchFamily="18" charset="0"/>
                <a:cs typeface="Times New Roman" panose="02020603050405020304" pitchFamily="18" charset="0"/>
              </a:rPr>
              <a:t>. </a:t>
            </a:r>
            <a:r>
              <a:rPr lang="en-IN" sz="2000" b="0" i="0" dirty="0" err="1">
                <a:solidFill>
                  <a:srgbClr val="000000"/>
                </a:solidFill>
                <a:effectLst/>
                <a:latin typeface="Times New Roman" panose="02020603050405020304" pitchFamily="18" charset="0"/>
                <a:cs typeface="Times New Roman" panose="02020603050405020304" pitchFamily="18" charset="0"/>
              </a:rPr>
              <a:t>Intell</a:t>
            </a:r>
            <a:r>
              <a:rPr lang="en-IN" sz="2000" b="0" i="0" dirty="0">
                <a:solidFill>
                  <a:srgbClr val="000000"/>
                </a:solidFill>
                <a:effectLst/>
                <a:latin typeface="Times New Roman" panose="02020603050405020304" pitchFamily="18" charset="0"/>
                <a:cs typeface="Times New Roman" panose="02020603050405020304" pitchFamily="18" charset="0"/>
              </a:rPr>
              <a:t>. Educ., vol. 29, no. 2, pp. 217–257, May 2019, </a:t>
            </a:r>
            <a:r>
              <a:rPr lang="en-IN" sz="2000" b="0" i="0" dirty="0" err="1">
                <a:solidFill>
                  <a:srgbClr val="000000"/>
                </a:solidFill>
                <a:effectLst/>
                <a:latin typeface="Times New Roman" panose="02020603050405020304" pitchFamily="18" charset="0"/>
                <a:cs typeface="Times New Roman" panose="02020603050405020304" pitchFamily="18" charset="0"/>
              </a:rPr>
              <a:t>doi</a:t>
            </a:r>
            <a:r>
              <a:rPr lang="en-IN" sz="2000" b="0" i="0" dirty="0">
                <a:solidFill>
                  <a:srgbClr val="000000"/>
                </a:solidFill>
                <a:effectLst/>
                <a:latin typeface="Times New Roman" panose="02020603050405020304" pitchFamily="18" charset="0"/>
                <a:cs typeface="Times New Roman" panose="02020603050405020304" pitchFamily="18" charset="0"/>
              </a:rPr>
              <a:t>: 10.1007/s40593-019-00174-2.</a:t>
            </a:r>
          </a:p>
        </p:txBody>
      </p:sp>
    </p:spTree>
    <p:extLst>
      <p:ext uri="{BB962C8B-B14F-4D97-AF65-F5344CB8AC3E}">
        <p14:creationId xmlns:p14="http://schemas.microsoft.com/office/powerpoint/2010/main" val="17289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676400" y="838200"/>
            <a:ext cx="7010400" cy="5486400"/>
          </a:xfrm>
        </p:spPr>
        <p:txBody>
          <a:bodyPr>
            <a:noAutofit/>
          </a:bodyPr>
          <a:lstStyle/>
          <a:p>
            <a:pPr algn="just"/>
            <a:r>
              <a:rPr lang="en-IN" sz="2000" b="0" i="0" dirty="0">
                <a:solidFill>
                  <a:srgbClr val="000000"/>
                </a:solidFill>
                <a:effectLst/>
                <a:latin typeface="Times New Roman" panose="02020603050405020304" pitchFamily="18" charset="0"/>
                <a:cs typeface="Times New Roman" panose="02020603050405020304" pitchFamily="18" charset="0"/>
              </a:rPr>
              <a:t>[13] Ullmann, Thomas Daniel, “Automated detection of reflection in texts. A machine learning based approach - Open Research Online,” The Open University, 2015. Accessed: Dec. 01, 2020. [Online]. Available: http://oro.open.ac.uk/45402/ </a:t>
            </a:r>
          </a:p>
          <a:p>
            <a:pPr algn="just"/>
            <a:endParaRPr lang="en-IN" sz="2000" b="0" i="0" dirty="0">
              <a:solidFill>
                <a:srgbClr val="000000"/>
              </a:solidFill>
              <a:effectLst/>
              <a:latin typeface="Times New Roman" panose="02020603050405020304" pitchFamily="18" charset="0"/>
              <a:cs typeface="Times New Roman" panose="02020603050405020304" pitchFamily="18" charset="0"/>
            </a:endParaRPr>
          </a:p>
          <a:p>
            <a:pPr algn="just"/>
            <a:r>
              <a:rPr lang="en-IN" sz="2000" b="0" i="0" dirty="0">
                <a:solidFill>
                  <a:srgbClr val="000000"/>
                </a:solidFill>
                <a:effectLst/>
                <a:latin typeface="Times New Roman" panose="02020603050405020304" pitchFamily="18" charset="0"/>
                <a:cs typeface="Times New Roman" panose="02020603050405020304" pitchFamily="18" charset="0"/>
              </a:rPr>
              <a:t>[14] A. Gibson, A. Aitken, Á. </a:t>
            </a:r>
            <a:r>
              <a:rPr lang="en-IN" sz="2000" b="0" i="0" dirty="0" err="1">
                <a:solidFill>
                  <a:srgbClr val="000000"/>
                </a:solidFill>
                <a:effectLst/>
                <a:latin typeface="Times New Roman" panose="02020603050405020304" pitchFamily="18" charset="0"/>
                <a:cs typeface="Times New Roman" panose="02020603050405020304" pitchFamily="18" charset="0"/>
              </a:rPr>
              <a:t>Sándor</a:t>
            </a:r>
            <a:r>
              <a:rPr lang="en-IN" sz="2000" b="0" i="0" dirty="0">
                <a:solidFill>
                  <a:srgbClr val="000000"/>
                </a:solidFill>
                <a:effectLst/>
                <a:latin typeface="Times New Roman" panose="02020603050405020304" pitchFamily="18" charset="0"/>
                <a:cs typeface="Times New Roman" panose="02020603050405020304" pitchFamily="18" charset="0"/>
              </a:rPr>
              <a:t>, S. Buckingham Shum, C. </a:t>
            </a:r>
            <a:r>
              <a:rPr lang="en-IN" sz="2000" b="0" i="0" dirty="0" err="1">
                <a:solidFill>
                  <a:srgbClr val="000000"/>
                </a:solidFill>
                <a:effectLst/>
                <a:latin typeface="Times New Roman" panose="02020603050405020304" pitchFamily="18" charset="0"/>
                <a:cs typeface="Times New Roman" panose="02020603050405020304" pitchFamily="18" charset="0"/>
              </a:rPr>
              <a:t>Tsingos</a:t>
            </a:r>
            <a:r>
              <a:rPr lang="en-IN" sz="2000" b="0" i="0" dirty="0">
                <a:solidFill>
                  <a:srgbClr val="000000"/>
                </a:solidFill>
                <a:effectLst/>
                <a:latin typeface="Times New Roman" panose="02020603050405020304" pitchFamily="18" charset="0"/>
                <a:cs typeface="Times New Roman" panose="02020603050405020304" pitchFamily="18" charset="0"/>
              </a:rPr>
              <a:t>-Lucas, and S. Knight, “Reflective writing analytics for actionable feedback,” in Proceedings of the Seventh International Learning Analytics &amp; Knowledge Conference, Vancouver British Columbia Canada, Mar. 2017, pp. 153–162. </a:t>
            </a:r>
            <a:r>
              <a:rPr lang="en-IN" sz="2000" b="0" i="0" dirty="0" err="1">
                <a:solidFill>
                  <a:srgbClr val="000000"/>
                </a:solidFill>
                <a:effectLst/>
                <a:latin typeface="Times New Roman" panose="02020603050405020304" pitchFamily="18" charset="0"/>
                <a:cs typeface="Times New Roman" panose="02020603050405020304" pitchFamily="18" charset="0"/>
              </a:rPr>
              <a:t>doi</a:t>
            </a:r>
            <a:r>
              <a:rPr lang="en-IN" sz="2000" b="0" i="0" dirty="0">
                <a:solidFill>
                  <a:srgbClr val="000000"/>
                </a:solidFill>
                <a:effectLst/>
                <a:latin typeface="Times New Roman" panose="02020603050405020304" pitchFamily="18" charset="0"/>
                <a:cs typeface="Times New Roman" panose="02020603050405020304" pitchFamily="18" charset="0"/>
              </a:rPr>
              <a:t>: 10.1145/3027385.3027436. </a:t>
            </a:r>
          </a:p>
          <a:p>
            <a:pPr algn="just"/>
            <a:endParaRPr lang="en-IN" sz="2000" b="0" i="0" dirty="0">
              <a:solidFill>
                <a:srgbClr val="000000"/>
              </a:solidFill>
              <a:effectLst/>
              <a:latin typeface="Times New Roman" panose="02020603050405020304" pitchFamily="18" charset="0"/>
              <a:cs typeface="Times New Roman" panose="02020603050405020304" pitchFamily="18" charset="0"/>
            </a:endParaRPr>
          </a:p>
          <a:p>
            <a:pPr algn="just"/>
            <a:r>
              <a:rPr lang="en-IN" sz="2000" b="0" i="0" dirty="0">
                <a:solidFill>
                  <a:srgbClr val="000000"/>
                </a:solidFill>
                <a:effectLst/>
                <a:latin typeface="Times New Roman" panose="02020603050405020304" pitchFamily="18" charset="0"/>
                <a:cs typeface="Times New Roman" panose="02020603050405020304" pitchFamily="18" charset="0"/>
              </a:rPr>
              <a:t>[15] A. Gibson, K. </a:t>
            </a:r>
            <a:r>
              <a:rPr lang="en-IN" sz="2000" b="0" i="0" dirty="0" err="1">
                <a:solidFill>
                  <a:srgbClr val="000000"/>
                </a:solidFill>
                <a:effectLst/>
                <a:latin typeface="Times New Roman" panose="02020603050405020304" pitchFamily="18" charset="0"/>
                <a:cs typeface="Times New Roman" panose="02020603050405020304" pitchFamily="18" charset="0"/>
              </a:rPr>
              <a:t>Kitto</a:t>
            </a:r>
            <a:r>
              <a:rPr lang="en-IN" sz="2000" b="0" i="0" dirty="0">
                <a:solidFill>
                  <a:srgbClr val="000000"/>
                </a:solidFill>
                <a:effectLst/>
                <a:latin typeface="Times New Roman" panose="02020603050405020304" pitchFamily="18" charset="0"/>
                <a:cs typeface="Times New Roman" panose="02020603050405020304" pitchFamily="18" charset="0"/>
              </a:rPr>
              <a:t>, and P. </a:t>
            </a:r>
            <a:r>
              <a:rPr lang="en-IN" sz="2000" b="0" i="0" dirty="0" err="1">
                <a:solidFill>
                  <a:srgbClr val="000000"/>
                </a:solidFill>
                <a:effectLst/>
                <a:latin typeface="Times New Roman" panose="02020603050405020304" pitchFamily="18" charset="0"/>
                <a:cs typeface="Times New Roman" panose="02020603050405020304" pitchFamily="18" charset="0"/>
              </a:rPr>
              <a:t>Bruza</a:t>
            </a:r>
            <a:r>
              <a:rPr lang="en-IN" sz="2000" b="0" i="0" dirty="0">
                <a:solidFill>
                  <a:srgbClr val="000000"/>
                </a:solidFill>
                <a:effectLst/>
                <a:latin typeface="Times New Roman" panose="02020603050405020304" pitchFamily="18" charset="0"/>
                <a:cs typeface="Times New Roman" panose="02020603050405020304" pitchFamily="18" charset="0"/>
              </a:rPr>
              <a:t>, “Towards the Discovery of Learner Metacognition From Reflective</a:t>
            </a: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2395</TotalTime>
  <Words>1755</Words>
  <Application>Microsoft Office PowerPoint</Application>
  <PresentationFormat>On-screen Show (4:3)</PresentationFormat>
  <Paragraphs>99</Paragraphs>
  <Slides>19</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Calibri</vt:lpstr>
      <vt:lpstr>ff1</vt:lpstr>
      <vt:lpstr>Gill Sans MT</vt:lpstr>
      <vt:lpstr>Times New Roman</vt:lpstr>
      <vt:lpstr>Verdana</vt:lpstr>
      <vt:lpstr>Wingdings 2</vt:lpstr>
      <vt:lpstr>Solstice</vt:lpstr>
      <vt:lpstr>Understanding Depth of Reflective Writing in Workplace Learning Assessments Using Machine Learning Classification</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650</cp:revision>
  <dcterms:created xsi:type="dcterms:W3CDTF">2006-08-16T00:00:00Z</dcterms:created>
  <dcterms:modified xsi:type="dcterms:W3CDTF">2023-03-10T12:21:07Z</dcterms:modified>
</cp:coreProperties>
</file>