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 id="34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354"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3/10/2023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3/10/2023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3/10/2023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3/10/2023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3/10/2023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3/10/2023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1371600"/>
            <a:ext cx="7315200" cy="4038600"/>
          </a:xfrm>
        </p:spPr>
        <p:txBody>
          <a:bodyPr>
            <a:normAutofit/>
          </a:bodyPr>
          <a:lstStyle/>
          <a:p>
            <a:pPr algn="ctr"/>
            <a:r>
              <a:rPr lang="en-US" sz="4000" b="1" i="0" dirty="0">
                <a:solidFill>
                  <a:schemeClr val="tx2"/>
                </a:solidFill>
                <a:effectLst/>
                <a:latin typeface="Times New Roman" panose="02020603050405020304" pitchFamily="18" charset="0"/>
                <a:cs typeface="Times New Roman" panose="02020603050405020304" pitchFamily="18" charset="0"/>
              </a:rPr>
              <a:t>3-D Deconvolutional Networks for the Unsupervised Representation Learning of Human Motions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600200" y="1295400"/>
            <a:ext cx="6964680" cy="4648200"/>
          </a:xfrm>
        </p:spPr>
        <p:txBody>
          <a:bodyPr>
            <a:noAutofit/>
          </a:bodyPr>
          <a:lstStyle/>
          <a:p>
            <a:pPr algn="just"/>
            <a:r>
              <a:rPr lang="en-US" sz="2000" dirty="0">
                <a:latin typeface="Times New Roman" panose="02020603050405020304" pitchFamily="18" charset="0"/>
                <a:cs typeface="Times New Roman" panose="02020603050405020304" pitchFamily="18" charset="0"/>
              </a:rPr>
              <a:t>The major obstacle for learning-based RF sensing is to obtain a high-quality large-scale annotated dataset. </a:t>
            </a:r>
          </a:p>
          <a:p>
            <a:pPr algn="just"/>
            <a:r>
              <a:rPr lang="en-US" sz="2000" dirty="0">
                <a:latin typeface="Times New Roman" panose="02020603050405020304" pitchFamily="18" charset="0"/>
                <a:cs typeface="Times New Roman" panose="02020603050405020304" pitchFamily="18" charset="0"/>
              </a:rPr>
              <a:t>However, unlike visual datasets that can be easily annotated by human workers, RF signal is non-intuitive and non-interpretable, which causes the annotation of RF signals time-consuming and laborious. </a:t>
            </a:r>
          </a:p>
          <a:p>
            <a:pPr algn="just"/>
            <a:r>
              <a:rPr lang="en-US" sz="2000" dirty="0">
                <a:latin typeface="Times New Roman" panose="02020603050405020304" pitchFamily="18" charset="0"/>
                <a:cs typeface="Times New Roman" panose="02020603050405020304" pitchFamily="18" charset="0"/>
              </a:rPr>
              <a:t>To resolve the rapacious appetite of annotated data, we propose a novel unsupervised representation learning (URL) framework for RF sensing, RF-URL, to learn a pre-training model on large-scale unannotated RF datasets that can be easily collected. </a:t>
            </a:r>
          </a:p>
          <a:p>
            <a:pPr algn="just"/>
            <a:r>
              <a:rPr lang="en-US" sz="2000" dirty="0">
                <a:latin typeface="Times New Roman" panose="02020603050405020304" pitchFamily="18" charset="0"/>
                <a:cs typeface="Times New Roman" panose="02020603050405020304" pitchFamily="18" charset="0"/>
              </a:rPr>
              <a:t>RF-URL utilizes a contrastive framework to mind the gap between signal-processing-based RF sensing and learning-based RF sensing. </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251192" cy="55626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To this end, we have noted that the core of contrastive framework lies in building positive and negative pairs to learn their inherent consistencies and discrepancies, while existing methods generally utilize data augmentation to construct the positive and negative pairs, which is designed for visual images but are not able to avoid shortcuts for RF signals.</a:t>
            </a:r>
          </a:p>
          <a:p>
            <a:pPr algn="just">
              <a:lnSpc>
                <a:spcPct val="150000"/>
              </a:lnSpc>
            </a:pPr>
            <a:r>
              <a:rPr lang="en-US" sz="2000" dirty="0">
                <a:latin typeface="Times New Roman" panose="02020603050405020304" pitchFamily="18" charset="0"/>
                <a:cs typeface="Times New Roman" panose="02020603050405020304" pitchFamily="18" charset="0"/>
              </a:rPr>
              <a:t>Network Structure. For fair comparison with the existing methods, we do not adopt the same backbone in Section 5. Instead, our human silhouette generation network, named as RFSG, follows the design of RF-Pose, which uses two RF encoding networks to extract features from vertical and horizontal RF signals.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600200" y="990600"/>
            <a:ext cx="7162800" cy="52578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A translator is utilized as a mediator to embed different signal representations of RF signals into a unified metric space to avoid convergence problem, and a predictor with stop-gradient operation is proposed to improve the performance of RF-URL.</a:t>
            </a:r>
          </a:p>
          <a:p>
            <a:pPr algn="just">
              <a:lnSpc>
                <a:spcPct val="150000"/>
              </a:lnSpc>
            </a:pPr>
            <a:r>
              <a:rPr lang="en-US" sz="2000" dirty="0">
                <a:latin typeface="Times New Roman" panose="02020603050405020304" pitchFamily="18" charset="0"/>
                <a:cs typeface="Times New Roman" panose="02020603050405020304" pitchFamily="18" charset="0"/>
              </a:rPr>
              <a:t>Translator is utilized as a mediator to embed different signal representations of RF signals into a unified metric space to avoid convergence problem. </a:t>
            </a:r>
          </a:p>
          <a:p>
            <a:pPr algn="just">
              <a:lnSpc>
                <a:spcPct val="150000"/>
              </a:lnSpc>
            </a:pPr>
            <a:r>
              <a:rPr lang="en-US" sz="2000" dirty="0">
                <a:latin typeface="Times New Roman" panose="02020603050405020304" pitchFamily="18" charset="0"/>
                <a:cs typeface="Times New Roman" panose="02020603050405020304" pitchFamily="18" charset="0"/>
              </a:rPr>
              <a:t>We solve this problem by shuffling BN that trains with multiple GPUs and performs BN on the samples independently for each GPU</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435608" y="990600"/>
            <a:ext cx="7327392" cy="5334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By learning a general semantic information for various sensing tasks from different signal representations, the proposed RF-URL could enhance the sensing performance in an unsupervised manner</a:t>
            </a:r>
          </a:p>
          <a:p>
            <a:pPr algn="just">
              <a:lnSpc>
                <a:spcPct val="150000"/>
              </a:lnSpc>
            </a:pPr>
            <a:r>
              <a:rPr lang="en-US" sz="2000" dirty="0">
                <a:latin typeface="Times New Roman" panose="02020603050405020304" pitchFamily="18" charset="0"/>
                <a:cs typeface="Times New Roman" panose="02020603050405020304" pitchFamily="18" charset="0"/>
              </a:rPr>
              <a:t>It is noted that the proposed PEN model works only for single-user case since only single-user dataset has been accessible. </a:t>
            </a:r>
          </a:p>
          <a:p>
            <a:pPr algn="just">
              <a:lnSpc>
                <a:spcPct val="150000"/>
              </a:lnSpc>
            </a:pPr>
            <a:r>
              <a:rPr lang="en-US" sz="2000" dirty="0">
                <a:latin typeface="Times New Roman" panose="02020603050405020304" pitchFamily="18" charset="0"/>
                <a:cs typeface="Times New Roman" panose="02020603050405020304" pitchFamily="18" charset="0"/>
              </a:rPr>
              <a:t>These existing works mainly rely on supervised learning which requires large-scale annotated RF datasets, while the proposed framework exploits unannotated data for model training</a:t>
            </a:r>
            <a:endParaRPr lang="en-US" sz="2000" b="0" i="0" dirty="0">
              <a:solidFill>
                <a:srgbClr val="222222"/>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435608" y="1066800"/>
            <a:ext cx="7174992" cy="55626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Since almost all RF sensing tasks can be seen as a combination of above three tasks, and two most widely used RF signals are </a:t>
            </a:r>
            <a:r>
              <a:rPr lang="en-US" sz="2000" dirty="0" err="1">
                <a:latin typeface="Times New Roman" panose="02020603050405020304" pitchFamily="18" charset="0"/>
                <a:cs typeface="Times New Roman" panose="02020603050405020304" pitchFamily="18" charset="0"/>
              </a:rPr>
              <a:t>WiFi</a:t>
            </a:r>
            <a:r>
              <a:rPr lang="en-US" sz="2000" dirty="0">
                <a:latin typeface="Times New Roman" panose="02020603050405020304" pitchFamily="18" charset="0"/>
                <a:cs typeface="Times New Roman" panose="02020603050405020304" pitchFamily="18" charset="0"/>
              </a:rPr>
              <a:t> and radar signals, with the above three RF sensing tasks, it is sufficient to demonstrate the universality of the RF-URL framework.</a:t>
            </a:r>
          </a:p>
          <a:p>
            <a:pPr algn="just">
              <a:lnSpc>
                <a:spcPct val="150000"/>
              </a:lnSpc>
            </a:pPr>
            <a:r>
              <a:rPr lang="en-US" sz="2000" dirty="0">
                <a:latin typeface="Times New Roman" panose="02020603050405020304" pitchFamily="18" charset="0"/>
                <a:cs typeface="Times New Roman" panose="02020603050405020304" pitchFamily="18" charset="0"/>
              </a:rPr>
              <a:t>The first dataset (non number dataset) collects the widely used hand gestures for human-computer interaction, which contains 38687 samples</a:t>
            </a:r>
          </a:p>
          <a:p>
            <a:pPr algn="just">
              <a:lnSpc>
                <a:spcPct val="150000"/>
              </a:lnSpc>
            </a:pPr>
            <a:r>
              <a:rPr lang="en-IN" sz="2000" dirty="0">
                <a:latin typeface="Times New Roman" panose="02020603050405020304" pitchFamily="18" charset="0"/>
                <a:cs typeface="Times New Roman" panose="02020603050405020304" pitchFamily="18" charset="0"/>
              </a:rPr>
              <a:t>The commonly used contrastive learning frameworks include memory bank method  </a:t>
            </a:r>
            <a:r>
              <a:rPr lang="en-IN" sz="2000" dirty="0" err="1">
                <a:latin typeface="Times New Roman" panose="02020603050405020304" pitchFamily="18" charset="0"/>
                <a:cs typeface="Times New Roman" panose="02020603050405020304" pitchFamily="18" charset="0"/>
              </a:rPr>
              <a:t>InsDis</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MoCo</a:t>
            </a:r>
            <a:r>
              <a:rPr lang="en-IN" sz="2000" dirty="0">
                <a:latin typeface="Times New Roman" panose="02020603050405020304" pitchFamily="18" charset="0"/>
                <a:cs typeface="Times New Roman" panose="02020603050405020304" pitchFamily="18" charset="0"/>
              </a:rPr>
              <a:t> and contrastive </a:t>
            </a:r>
            <a:r>
              <a:rPr lang="en-IN" sz="2000" dirty="0" err="1">
                <a:latin typeface="Times New Roman" panose="02020603050405020304" pitchFamily="18" charset="0"/>
                <a:cs typeface="Times New Roman" panose="02020603050405020304" pitchFamily="18" charset="0"/>
              </a:rPr>
              <a:t>multiview</a:t>
            </a:r>
            <a:r>
              <a:rPr lang="en-IN" sz="2000" dirty="0">
                <a:latin typeface="Times New Roman" panose="02020603050405020304" pitchFamily="18" charset="0"/>
                <a:cs typeface="Times New Roman" panose="02020603050405020304" pitchFamily="18" charset="0"/>
              </a:rPr>
              <a:t> coding (CMC) ), big </a:t>
            </a:r>
            <a:r>
              <a:rPr lang="en-IN" sz="2000" dirty="0" err="1">
                <a:latin typeface="Times New Roman" panose="02020603050405020304" pitchFamily="18" charset="0"/>
                <a:cs typeface="Times New Roman" panose="02020603050405020304" pitchFamily="18" charset="0"/>
              </a:rPr>
              <a:t>batchsize</a:t>
            </a:r>
            <a:r>
              <a:rPr lang="en-IN" sz="2000" dirty="0">
                <a:latin typeface="Times New Roman" panose="02020603050405020304" pitchFamily="18" charset="0"/>
                <a:cs typeface="Times New Roman" panose="02020603050405020304" pitchFamily="18" charset="0"/>
              </a:rPr>
              <a:t>, clustering </a:t>
            </a:r>
            <a:r>
              <a:rPr lang="en-IN" sz="2000" dirty="0" err="1">
                <a:latin typeface="Times New Roman" panose="02020603050405020304" pitchFamily="18" charset="0"/>
                <a:cs typeface="Times New Roman" panose="02020603050405020304" pitchFamily="18" charset="0"/>
              </a:rPr>
              <a:t>SwAV</a:t>
            </a:r>
            <a:r>
              <a:rPr lang="en-IN" sz="2000" dirty="0">
                <a:latin typeface="Times New Roman" panose="02020603050405020304" pitchFamily="18" charset="0"/>
                <a:cs typeface="Times New Roman" panose="02020603050405020304" pitchFamily="18" charset="0"/>
              </a:rPr>
              <a:t> transformer  MoCov3and DINO  and negative-pairs-free methods.</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393155614"/>
              </p:ext>
            </p:extLst>
          </p:nvPr>
        </p:nvGraphicFramePr>
        <p:xfrm>
          <a:off x="1447800" y="496847"/>
          <a:ext cx="7696200" cy="5963961"/>
        </p:xfrm>
        <a:graphic>
          <a:graphicData uri="http://schemas.openxmlformats.org/drawingml/2006/table">
            <a:tbl>
              <a:tblPr firstRow="1" bandRow="1">
                <a:tableStyleId>{5C22544A-7EE6-4342-B048-85BDC9FD1C3A}</a:tableStyleId>
              </a:tblPr>
              <a:tblGrid>
                <a:gridCol w="2362200">
                  <a:extLst>
                    <a:ext uri="{9D8B030D-6E8A-4147-A177-3AD203B41FA5}">
                      <a16:colId xmlns:a16="http://schemas.microsoft.com/office/drawing/2014/main" val="20000"/>
                    </a:ext>
                  </a:extLst>
                </a:gridCol>
                <a:gridCol w="2286000">
                  <a:extLst>
                    <a:ext uri="{9D8B030D-6E8A-4147-A177-3AD203B41FA5}">
                      <a16:colId xmlns:a16="http://schemas.microsoft.com/office/drawing/2014/main" val="20001"/>
                    </a:ext>
                  </a:extLst>
                </a:gridCol>
                <a:gridCol w="3048000">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US" sz="2000" dirty="0"/>
                        <a:t>“3D Tracking via Body Radio Reflections.</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IN" sz="2000" dirty="0"/>
                        <a:t>Fadel Adib, Zachary </a:t>
                      </a:r>
                      <a:r>
                        <a:rPr lang="en-IN" sz="2000" dirty="0" err="1"/>
                        <a:t>Kabelac</a:t>
                      </a:r>
                      <a:r>
                        <a:rPr lang="en-IN" sz="2000" dirty="0"/>
                        <a:t>, Dina </a:t>
                      </a:r>
                      <a:r>
                        <a:rPr lang="en-IN" sz="2000" dirty="0" err="1"/>
                        <a:t>Katabi</a:t>
                      </a:r>
                      <a:r>
                        <a:rPr lang="en-IN" sz="2000" dirty="0"/>
                        <a:t>, and Robert C</a:t>
                      </a:r>
                      <a:endParaRPr lang="en-IN" sz="2000" dirty="0">
                        <a:latin typeface="Times New Roman" pitchFamily="18" charset="0"/>
                        <a:cs typeface="Times New Roman" pitchFamily="18" charset="0"/>
                      </a:endParaRPr>
                    </a:p>
                  </a:txBody>
                  <a:tcPr/>
                </a:tc>
                <a:tc>
                  <a:txBody>
                    <a:bodyPr/>
                    <a:lstStyle/>
                    <a:p>
                      <a:pPr algn="just"/>
                      <a:r>
                        <a:rPr lang="en-US" sz="2000" dirty="0"/>
                        <a:t> This paper introduces </a:t>
                      </a:r>
                      <a:r>
                        <a:rPr lang="en-US" sz="2000" dirty="0" err="1"/>
                        <a:t>WiTrack</a:t>
                      </a:r>
                      <a:r>
                        <a:rPr lang="en-US" sz="2000" dirty="0"/>
                        <a:t>, a system that tracks the 3D motion of a user from the radio signals reflected off her body.</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US" sz="2000" dirty="0"/>
                        <a:t>"Smart Homes That Monitor Breathing and Heart Rate.</a:t>
                      </a:r>
                      <a:endParaRPr lang="en-IN" sz="2000" dirty="0">
                        <a:latin typeface="Times New Roman" pitchFamily="18" charset="0"/>
                        <a:cs typeface="Times New Roman" pitchFamily="18" charset="0"/>
                      </a:endParaRPr>
                    </a:p>
                  </a:txBody>
                  <a:tcPr/>
                </a:tc>
                <a:tc>
                  <a:txBody>
                    <a:bodyPr/>
                    <a:lstStyle/>
                    <a:p>
                      <a:pPr algn="just"/>
                      <a:r>
                        <a:rPr lang="en-US" sz="2000" dirty="0"/>
                        <a:t>"</a:t>
                      </a:r>
                      <a:r>
                        <a:rPr lang="en-IN" sz="2000" dirty="0"/>
                        <a:t>Fadel Adib, </a:t>
                      </a:r>
                      <a:r>
                        <a:rPr lang="en-IN" sz="2000" dirty="0" err="1"/>
                        <a:t>Hongzi</a:t>
                      </a:r>
                      <a:r>
                        <a:rPr lang="en-IN" sz="2000" dirty="0"/>
                        <a:t> Mao, Zachary </a:t>
                      </a:r>
                      <a:r>
                        <a:rPr lang="en-IN" sz="2000" dirty="0" err="1"/>
                        <a:t>Kabelac</a:t>
                      </a:r>
                      <a:r>
                        <a:rPr lang="en-IN" sz="2000" dirty="0"/>
                        <a:t>, Dina </a:t>
                      </a:r>
                      <a:r>
                        <a:rPr lang="en-IN" sz="2000" dirty="0" err="1"/>
                        <a:t>Katabi</a:t>
                      </a:r>
                      <a:r>
                        <a:rPr lang="en-IN" sz="2000" dirty="0"/>
                        <a:t>, and Robert C</a:t>
                      </a:r>
                      <a:r>
                        <a:rPr lang="en-US" sz="2000" dirty="0"/>
                        <a:t>,"</a:t>
                      </a:r>
                      <a:r>
                        <a:rPr kumimoji="0" lang="de-DE" sz="2000" b="0" i="0" kern="1200" dirty="0">
                          <a:solidFill>
                            <a:schemeClr val="dk1"/>
                          </a:solidFill>
                          <a:effectLst/>
                          <a:latin typeface="Times New Roman" panose="02020603050405020304" pitchFamily="18" charset="0"/>
                          <a:ea typeface="+mn-ea"/>
                          <a:cs typeface="Times New Roman" panose="02020603050405020304" pitchFamily="18" charset="0"/>
                        </a:rPr>
                        <a:t>.</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US" sz="2000" dirty="0"/>
                        <a:t>The evolution of ubiquitous sensing technologies has led to intelligent environments that can monitor and react to our daily activities, such as adapting our heating and cooling systems, responding to our gestures, and monitoring our elderly</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412499309"/>
              </p:ext>
            </p:extLst>
          </p:nvPr>
        </p:nvGraphicFramePr>
        <p:xfrm>
          <a:off x="1295400" y="304801"/>
          <a:ext cx="7315199" cy="5791199"/>
        </p:xfrm>
        <a:graphic>
          <a:graphicData uri="http://schemas.openxmlformats.org/drawingml/2006/table">
            <a:tbl>
              <a:tblPr firstRow="1" bandRow="1">
                <a:tableStyleId>{5C22544A-7EE6-4342-B048-85BDC9FD1C3A}</a:tableStyleId>
              </a:tblPr>
              <a:tblGrid>
                <a:gridCol w="2335026">
                  <a:extLst>
                    <a:ext uri="{9D8B030D-6E8A-4147-A177-3AD203B41FA5}">
                      <a16:colId xmlns:a16="http://schemas.microsoft.com/office/drawing/2014/main" val="20000"/>
                    </a:ext>
                  </a:extLst>
                </a:gridCol>
                <a:gridCol w="1678300">
                  <a:extLst>
                    <a:ext uri="{9D8B030D-6E8A-4147-A177-3AD203B41FA5}">
                      <a16:colId xmlns:a16="http://schemas.microsoft.com/office/drawing/2014/main" val="20001"/>
                    </a:ext>
                  </a:extLst>
                </a:gridCol>
                <a:gridCol w="3301873">
                  <a:extLst>
                    <a:ext uri="{9D8B030D-6E8A-4147-A177-3AD203B41FA5}">
                      <a16:colId xmlns:a16="http://schemas.microsoft.com/office/drawing/2014/main" val="20002"/>
                    </a:ext>
                  </a:extLst>
                </a:gridCol>
              </a:tblGrid>
              <a:tr h="40430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567497">
                <a:tc>
                  <a:txBody>
                    <a:bodyPr/>
                    <a:lstStyle/>
                    <a:p>
                      <a:pPr algn="just"/>
                      <a:r>
                        <a:rPr lang="en-US" sz="2000" dirty="0">
                          <a:latin typeface="Times New Roman" panose="02020603050405020304" pitchFamily="18" charset="0"/>
                          <a:cs typeface="Times New Roman" panose="02020603050405020304" pitchFamily="18" charset="0"/>
                        </a:rPr>
                        <a:t>“</a:t>
                      </a:r>
                      <a:r>
                        <a:rPr lang="en-US" sz="2000" dirty="0"/>
                        <a:t>"Representation Learning: A Review and New Perspectives.</a:t>
                      </a:r>
                      <a:endParaRPr lang="en-IN" sz="2000" dirty="0">
                        <a:latin typeface="Times New Roman" pitchFamily="18" charset="0"/>
                        <a:cs typeface="Times New Roman" pitchFamily="18" charset="0"/>
                      </a:endParaRPr>
                    </a:p>
                  </a:txBody>
                  <a:tcPr/>
                </a:tc>
                <a:tc>
                  <a:txBody>
                    <a:bodyPr/>
                    <a:lstStyle/>
                    <a:p>
                      <a:pPr algn="just"/>
                      <a:r>
                        <a:rPr lang="en-IN" sz="2000" dirty="0" err="1"/>
                        <a:t>Yoshua</a:t>
                      </a:r>
                      <a:r>
                        <a:rPr lang="en-IN" sz="2000" dirty="0"/>
                        <a:t> </a:t>
                      </a:r>
                      <a:r>
                        <a:rPr lang="en-IN" sz="2000" dirty="0" err="1"/>
                        <a:t>Bengio</a:t>
                      </a:r>
                      <a:r>
                        <a:rPr lang="en-IN" sz="2000" dirty="0"/>
                        <a:t>, Aaron Courville, and Pascal Vincent</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The success of machine learning algorithms generally depends on data representation, and we hypothesize that this is because different representations can entangle and hide more or less the different explanatory factors of variation behind the data.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247457">
                <a:tc>
                  <a:txBody>
                    <a:bodyPr/>
                    <a:lstStyle/>
                    <a:p>
                      <a:pPr algn="just"/>
                      <a:r>
                        <a:rPr lang="en-US" sz="2000" dirty="0">
                          <a:latin typeface="Times New Roman" panose="02020603050405020304" pitchFamily="18" charset="0"/>
                          <a:cs typeface="Times New Roman" panose="02020603050405020304" pitchFamily="18" charset="0"/>
                        </a:rPr>
                        <a:t>“</a:t>
                      </a:r>
                      <a:r>
                        <a:rPr lang="en-IN" sz="2000" dirty="0"/>
                        <a:t>Language Models are Few</a:t>
                      </a:r>
                      <a:endParaRPr lang="en-IN" sz="2000" dirty="0">
                        <a:latin typeface="Times New Roman" pitchFamily="18" charset="0"/>
                        <a:cs typeface="Times New Roman" pitchFamily="18" charset="0"/>
                      </a:endParaRPr>
                    </a:p>
                  </a:txBody>
                  <a:tcPr/>
                </a:tc>
                <a:tc>
                  <a:txBody>
                    <a:bodyPr/>
                    <a:lstStyle/>
                    <a:p>
                      <a:pPr algn="just"/>
                      <a:r>
                        <a:rPr lang="en-IN" sz="2000" dirty="0"/>
                        <a:t>Tom Brown, Benjamin Mann, Nick Ryder, and et</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By contrast, humans can generally perform a new language task from only a few examples or from simple instructions - something which current NLP systems still largely struggle to do.</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066800" y="1066800"/>
            <a:ext cx="7866888" cy="5516562"/>
          </a:xfrm>
        </p:spPr>
        <p:txBody>
          <a:bodyPr>
            <a:noAutofit/>
          </a:bodyPr>
          <a:lstStyle/>
          <a:p>
            <a:pPr algn="just">
              <a:lnSpc>
                <a:spcPct val="170000"/>
              </a:lnSpc>
            </a:pPr>
            <a:r>
              <a:rPr lang="en-US" sz="2000" dirty="0">
                <a:latin typeface="Times New Roman" panose="02020603050405020304" pitchFamily="18" charset="0"/>
                <a:cs typeface="Times New Roman" panose="02020603050405020304" pitchFamily="18" charset="0"/>
              </a:rPr>
              <a:t>RF-URL is a URL framework for RF-based sensing based on contrastive learning. It utilizes different signal representations to construct positive and negative pairs for contrastive learning, which allows us to seamlessly integrate the well-developed RF signal processing techniques with URL framework.</a:t>
            </a:r>
          </a:p>
          <a:p>
            <a:pPr algn="just">
              <a:lnSpc>
                <a:spcPct val="170000"/>
              </a:lnSpc>
            </a:pPr>
            <a:r>
              <a:rPr lang="en-US" sz="2000" dirty="0">
                <a:latin typeface="Times New Roman" panose="02020603050405020304" pitchFamily="18" charset="0"/>
                <a:cs typeface="Times New Roman" panose="02020603050405020304" pitchFamily="18" charset="0"/>
              </a:rPr>
              <a:t> As shown in, the architecture of RF-URL mainly contains four components: signal representation, feature extraction with translation, predictor and memory bank sampling. </a:t>
            </a:r>
          </a:p>
          <a:p>
            <a:pPr algn="just">
              <a:lnSpc>
                <a:spcPct val="170000"/>
              </a:lnSpc>
            </a:pPr>
            <a:r>
              <a:rPr lang="en-US" sz="2000" dirty="0">
                <a:latin typeface="Times New Roman" panose="02020603050405020304" pitchFamily="18" charset="0"/>
                <a:cs typeface="Times New Roman" panose="02020603050405020304" pitchFamily="18" charset="0"/>
              </a:rPr>
              <a:t>Specifically, RF signal 𝑥 𝑖 is firstly processed by different signal processing techniques to obtain different representations .</a:t>
            </a:r>
            <a:endParaRPr lang="en-US" sz="2000" b="0" i="0" dirty="0">
              <a:solidFill>
                <a:srgbClr val="222222"/>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2050" name="Picture 2" descr="Entropy 21 00920 g001">
            <a:extLst>
              <a:ext uri="{FF2B5EF4-FFF2-40B4-BE49-F238E27FC236}">
                <a16:creationId xmlns:a16="http://schemas.microsoft.com/office/drawing/2014/main" id="{D0E03066-27BD-706E-D037-787102720C05}"/>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435100" y="2133600"/>
            <a:ext cx="7499350" cy="268948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1026" name="Picture 2">
            <a:extLst>
              <a:ext uri="{FF2B5EF4-FFF2-40B4-BE49-F238E27FC236}">
                <a16:creationId xmlns:a16="http://schemas.microsoft.com/office/drawing/2014/main" id="{F1C0BA60-3D34-5900-E079-36543D0AAC5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81200" y="2073965"/>
            <a:ext cx="6477000" cy="354827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143000" y="1143000"/>
            <a:ext cx="7790688" cy="5227638"/>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This paper presented a novel URL framework, RF-URL, for RF-based sensing through contrastive learning. </a:t>
            </a:r>
          </a:p>
          <a:p>
            <a:pPr algn="just">
              <a:lnSpc>
                <a:spcPct val="150000"/>
              </a:lnSpc>
            </a:pPr>
            <a:r>
              <a:rPr lang="en-US" sz="2000" dirty="0">
                <a:latin typeface="Times New Roman" panose="02020603050405020304" pitchFamily="18" charset="0"/>
                <a:cs typeface="Times New Roman" panose="02020603050405020304" pitchFamily="18" charset="0"/>
              </a:rPr>
              <a:t>The positive and negative pairs were constructed with different signal processing technologies, which achieved effective contrastive learning in an unsupervised manner by minding the gap between signal processing and neural network. </a:t>
            </a:r>
          </a:p>
          <a:p>
            <a:pPr algn="just">
              <a:lnSpc>
                <a:spcPct val="150000"/>
              </a:lnSpc>
            </a:pPr>
            <a:r>
              <a:rPr lang="en-US" sz="2000" dirty="0">
                <a:latin typeface="Times New Roman" panose="02020603050405020304" pitchFamily="18" charset="0"/>
                <a:cs typeface="Times New Roman" panose="02020603050405020304" pitchFamily="18" charset="0"/>
              </a:rPr>
              <a:t>All experimental results strongly demonstrated that RF-URL took an important step towards deploying </a:t>
            </a:r>
            <a:r>
              <a:rPr lang="en-US" sz="2000" dirty="0" err="1">
                <a:latin typeface="Times New Roman" panose="02020603050405020304" pitchFamily="18" charset="0"/>
                <a:cs typeface="Times New Roman" panose="02020603050405020304" pitchFamily="18" charset="0"/>
              </a:rPr>
              <a:t>learningbased</a:t>
            </a:r>
            <a:r>
              <a:rPr lang="en-US" sz="2000" dirty="0">
                <a:latin typeface="Times New Roman" panose="02020603050405020304" pitchFamily="18" charset="0"/>
                <a:cs typeface="Times New Roman" panose="02020603050405020304" pitchFamily="18" charset="0"/>
              </a:rPr>
              <a:t> solutions for large-scale RF-based sensing applications</a:t>
            </a:r>
            <a:endParaRPr lang="en-US" sz="2000" b="0" i="0" dirty="0">
              <a:solidFill>
                <a:srgbClr val="222222"/>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467420" y="990600"/>
            <a:ext cx="6934200" cy="5105400"/>
          </a:xfrm>
        </p:spPr>
        <p:txBody>
          <a:bodyPr>
            <a:noAutofit/>
          </a:bodyPr>
          <a:lstStyle/>
          <a:p>
            <a:pPr algn="just"/>
            <a:r>
              <a:rPr lang="en-IN" sz="2000" dirty="0">
                <a:latin typeface="Times New Roman" panose="02020603050405020304" pitchFamily="18" charset="0"/>
                <a:cs typeface="Times New Roman" panose="02020603050405020304" pitchFamily="18" charset="0"/>
              </a:rPr>
              <a:t>[1] Fadel Adib, Zachary </a:t>
            </a:r>
            <a:r>
              <a:rPr lang="en-IN" sz="2000" dirty="0" err="1">
                <a:latin typeface="Times New Roman" panose="02020603050405020304" pitchFamily="18" charset="0"/>
                <a:cs typeface="Times New Roman" panose="02020603050405020304" pitchFamily="18" charset="0"/>
              </a:rPr>
              <a:t>Kabelac</a:t>
            </a:r>
            <a:r>
              <a:rPr lang="en-IN" sz="2000" dirty="0">
                <a:latin typeface="Times New Roman" panose="02020603050405020304" pitchFamily="18" charset="0"/>
                <a:cs typeface="Times New Roman" panose="02020603050405020304" pitchFamily="18" charset="0"/>
              </a:rPr>
              <a:t>, Dina </a:t>
            </a:r>
            <a:r>
              <a:rPr lang="en-IN" sz="2000" dirty="0" err="1">
                <a:latin typeface="Times New Roman" panose="02020603050405020304" pitchFamily="18" charset="0"/>
                <a:cs typeface="Times New Roman" panose="02020603050405020304" pitchFamily="18" charset="0"/>
              </a:rPr>
              <a:t>Katabi</a:t>
            </a:r>
            <a:r>
              <a:rPr lang="en-IN" sz="2000" dirty="0">
                <a:latin typeface="Times New Roman" panose="02020603050405020304" pitchFamily="18" charset="0"/>
                <a:cs typeface="Times New Roman" panose="02020603050405020304" pitchFamily="18" charset="0"/>
              </a:rPr>
              <a:t>, and Robert C. Miller. 2014. 3D Tracking via Body Radio Reflections. In Proc. of the 11th USENIX (NSDI’14). 317–329</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[2] Fadel Adib, </a:t>
            </a:r>
            <a:r>
              <a:rPr lang="en-IN" sz="2000" dirty="0" err="1">
                <a:latin typeface="Times New Roman" panose="02020603050405020304" pitchFamily="18" charset="0"/>
                <a:cs typeface="Times New Roman" panose="02020603050405020304" pitchFamily="18" charset="0"/>
              </a:rPr>
              <a:t>Hongzi</a:t>
            </a:r>
            <a:r>
              <a:rPr lang="en-IN" sz="2000" dirty="0">
                <a:latin typeface="Times New Roman" panose="02020603050405020304" pitchFamily="18" charset="0"/>
                <a:cs typeface="Times New Roman" panose="02020603050405020304" pitchFamily="18" charset="0"/>
              </a:rPr>
              <a:t> Mao, Zachary </a:t>
            </a:r>
            <a:r>
              <a:rPr lang="en-IN" sz="2000" dirty="0" err="1">
                <a:latin typeface="Times New Roman" panose="02020603050405020304" pitchFamily="18" charset="0"/>
                <a:cs typeface="Times New Roman" panose="02020603050405020304" pitchFamily="18" charset="0"/>
              </a:rPr>
              <a:t>Kabelac</a:t>
            </a:r>
            <a:r>
              <a:rPr lang="en-IN" sz="2000" dirty="0">
                <a:latin typeface="Times New Roman" panose="02020603050405020304" pitchFamily="18" charset="0"/>
                <a:cs typeface="Times New Roman" panose="02020603050405020304" pitchFamily="18" charset="0"/>
              </a:rPr>
              <a:t>, Dina </a:t>
            </a:r>
            <a:r>
              <a:rPr lang="en-IN" sz="2000" dirty="0" err="1">
                <a:latin typeface="Times New Roman" panose="02020603050405020304" pitchFamily="18" charset="0"/>
                <a:cs typeface="Times New Roman" panose="02020603050405020304" pitchFamily="18" charset="0"/>
              </a:rPr>
              <a:t>Katabi</a:t>
            </a:r>
            <a:r>
              <a:rPr lang="en-IN" sz="2000" dirty="0">
                <a:latin typeface="Times New Roman" panose="02020603050405020304" pitchFamily="18" charset="0"/>
                <a:cs typeface="Times New Roman" panose="02020603050405020304" pitchFamily="18" charset="0"/>
              </a:rPr>
              <a:t>, and Robert C. Miller. 2015. Smart Homes That Monitor Breathing and Heart Rate. In Proc. of the 33rd ACM CHI (CHI ’15). 837–846.</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[3] </a:t>
            </a:r>
            <a:r>
              <a:rPr lang="en-IN" sz="2000" dirty="0" err="1">
                <a:latin typeface="Times New Roman" panose="02020603050405020304" pitchFamily="18" charset="0"/>
                <a:cs typeface="Times New Roman" panose="02020603050405020304" pitchFamily="18" charset="0"/>
              </a:rPr>
              <a:t>Yoshua</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Bengio</a:t>
            </a:r>
            <a:r>
              <a:rPr lang="en-IN" sz="2000" dirty="0">
                <a:latin typeface="Times New Roman" panose="02020603050405020304" pitchFamily="18" charset="0"/>
                <a:cs typeface="Times New Roman" panose="02020603050405020304" pitchFamily="18" charset="0"/>
              </a:rPr>
              <a:t>, Aaron Courville, and Pascal Vincent. 2013. Representation Learning: A Review and New Perspectives. IEEE Transactions on Pattern Analysis and Machine Intelligence 35, 8 (2013), 1798–1828</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533400"/>
            <a:ext cx="7086600" cy="6096000"/>
          </a:xfrm>
        </p:spPr>
        <p:txBody>
          <a:bodyPr>
            <a:noAutofit/>
          </a:bodyPr>
          <a:lstStyle/>
          <a:p>
            <a:pPr algn="just"/>
            <a:r>
              <a:rPr lang="en-IN" sz="2000" dirty="0">
                <a:latin typeface="Times New Roman" panose="02020603050405020304" pitchFamily="18" charset="0"/>
                <a:cs typeface="Times New Roman" panose="02020603050405020304" pitchFamily="18" charset="0"/>
              </a:rPr>
              <a:t>[4] Tom Brown, Benjamin Mann, Nick Ryder, and et. al. 2020. Language Models are Few-Shot Learners. In Proc. of the 34th </a:t>
            </a:r>
            <a:r>
              <a:rPr lang="en-IN" sz="2000" dirty="0" err="1">
                <a:latin typeface="Times New Roman" panose="02020603050405020304" pitchFamily="18" charset="0"/>
                <a:cs typeface="Times New Roman" panose="02020603050405020304" pitchFamily="18" charset="0"/>
              </a:rPr>
              <a:t>NeurIPS</a:t>
            </a:r>
            <a:r>
              <a:rPr lang="en-IN" sz="2000" dirty="0">
                <a:latin typeface="Times New Roman" panose="02020603050405020304" pitchFamily="18" charset="0"/>
                <a:cs typeface="Times New Roman" panose="02020603050405020304" pitchFamily="18" charset="0"/>
              </a:rPr>
              <a:t> (NIPS’20, Vol. 33). 1877–1901.</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[5] Mathilde Caron, Ishan Misra, Julien </a:t>
            </a:r>
            <a:r>
              <a:rPr lang="en-IN" sz="2000" dirty="0" err="1">
                <a:latin typeface="Times New Roman" panose="02020603050405020304" pitchFamily="18" charset="0"/>
                <a:cs typeface="Times New Roman" panose="02020603050405020304" pitchFamily="18" charset="0"/>
              </a:rPr>
              <a:t>Mairal</a:t>
            </a:r>
            <a:r>
              <a:rPr lang="en-IN" sz="2000" dirty="0">
                <a:latin typeface="Times New Roman" panose="02020603050405020304" pitchFamily="18" charset="0"/>
                <a:cs typeface="Times New Roman" panose="02020603050405020304" pitchFamily="18" charset="0"/>
              </a:rPr>
              <a:t>, Priya Goyal, Piotr Bojanowski, and Armand </a:t>
            </a:r>
            <a:r>
              <a:rPr lang="en-IN" sz="2000" dirty="0" err="1">
                <a:latin typeface="Times New Roman" panose="02020603050405020304" pitchFamily="18" charset="0"/>
                <a:cs typeface="Times New Roman" panose="02020603050405020304" pitchFamily="18" charset="0"/>
              </a:rPr>
              <a:t>Joulin</a:t>
            </a:r>
            <a:r>
              <a:rPr lang="en-IN" sz="2000" dirty="0">
                <a:latin typeface="Times New Roman" panose="02020603050405020304" pitchFamily="18" charset="0"/>
                <a:cs typeface="Times New Roman" panose="02020603050405020304" pitchFamily="18" charset="0"/>
              </a:rPr>
              <a:t>. 2020. Unsupervised Learning of Visual Features by Contrasting Cluster Assignments. In Proc. of the 34th </a:t>
            </a:r>
            <a:r>
              <a:rPr lang="en-IN" sz="2000" dirty="0" err="1">
                <a:latin typeface="Times New Roman" panose="02020603050405020304" pitchFamily="18" charset="0"/>
                <a:cs typeface="Times New Roman" panose="02020603050405020304" pitchFamily="18" charset="0"/>
              </a:rPr>
              <a:t>NeurIPS</a:t>
            </a:r>
            <a:r>
              <a:rPr lang="en-IN" sz="2000" dirty="0">
                <a:latin typeface="Times New Roman" panose="02020603050405020304" pitchFamily="18" charset="0"/>
                <a:cs typeface="Times New Roman" panose="02020603050405020304" pitchFamily="18" charset="0"/>
              </a:rPr>
              <a:t> (NIPS’20). Article 831, 13 pages.</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[6] Mathilde Caron, Hugo </a:t>
            </a:r>
            <a:r>
              <a:rPr lang="en-IN" sz="2000" dirty="0" err="1">
                <a:latin typeface="Times New Roman" panose="02020603050405020304" pitchFamily="18" charset="0"/>
                <a:cs typeface="Times New Roman" panose="02020603050405020304" pitchFamily="18" charset="0"/>
              </a:rPr>
              <a:t>Touvron</a:t>
            </a:r>
            <a:r>
              <a:rPr lang="en-IN" sz="2000" dirty="0">
                <a:latin typeface="Times New Roman" panose="02020603050405020304" pitchFamily="18" charset="0"/>
                <a:cs typeface="Times New Roman" panose="02020603050405020304" pitchFamily="18" charset="0"/>
              </a:rPr>
              <a:t>, Ishan Misra, </a:t>
            </a:r>
            <a:r>
              <a:rPr lang="en-IN" sz="2000" dirty="0" err="1">
                <a:latin typeface="Times New Roman" panose="02020603050405020304" pitchFamily="18" charset="0"/>
                <a:cs typeface="Times New Roman" panose="02020603050405020304" pitchFamily="18" charset="0"/>
              </a:rPr>
              <a:t>Hervé</a:t>
            </a:r>
            <a:r>
              <a:rPr lang="en-IN" sz="2000" dirty="0">
                <a:latin typeface="Times New Roman" panose="02020603050405020304" pitchFamily="18" charset="0"/>
                <a:cs typeface="Times New Roman" panose="02020603050405020304" pitchFamily="18" charset="0"/>
              </a:rPr>
              <a:t> Jegou, Julien </a:t>
            </a:r>
            <a:r>
              <a:rPr lang="en-IN" sz="2000" dirty="0" err="1">
                <a:latin typeface="Times New Roman" panose="02020603050405020304" pitchFamily="18" charset="0"/>
                <a:cs typeface="Times New Roman" panose="02020603050405020304" pitchFamily="18" charset="0"/>
              </a:rPr>
              <a:t>Mairal</a:t>
            </a:r>
            <a:r>
              <a:rPr lang="en-IN" sz="2000" dirty="0">
                <a:latin typeface="Times New Roman" panose="02020603050405020304" pitchFamily="18" charset="0"/>
                <a:cs typeface="Times New Roman" panose="02020603050405020304" pitchFamily="18" charset="0"/>
              </a:rPr>
              <a:t>, Piotr Bojanowski, and Armand </a:t>
            </a:r>
            <a:r>
              <a:rPr lang="en-IN" sz="2000" dirty="0" err="1">
                <a:latin typeface="Times New Roman" panose="02020603050405020304" pitchFamily="18" charset="0"/>
                <a:cs typeface="Times New Roman" panose="02020603050405020304" pitchFamily="18" charset="0"/>
              </a:rPr>
              <a:t>Joulin</a:t>
            </a:r>
            <a:r>
              <a:rPr lang="en-IN" sz="2000" dirty="0">
                <a:latin typeface="Times New Roman" panose="02020603050405020304" pitchFamily="18" charset="0"/>
                <a:cs typeface="Times New Roman" panose="02020603050405020304" pitchFamily="18" charset="0"/>
              </a:rPr>
              <a:t>. 2021. Emerging Properties in Self-Supervised Vision Transformers. In Proc. of the IEEE/CVF ICCV. 9630–9640.</a:t>
            </a:r>
            <a:endParaRPr lang="en-IN" sz="2000" b="0" i="0" dirty="0">
              <a:solidFill>
                <a:srgbClr val="222222"/>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990600"/>
            <a:ext cx="7239000" cy="5105400"/>
          </a:xfrm>
        </p:spPr>
        <p:txBody>
          <a:bodyPr>
            <a:noAutofit/>
          </a:bodyPr>
          <a:lstStyle/>
          <a:p>
            <a:pPr algn="just"/>
            <a:r>
              <a:rPr lang="en-IN" sz="2000" dirty="0">
                <a:latin typeface="Times New Roman" panose="02020603050405020304" pitchFamily="18" charset="0"/>
                <a:cs typeface="Times New Roman" panose="02020603050405020304" pitchFamily="18" charset="0"/>
              </a:rPr>
              <a:t>[7] Ting Chen, Simon </a:t>
            </a:r>
            <a:r>
              <a:rPr lang="en-IN" sz="2000" dirty="0" err="1">
                <a:latin typeface="Times New Roman" panose="02020603050405020304" pitchFamily="18" charset="0"/>
                <a:cs typeface="Times New Roman" panose="02020603050405020304" pitchFamily="18" charset="0"/>
              </a:rPr>
              <a:t>Kornblith</a:t>
            </a:r>
            <a:r>
              <a:rPr lang="en-IN" sz="2000" dirty="0">
                <a:latin typeface="Times New Roman" panose="02020603050405020304" pitchFamily="18" charset="0"/>
                <a:cs typeface="Times New Roman" panose="02020603050405020304" pitchFamily="18" charset="0"/>
              </a:rPr>
              <a:t>, Mohammad </a:t>
            </a:r>
            <a:r>
              <a:rPr lang="en-IN" sz="2000" dirty="0" err="1">
                <a:latin typeface="Times New Roman" panose="02020603050405020304" pitchFamily="18" charset="0"/>
                <a:cs typeface="Times New Roman" panose="02020603050405020304" pitchFamily="18" charset="0"/>
              </a:rPr>
              <a:t>Norouzi</a:t>
            </a:r>
            <a:r>
              <a:rPr lang="en-IN" sz="2000" dirty="0">
                <a:latin typeface="Times New Roman" panose="02020603050405020304" pitchFamily="18" charset="0"/>
                <a:cs typeface="Times New Roman" panose="02020603050405020304" pitchFamily="18" charset="0"/>
              </a:rPr>
              <a:t>, and Geoffrey Hinton. 2020. A Simple Framework for Contrastive Learning of Visual Representations. In Proc. of the 37th ICML (ICML’20). Article 149, 11 pages.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[8] </a:t>
            </a:r>
            <a:r>
              <a:rPr lang="en-IN" sz="2000" dirty="0" err="1">
                <a:latin typeface="Times New Roman" panose="02020603050405020304" pitchFamily="18" charset="0"/>
                <a:cs typeface="Times New Roman" panose="02020603050405020304" pitchFamily="18" charset="0"/>
              </a:rPr>
              <a:t>Xinlei</a:t>
            </a:r>
            <a:r>
              <a:rPr lang="en-IN" sz="2000" dirty="0">
                <a:latin typeface="Times New Roman" panose="02020603050405020304" pitchFamily="18" charset="0"/>
                <a:cs typeface="Times New Roman" panose="02020603050405020304" pitchFamily="18" charset="0"/>
              </a:rPr>
              <a:t> Chen, </a:t>
            </a:r>
            <a:r>
              <a:rPr lang="en-IN" sz="2000" dirty="0" err="1">
                <a:latin typeface="Times New Roman" panose="02020603050405020304" pitchFamily="18" charset="0"/>
                <a:cs typeface="Times New Roman" panose="02020603050405020304" pitchFamily="18" charset="0"/>
              </a:rPr>
              <a:t>Haoqi</a:t>
            </a:r>
            <a:r>
              <a:rPr lang="en-IN" sz="2000" dirty="0">
                <a:latin typeface="Times New Roman" panose="02020603050405020304" pitchFamily="18" charset="0"/>
                <a:cs typeface="Times New Roman" panose="02020603050405020304" pitchFamily="18" charset="0"/>
              </a:rPr>
              <a:t> Fan, Ross </a:t>
            </a:r>
            <a:r>
              <a:rPr lang="en-IN" sz="2000" dirty="0" err="1">
                <a:latin typeface="Times New Roman" panose="02020603050405020304" pitchFamily="18" charset="0"/>
                <a:cs typeface="Times New Roman" panose="02020603050405020304" pitchFamily="18" charset="0"/>
              </a:rPr>
              <a:t>Girshick</a:t>
            </a:r>
            <a:r>
              <a:rPr lang="en-IN" sz="2000" dirty="0">
                <a:latin typeface="Times New Roman" panose="02020603050405020304" pitchFamily="18" charset="0"/>
                <a:cs typeface="Times New Roman" panose="02020603050405020304" pitchFamily="18" charset="0"/>
              </a:rPr>
              <a:t>, and </a:t>
            </a:r>
            <a:r>
              <a:rPr lang="en-IN" sz="2000" dirty="0" err="1">
                <a:latin typeface="Times New Roman" panose="02020603050405020304" pitchFamily="18" charset="0"/>
                <a:cs typeface="Times New Roman" panose="02020603050405020304" pitchFamily="18" charset="0"/>
              </a:rPr>
              <a:t>Kaiming</a:t>
            </a:r>
            <a:r>
              <a:rPr lang="en-IN" sz="2000" dirty="0">
                <a:latin typeface="Times New Roman" panose="02020603050405020304" pitchFamily="18" charset="0"/>
                <a:cs typeface="Times New Roman" panose="02020603050405020304" pitchFamily="18" charset="0"/>
              </a:rPr>
              <a:t> He. 2020. Improved baselines with momentum contrastive learning. </a:t>
            </a:r>
            <a:r>
              <a:rPr lang="en-IN" sz="2000" dirty="0" err="1">
                <a:latin typeface="Times New Roman" panose="02020603050405020304" pitchFamily="18" charset="0"/>
                <a:cs typeface="Times New Roman" panose="02020603050405020304" pitchFamily="18" charset="0"/>
              </a:rPr>
              <a:t>arXiv</a:t>
            </a:r>
            <a:r>
              <a:rPr lang="en-IN" sz="2000" dirty="0">
                <a:latin typeface="Times New Roman" panose="02020603050405020304" pitchFamily="18" charset="0"/>
                <a:cs typeface="Times New Roman" panose="02020603050405020304" pitchFamily="18" charset="0"/>
              </a:rPr>
              <a:t> preprint arXiv:2003.04297 (2020).</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[9] </a:t>
            </a:r>
            <a:r>
              <a:rPr lang="en-IN" sz="2000" dirty="0" err="1">
                <a:latin typeface="Times New Roman" panose="02020603050405020304" pitchFamily="18" charset="0"/>
                <a:cs typeface="Times New Roman" panose="02020603050405020304" pitchFamily="18" charset="0"/>
              </a:rPr>
              <a:t>Xinlei</a:t>
            </a:r>
            <a:r>
              <a:rPr lang="en-IN" sz="2000" dirty="0">
                <a:latin typeface="Times New Roman" panose="02020603050405020304" pitchFamily="18" charset="0"/>
                <a:cs typeface="Times New Roman" panose="02020603050405020304" pitchFamily="18" charset="0"/>
              </a:rPr>
              <a:t> Chen and </a:t>
            </a:r>
            <a:r>
              <a:rPr lang="en-IN" sz="2000" dirty="0" err="1">
                <a:latin typeface="Times New Roman" panose="02020603050405020304" pitchFamily="18" charset="0"/>
                <a:cs typeface="Times New Roman" panose="02020603050405020304" pitchFamily="18" charset="0"/>
              </a:rPr>
              <a:t>Kaiming</a:t>
            </a:r>
            <a:r>
              <a:rPr lang="en-IN" sz="2000" dirty="0">
                <a:latin typeface="Times New Roman" panose="02020603050405020304" pitchFamily="18" charset="0"/>
                <a:cs typeface="Times New Roman" panose="02020603050405020304" pitchFamily="18" charset="0"/>
              </a:rPr>
              <a:t> He. 2021. Exploring Simple Siamese Representation Learning. In Proc. of the IEEE/CVF CVPR. 15745–15753.</a:t>
            </a:r>
            <a:endParaRPr lang="en-IN" sz="2000" b="0" i="0" dirty="0">
              <a:solidFill>
                <a:srgbClr val="222222"/>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600200" y="952500"/>
            <a:ext cx="6705600" cy="4953000"/>
          </a:xfrm>
        </p:spPr>
        <p:txBody>
          <a:bodyPr>
            <a:normAutofit/>
          </a:bodyPr>
          <a:lstStyle/>
          <a:p>
            <a:pPr algn="just"/>
            <a:r>
              <a:rPr lang="en-IN" sz="2000" dirty="0">
                <a:latin typeface="Times New Roman" panose="02020603050405020304" pitchFamily="18" charset="0"/>
                <a:cs typeface="Times New Roman" panose="02020603050405020304" pitchFamily="18" charset="0"/>
              </a:rPr>
              <a:t>[10] </a:t>
            </a:r>
            <a:r>
              <a:rPr lang="en-IN" sz="2000" dirty="0" err="1">
                <a:latin typeface="Times New Roman" panose="02020603050405020304" pitchFamily="18" charset="0"/>
                <a:cs typeface="Times New Roman" panose="02020603050405020304" pitchFamily="18" charset="0"/>
              </a:rPr>
              <a:t>Xinlei</a:t>
            </a:r>
            <a:r>
              <a:rPr lang="en-IN" sz="2000" dirty="0">
                <a:latin typeface="Times New Roman" panose="02020603050405020304" pitchFamily="18" charset="0"/>
                <a:cs typeface="Times New Roman" panose="02020603050405020304" pitchFamily="18" charset="0"/>
              </a:rPr>
              <a:t> Chen, Saining </a:t>
            </a:r>
            <a:r>
              <a:rPr lang="en-IN" sz="2000" dirty="0" err="1">
                <a:latin typeface="Times New Roman" panose="02020603050405020304" pitchFamily="18" charset="0"/>
                <a:cs typeface="Times New Roman" panose="02020603050405020304" pitchFamily="18" charset="0"/>
              </a:rPr>
              <a:t>Xie</a:t>
            </a:r>
            <a:r>
              <a:rPr lang="en-IN" sz="2000" dirty="0">
                <a:latin typeface="Times New Roman" panose="02020603050405020304" pitchFamily="18" charset="0"/>
                <a:cs typeface="Times New Roman" panose="02020603050405020304" pitchFamily="18" charset="0"/>
              </a:rPr>
              <a:t>, and </a:t>
            </a:r>
            <a:r>
              <a:rPr lang="en-IN" sz="2000" dirty="0" err="1">
                <a:latin typeface="Times New Roman" panose="02020603050405020304" pitchFamily="18" charset="0"/>
                <a:cs typeface="Times New Roman" panose="02020603050405020304" pitchFamily="18" charset="0"/>
              </a:rPr>
              <a:t>Kaiming</a:t>
            </a:r>
            <a:r>
              <a:rPr lang="en-IN" sz="2000" dirty="0">
                <a:latin typeface="Times New Roman" panose="02020603050405020304" pitchFamily="18" charset="0"/>
                <a:cs typeface="Times New Roman" panose="02020603050405020304" pitchFamily="18" charset="0"/>
              </a:rPr>
              <a:t> He. 2021. An Empirical Study of Training Self-Supervised Vision Transformers. In Proc. of the IEEE/CVF ICCV. 9620–9629.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[11] Yan Chen, </a:t>
            </a:r>
            <a:r>
              <a:rPr lang="en-IN" sz="2000" dirty="0" err="1">
                <a:latin typeface="Times New Roman" panose="02020603050405020304" pitchFamily="18" charset="0"/>
                <a:cs typeface="Times New Roman" panose="02020603050405020304" pitchFamily="18" charset="0"/>
              </a:rPr>
              <a:t>Hongyu</a:t>
            </a:r>
            <a:r>
              <a:rPr lang="en-IN" sz="2000" dirty="0">
                <a:latin typeface="Times New Roman" panose="02020603050405020304" pitchFamily="18" charset="0"/>
                <a:cs typeface="Times New Roman" panose="02020603050405020304" pitchFamily="18" charset="0"/>
              </a:rPr>
              <a:t> Deng, </a:t>
            </a:r>
            <a:r>
              <a:rPr lang="en-IN" sz="2000" dirty="0" err="1">
                <a:latin typeface="Times New Roman" panose="02020603050405020304" pitchFamily="18" charset="0"/>
                <a:cs typeface="Times New Roman" panose="02020603050405020304" pitchFamily="18" charset="0"/>
              </a:rPr>
              <a:t>Dongheng</a:t>
            </a:r>
            <a:r>
              <a:rPr lang="en-IN" sz="2000" dirty="0">
                <a:latin typeface="Times New Roman" panose="02020603050405020304" pitchFamily="18" charset="0"/>
                <a:cs typeface="Times New Roman" panose="02020603050405020304" pitchFamily="18" charset="0"/>
              </a:rPr>
              <a:t> Zhang, and Yang Hu. 2021. </a:t>
            </a:r>
            <a:r>
              <a:rPr lang="en-IN" sz="2000" dirty="0" err="1">
                <a:latin typeface="Times New Roman" panose="02020603050405020304" pitchFamily="18" charset="0"/>
                <a:cs typeface="Times New Roman" panose="02020603050405020304" pitchFamily="18" charset="0"/>
              </a:rPr>
              <a:t>SpeedNet</a:t>
            </a:r>
            <a:r>
              <a:rPr lang="en-IN" sz="2000" dirty="0">
                <a:latin typeface="Times New Roman" panose="02020603050405020304" pitchFamily="18" charset="0"/>
                <a:cs typeface="Times New Roman" panose="02020603050405020304" pitchFamily="18" charset="0"/>
              </a:rPr>
              <a:t>: Indoor Speed Estimation With Radio Signals. IEEE Internet of Things Journal 8, 4 (2021), 2762–2774.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[12] Yan Chen, Xiang </a:t>
            </a:r>
            <a:r>
              <a:rPr lang="en-IN" sz="2000" dirty="0" err="1">
                <a:latin typeface="Times New Roman" panose="02020603050405020304" pitchFamily="18" charset="0"/>
                <a:cs typeface="Times New Roman" panose="02020603050405020304" pitchFamily="18" charset="0"/>
              </a:rPr>
              <a:t>Su</a:t>
            </a:r>
            <a:r>
              <a:rPr lang="en-IN" sz="2000" dirty="0">
                <a:latin typeface="Times New Roman" panose="02020603050405020304" pitchFamily="18" charset="0"/>
                <a:cs typeface="Times New Roman" panose="02020603050405020304" pitchFamily="18" charset="0"/>
              </a:rPr>
              <a:t>, Yang Hu, and Bing Zeng. 2020. Residual Carrier Frequency Offset Estimation and Compensation for Commodity </a:t>
            </a:r>
            <a:r>
              <a:rPr lang="en-IN" sz="2000" dirty="0" err="1">
                <a:latin typeface="Times New Roman" panose="02020603050405020304" pitchFamily="18" charset="0"/>
                <a:cs typeface="Times New Roman" panose="02020603050405020304" pitchFamily="18" charset="0"/>
              </a:rPr>
              <a:t>WiFi</a:t>
            </a:r>
            <a:r>
              <a:rPr lang="en-IN" sz="2000" dirty="0">
                <a:latin typeface="Times New Roman" panose="02020603050405020304" pitchFamily="18" charset="0"/>
                <a:cs typeface="Times New Roman" panose="02020603050405020304" pitchFamily="18" charset="0"/>
              </a:rPr>
              <a:t>. IEEE Transactions on Mobile Computing 19, 12 (2020), 2891–2902.</a:t>
            </a:r>
            <a:endParaRPr lang="en-IN" sz="2000" b="0" i="0" dirty="0">
              <a:solidFill>
                <a:srgbClr val="22222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89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600200" y="533400"/>
            <a:ext cx="7010400" cy="5638800"/>
          </a:xfrm>
        </p:spPr>
        <p:txBody>
          <a:bodyPr>
            <a:noAutofit/>
          </a:bodyPr>
          <a:lstStyle/>
          <a:p>
            <a:pPr algn="just"/>
            <a:r>
              <a:rPr lang="en-IN" sz="2000" dirty="0">
                <a:latin typeface="Times New Roman" panose="02020603050405020304" pitchFamily="18" charset="0"/>
                <a:cs typeface="Times New Roman" panose="02020603050405020304" pitchFamily="18" charset="0"/>
              </a:rPr>
              <a:t>[13] </a:t>
            </a:r>
            <a:r>
              <a:rPr lang="en-IN" sz="2000" dirty="0" err="1">
                <a:latin typeface="Times New Roman" panose="02020603050405020304" pitchFamily="18" charset="0"/>
                <a:cs typeface="Times New Roman" panose="02020603050405020304" pitchFamily="18" charset="0"/>
              </a:rPr>
              <a:t>Zhe</a:t>
            </a:r>
            <a:r>
              <a:rPr lang="en-IN" sz="2000" dirty="0">
                <a:latin typeface="Times New Roman" panose="02020603050405020304" pitchFamily="18" charset="0"/>
                <a:cs typeface="Times New Roman" panose="02020603050405020304" pitchFamily="18" charset="0"/>
              </a:rPr>
              <a:t> Chen, </a:t>
            </a:r>
            <a:r>
              <a:rPr lang="en-IN" sz="2000" dirty="0" err="1">
                <a:latin typeface="Times New Roman" panose="02020603050405020304" pitchFamily="18" charset="0"/>
                <a:cs typeface="Times New Roman" panose="02020603050405020304" pitchFamily="18" charset="0"/>
              </a:rPr>
              <a:t>Tianyue</a:t>
            </a:r>
            <a:r>
              <a:rPr lang="en-IN" sz="2000" dirty="0">
                <a:latin typeface="Times New Roman" panose="02020603050405020304" pitchFamily="18" charset="0"/>
                <a:cs typeface="Times New Roman" panose="02020603050405020304" pitchFamily="18" charset="0"/>
              </a:rPr>
              <a:t> Zheng, Chao Cai, and Jun Luo. 2021. </a:t>
            </a:r>
            <a:r>
              <a:rPr lang="en-IN" sz="2000" dirty="0" err="1">
                <a:latin typeface="Times New Roman" panose="02020603050405020304" pitchFamily="18" charset="0"/>
                <a:cs typeface="Times New Roman" panose="02020603050405020304" pitchFamily="18" charset="0"/>
              </a:rPr>
              <a:t>MoVi</a:t>
            </a:r>
            <a:r>
              <a:rPr lang="en-IN" sz="2000" dirty="0">
                <a:latin typeface="Times New Roman" panose="02020603050405020304" pitchFamily="18" charset="0"/>
                <a:cs typeface="Times New Roman" panose="02020603050405020304" pitchFamily="18" charset="0"/>
              </a:rPr>
              <a:t>-Fi: Motion-Robust Vital Signs Waveform Recovery via Deep Interpreted RF Sensing. In Proc. of the 27th ACM </a:t>
            </a:r>
            <a:r>
              <a:rPr lang="en-IN" sz="2000" dirty="0" err="1">
                <a:latin typeface="Times New Roman" panose="02020603050405020304" pitchFamily="18" charset="0"/>
                <a:cs typeface="Times New Roman" panose="02020603050405020304" pitchFamily="18" charset="0"/>
              </a:rPr>
              <a:t>MobiCom</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MobiCom</a:t>
            </a:r>
            <a:r>
              <a:rPr lang="en-IN" sz="2000" dirty="0">
                <a:latin typeface="Times New Roman" panose="02020603050405020304" pitchFamily="18" charset="0"/>
                <a:cs typeface="Times New Roman" panose="02020603050405020304" pitchFamily="18" charset="0"/>
              </a:rPr>
              <a:t> ’21). 392–405.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[14] Jacob Devlin, Ming-Wei Chang, Kenton Lee, and Kristina Toutanova. 2019. BERT: Pre-training of Deep Bidirectional Transformers for Language Understanding. In Proc. of the ACL. 4171–4186.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[15] Shuya Ding, </a:t>
            </a:r>
            <a:r>
              <a:rPr lang="en-IN" sz="2000" dirty="0" err="1">
                <a:latin typeface="Times New Roman" panose="02020603050405020304" pitchFamily="18" charset="0"/>
                <a:cs typeface="Times New Roman" panose="02020603050405020304" pitchFamily="18" charset="0"/>
              </a:rPr>
              <a:t>Zhe</a:t>
            </a:r>
            <a:r>
              <a:rPr lang="en-IN" sz="2000" dirty="0">
                <a:latin typeface="Times New Roman" panose="02020603050405020304" pitchFamily="18" charset="0"/>
                <a:cs typeface="Times New Roman" panose="02020603050405020304" pitchFamily="18" charset="0"/>
              </a:rPr>
              <a:t> Chen, </a:t>
            </a:r>
            <a:r>
              <a:rPr lang="en-IN" sz="2000" dirty="0" err="1">
                <a:latin typeface="Times New Roman" panose="02020603050405020304" pitchFamily="18" charset="0"/>
                <a:cs typeface="Times New Roman" panose="02020603050405020304" pitchFamily="18" charset="0"/>
              </a:rPr>
              <a:t>Tianyue</a:t>
            </a:r>
            <a:r>
              <a:rPr lang="en-IN" sz="2000" dirty="0">
                <a:latin typeface="Times New Roman" panose="02020603050405020304" pitchFamily="18" charset="0"/>
                <a:cs typeface="Times New Roman" panose="02020603050405020304" pitchFamily="18" charset="0"/>
              </a:rPr>
              <a:t> Zheng, and Jun Luo. 2020. RF-Net: A Unified Meta-Learning Framework for RF-Enabled One-Shot Human Activity Recognition. In Proc. of the 18th ACM </a:t>
            </a:r>
            <a:r>
              <a:rPr lang="en-IN" sz="2000" dirty="0" err="1">
                <a:latin typeface="Times New Roman" panose="02020603050405020304" pitchFamily="18" charset="0"/>
                <a:cs typeface="Times New Roman" panose="02020603050405020304" pitchFamily="18" charset="0"/>
              </a:rPr>
              <a:t>SenSys</a:t>
            </a:r>
            <a:r>
              <a:rPr lang="en-IN" sz="2000" dirty="0">
                <a:latin typeface="Times New Roman" panose="02020603050405020304" pitchFamily="18" charset="0"/>
                <a:cs typeface="Times New Roman" panose="02020603050405020304" pitchFamily="18" charset="0"/>
              </a:rPr>
              <a:t>. 517–530.</a:t>
            </a:r>
            <a:endParaRPr lang="en-IN" sz="2000" b="0" i="0" dirty="0">
              <a:solidFill>
                <a:srgbClr val="22222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2298</TotalTime>
  <Words>1545</Words>
  <Application>Microsoft Office PowerPoint</Application>
  <PresentationFormat>On-screen Show (4:3)</PresentationFormat>
  <Paragraphs>90</Paragraphs>
  <Slides>19</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Gill Sans MT</vt:lpstr>
      <vt:lpstr>Times New Roman</vt:lpstr>
      <vt:lpstr>Verdana</vt:lpstr>
      <vt:lpstr>Wingdings 2</vt:lpstr>
      <vt:lpstr>Solstice</vt:lpstr>
      <vt:lpstr>3-D Deconvolutional Networks for the Unsupervised Representation Learning of Human Motions</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650</cp:revision>
  <dcterms:created xsi:type="dcterms:W3CDTF">2006-08-16T00:00:00Z</dcterms:created>
  <dcterms:modified xsi:type="dcterms:W3CDTF">2023-03-10T10:45:39Z</dcterms:modified>
</cp:coreProperties>
</file>