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260" r:id="rId4"/>
    <p:sldId id="262" r:id="rId5"/>
    <p:sldId id="263" r:id="rId6"/>
    <p:sldId id="294" r:id="rId7"/>
    <p:sldId id="327" r:id="rId8"/>
    <p:sldId id="326" r:id="rId9"/>
    <p:sldId id="332" r:id="rId10"/>
    <p:sldId id="330" r:id="rId11"/>
    <p:sldId id="333" r:id="rId12"/>
    <p:sldId id="296" r:id="rId13"/>
    <p:sldId id="295" r:id="rId14"/>
    <p:sldId id="331" r:id="rId15"/>
    <p:sldId id="323" r:id="rId16"/>
    <p:sldId id="329" r:id="rId17"/>
    <p:sldId id="344" r:id="rId18"/>
    <p:sldId id="347" r:id="rId19"/>
    <p:sldId id="348"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354" y="67"/>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3/9/2023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p14="http://schemas.microsoft.com/office/powerpoint/2010/main"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3/9/2023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3/9/2023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3/9/2023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3/9/2023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3/9/2023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1219200"/>
            <a:ext cx="6858000" cy="4114800"/>
          </a:xfrm>
        </p:spPr>
        <p:txBody>
          <a:bodyPr>
            <a:noAutofit/>
          </a:bodyPr>
          <a:lstStyle/>
          <a:p>
            <a:pPr algn="ctr"/>
            <a:r>
              <a:rPr lang="en-US" sz="4400" b="1" dirty="0">
                <a:latin typeface="Times New Roman" panose="02020603050405020304" pitchFamily="18" charset="0"/>
                <a:cs typeface="Times New Roman" panose="02020603050405020304" pitchFamily="18" charset="0"/>
              </a:rPr>
              <a:t>Fairness in Semi-Supervised Learning: Unlabeled Data Help to Reduce Discrimination</a:t>
            </a:r>
            <a:endParaRPr lang="en-US" sz="4400" b="1"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524000" y="1143000"/>
            <a:ext cx="7010400" cy="5715000"/>
          </a:xfrm>
        </p:spPr>
        <p:txBody>
          <a:bodyPr>
            <a:noAutofit/>
          </a:bodyPr>
          <a:lstStyle/>
          <a:p>
            <a:pPr algn="just"/>
            <a:r>
              <a:rPr lang="en-US" sz="2000" dirty="0">
                <a:latin typeface="Times New Roman" panose="02020603050405020304" pitchFamily="18" charset="0"/>
                <a:cs typeface="Times New Roman" panose="02020603050405020304" pitchFamily="18" charset="0"/>
              </a:rPr>
              <a:t>Machine learning is widely deployed in society, unleashing its power in a wide range of applications owing to the advent of big data.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One emerging problem faced by machine learning is the discrimination from data, and such discrimination is reflected in the eventual decisions made by the algorithms.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Recent study has proved that increasing the size of training (labeled) data will promote the fairness criteria with model performance being maintained.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Taking the popularity of graph-based approaches in semi-supervised learning, we study this problem both on conventional label propagation method and graph neural networks, where various fairness criteria can be flexibly integrated.</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1524000"/>
            <a:ext cx="6946392" cy="4419600"/>
          </a:xfrm>
        </p:spPr>
        <p:txBody>
          <a:bodyPr>
            <a:noAutofit/>
          </a:bodyPr>
          <a:lstStyle/>
          <a:p>
            <a:pPr algn="just"/>
            <a:r>
              <a:rPr lang="en-US" sz="2000" dirty="0">
                <a:latin typeface="Times New Roman" panose="02020603050405020304" pitchFamily="18" charset="0"/>
                <a:cs typeface="Times New Roman" panose="02020603050405020304" pitchFamily="18" charset="0"/>
              </a:rPr>
              <a:t>Our developed algorithms are proved to be non-trivial extensions to the existing supervised models with fairness constraints</a:t>
            </a:r>
          </a:p>
          <a:p>
            <a:pPr algn="just"/>
            <a:r>
              <a:rPr lang="en-US" sz="2000" dirty="0">
                <a:latin typeface="Times New Roman" panose="02020603050405020304" pitchFamily="18" charset="0"/>
                <a:cs typeface="Times New Roman" panose="02020603050405020304" pitchFamily="18" charset="0"/>
              </a:rPr>
              <a:t>Existing fair learning methods mainly focus on supervised and unsupervised learning, and cannot be directly applied to SSL. As far as we know, only  has explored fairness in SSL. </a:t>
            </a:r>
            <a:r>
              <a:rPr lang="en-US" sz="2000" dirty="0" err="1">
                <a:latin typeface="Times New Roman" panose="02020603050405020304" pitchFamily="18" charset="0"/>
                <a:cs typeface="Times New Roman" panose="02020603050405020304" pitchFamily="18" charset="0"/>
              </a:rPr>
              <a:t>Chzhen</a:t>
            </a:r>
            <a:r>
              <a:rPr lang="en-US" sz="2000" dirty="0">
                <a:latin typeface="Times New Roman" panose="02020603050405020304" pitchFamily="18" charset="0"/>
                <a:cs typeface="Times New Roman" panose="02020603050405020304" pitchFamily="18" charset="0"/>
              </a:rPr>
              <a:t> et al. studied Bayes classifier under the fairness metric of equal opportunity, where labeled data is used to learn the output conditional probability, and unlabeled data is used for to calibrate threshold in the post-processing phase. </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435607" y="1143000"/>
            <a:ext cx="7498079" cy="52578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Our first approach, fair semi-supervised margin classifiers (FSMC), is formulated as an optimization problem, where the objective function includes a loss for both the classifier and label propagation, and fairness constraints over labeled and unlabeled data.</a:t>
            </a:r>
          </a:p>
          <a:p>
            <a:pPr algn="just">
              <a:lnSpc>
                <a:spcPct val="150000"/>
              </a:lnSpc>
            </a:pPr>
            <a:r>
              <a:rPr lang="en-US" sz="2000" dirty="0">
                <a:latin typeface="Times New Roman" panose="02020603050405020304" pitchFamily="18" charset="0"/>
                <a:cs typeface="Times New Roman" panose="02020603050405020304" pitchFamily="18" charset="0"/>
              </a:rPr>
              <a:t>This step can be solved by a convex problem and convex-concave programming when disparate impact and disparate mistreatment are used as fairness metrics respectively</a:t>
            </a:r>
          </a:p>
          <a:p>
            <a:pPr algn="just">
              <a:lnSpc>
                <a:spcPct val="150000"/>
              </a:lnSpc>
            </a:pPr>
            <a:r>
              <a:rPr lang="en-US" sz="2000" dirty="0">
                <a:latin typeface="Times New Roman" panose="02020603050405020304" pitchFamily="18" charset="0"/>
                <a:cs typeface="Times New Roman" panose="02020603050405020304" pitchFamily="18" charset="0"/>
              </a:rPr>
              <a:t>we propose algorithms to solve optimization problems when disparate impact and disparate mistreatment are integrated as fairness metrics in the graph-based regularization</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828800" y="1143000"/>
            <a:ext cx="6629400" cy="4572000"/>
          </a:xfrm>
        </p:spPr>
        <p:txBody>
          <a:bodyPr>
            <a:noAutofit/>
          </a:bodyPr>
          <a:lstStyle/>
          <a:p>
            <a:pPr algn="just"/>
            <a:r>
              <a:rPr lang="en-US" sz="2000" dirty="0">
                <a:latin typeface="Times New Roman" panose="02020603050405020304" pitchFamily="18" charset="0"/>
                <a:cs typeface="Times New Roman" panose="02020603050405020304" pitchFamily="18" charset="0"/>
              </a:rPr>
              <a:t>In recent years, many fairness metrics have been proposed to define what is fairness in machine learning.</a:t>
            </a:r>
          </a:p>
          <a:p>
            <a:pPr algn="just"/>
            <a:r>
              <a:rPr lang="en-US" sz="2000" dirty="0">
                <a:latin typeface="Times New Roman" panose="02020603050405020304" pitchFamily="18" charset="0"/>
                <a:cs typeface="Times New Roman" panose="02020603050405020304" pitchFamily="18" charset="0"/>
              </a:rPr>
              <a:t>we conduct extensive experiments to validate the effectiveness of our proposed methods.</a:t>
            </a:r>
          </a:p>
          <a:p>
            <a:pPr algn="just"/>
            <a:r>
              <a:rPr lang="en-US" sz="2000" dirty="0">
                <a:latin typeface="Times New Roman" panose="02020603050405020304" pitchFamily="18" charset="0"/>
                <a:cs typeface="Times New Roman" panose="02020603050405020304" pitchFamily="18" charset="0"/>
              </a:rPr>
              <a:t>The rest of this paper is organized as follows. The preliminaries is given in Section  The first proposed method FSMC is given in Sect.</a:t>
            </a:r>
          </a:p>
          <a:p>
            <a:pPr algn="just"/>
            <a:r>
              <a:rPr lang="en-US" sz="2000" dirty="0">
                <a:latin typeface="Times New Roman" panose="02020603050405020304" pitchFamily="18" charset="0"/>
                <a:cs typeface="Times New Roman" panose="02020603050405020304" pitchFamily="18" charset="0"/>
              </a:rPr>
              <a:t>Many fairness constraints have been proposed to enforce various fairness metrics, such as disparate impact and disparate mistreatment, and these fairness constraints can be used in our framework.</a:t>
            </a:r>
            <a:endParaRPr lang="en-US" sz="2000" b="0" i="0" dirty="0">
              <a:solidFill>
                <a:srgbClr val="000000"/>
              </a:solidFill>
              <a:effectLst/>
              <a:latin typeface="Times New Roman" panose="02020603050405020304" pitchFamily="18" charset="0"/>
              <a:cs typeface="Times New Roman" panose="02020603050405020304" pitchFamily="18" charset="0"/>
            </a:endParaRPr>
          </a:p>
          <a:p>
            <a:pPr algn="l"/>
            <a:endParaRPr lang="en-US" sz="1200" b="0" i="0" dirty="0">
              <a:solidFill>
                <a:srgbClr val="000000"/>
              </a:solidFill>
              <a:effectLst/>
              <a:latin typeface="ff4"/>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905000" y="1066800"/>
            <a:ext cx="6324600" cy="4953000"/>
          </a:xfrm>
        </p:spPr>
        <p:txBody>
          <a:bodyPr>
            <a:normAutofit fontScale="92500" lnSpcReduction="10000"/>
          </a:bodyPr>
          <a:lstStyle/>
          <a:p>
            <a:pPr algn="just">
              <a:lnSpc>
                <a:spcPct val="150000"/>
              </a:lnSpc>
            </a:pPr>
            <a:r>
              <a:rPr lang="en-US" sz="2000" dirty="0">
                <a:latin typeface="Times New Roman" panose="02020603050405020304" pitchFamily="18" charset="0"/>
                <a:cs typeface="Times New Roman" panose="02020603050405020304" pitchFamily="18" charset="0"/>
              </a:rPr>
              <a:t>Machine learning algorithms, as useful decision-making tools, are widely used in the society</a:t>
            </a:r>
          </a:p>
          <a:p>
            <a:pPr algn="just">
              <a:lnSpc>
                <a:spcPct val="150000"/>
              </a:lnSpc>
            </a:pPr>
            <a:r>
              <a:rPr lang="en-US" sz="2000" dirty="0">
                <a:latin typeface="Times New Roman" panose="02020603050405020304" pitchFamily="18" charset="0"/>
                <a:cs typeface="Times New Roman" panose="02020603050405020304" pitchFamily="18" charset="0"/>
              </a:rPr>
              <a:t>In real-world machine learning tasks, a large amount of data used for training is necessary, and is often a combination of labeled and unlabeled data</a:t>
            </a:r>
          </a:p>
          <a:p>
            <a:pPr algn="just">
              <a:lnSpc>
                <a:spcPct val="150000"/>
              </a:lnSpc>
            </a:pPr>
            <a:r>
              <a:rPr lang="en-US" sz="2000" dirty="0">
                <a:latin typeface="Times New Roman" panose="02020603050405020304" pitchFamily="18" charset="0"/>
                <a:cs typeface="Times New Roman" panose="02020603050405020304" pitchFamily="18" charset="0"/>
              </a:rPr>
              <a:t>Unlabeled data is abundant in era of big data and, if it could be used as training data, we may be able to make a better compromise between fairness and accuracy</a:t>
            </a:r>
          </a:p>
          <a:p>
            <a:pPr algn="just">
              <a:lnSpc>
                <a:spcPct val="150000"/>
              </a:lnSpc>
            </a:pPr>
            <a:r>
              <a:rPr lang="en-US" sz="2000" dirty="0">
                <a:latin typeface="Times New Roman" panose="02020603050405020304" pitchFamily="18" charset="0"/>
                <a:cs typeface="Times New Roman" panose="02020603050405020304" pitchFamily="18" charset="0"/>
              </a:rPr>
              <a:t>This step can be solved by a convex problem and convex-concave programming when disparate impact and disparate mistreatment are used as fairness metrics respectively. </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765148009"/>
              </p:ext>
            </p:extLst>
          </p:nvPr>
        </p:nvGraphicFramePr>
        <p:xfrm>
          <a:off x="1371600" y="496847"/>
          <a:ext cx="7467600" cy="5265632"/>
        </p:xfrm>
        <a:graphic>
          <a:graphicData uri="http://schemas.openxmlformats.org/drawingml/2006/table">
            <a:tbl>
              <a:tblPr firstRow="1" bandRow="1">
                <a:tableStyleId>{5C22544A-7EE6-4342-B048-85BDC9FD1C3A}</a:tableStyleId>
              </a:tblPr>
              <a:tblGrid>
                <a:gridCol w="2438400">
                  <a:extLst>
                    <a:ext uri="{9D8B030D-6E8A-4147-A177-3AD203B41FA5}">
                      <a16:colId xmlns:a16="http://schemas.microsoft.com/office/drawing/2014/main" val="20000"/>
                    </a:ext>
                  </a:extLst>
                </a:gridCol>
                <a:gridCol w="2209800">
                  <a:extLst>
                    <a:ext uri="{9D8B030D-6E8A-4147-A177-3AD203B41FA5}">
                      <a16:colId xmlns:a16="http://schemas.microsoft.com/office/drawing/2014/main" val="20001"/>
                    </a:ext>
                  </a:extLst>
                </a:gridCol>
                <a:gridCol w="2819400">
                  <a:extLst>
                    <a:ext uri="{9D8B030D-6E8A-4147-A177-3AD203B41FA5}">
                      <a16:colId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458761">
                <a:tc>
                  <a:txBody>
                    <a:bodyPr/>
                    <a:lstStyle/>
                    <a:p>
                      <a:pPr algn="just"/>
                      <a:r>
                        <a:rPr lang="en-US" sz="2000" dirty="0"/>
                        <a:t> </a:t>
                      </a:r>
                      <a:r>
                        <a:rPr lang="en-IN" sz="2000" dirty="0"/>
                        <a:t>Persistent </a:t>
                      </a:r>
                      <a:r>
                        <a:rPr lang="en-IN" sz="2000" dirty="0" err="1"/>
                        <a:t>anti-muslim</a:t>
                      </a:r>
                      <a:r>
                        <a:rPr lang="en-IN" sz="2000" dirty="0"/>
                        <a:t> bias in large language models</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IN" sz="2000" dirty="0"/>
                        <a:t>Abid A, Farooqi M, Zou J</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It has been observed that large-scale language models capture undesirable societal biases, e.g. relating to race and gender; yet religious bias has been relatively unexplored.</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70032">
                <a:tc>
                  <a:txBody>
                    <a:bodyPr/>
                    <a:lstStyle/>
                    <a:p>
                      <a:pPr algn="just"/>
                      <a:r>
                        <a:rPr lang="en-IN" sz="2000" dirty="0">
                          <a:latin typeface="Times New Roman" pitchFamily="18" charset="0"/>
                          <a:cs typeface="Times New Roman" pitchFamily="18" charset="0"/>
                        </a:rPr>
                        <a:t>‘‘</a:t>
                      </a:r>
                      <a:r>
                        <a:rPr lang="en-US" sz="2000" dirty="0"/>
                        <a:t>Apple card investigated after gender discrimination complaints.</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IN" sz="2000" dirty="0" err="1"/>
                        <a:t>Vigdor</a:t>
                      </a:r>
                      <a:r>
                        <a:rPr lang="en-IN" sz="2000" dirty="0"/>
                        <a:t> N</a:t>
                      </a:r>
                      <a:endParaRPr lang="en-IN" sz="2000" dirty="0">
                        <a:latin typeface="Times New Roman" panose="02020603050405020304" pitchFamily="18" charset="0"/>
                        <a:cs typeface="Times New Roman" panose="02020603050405020304" pitchFamily="18" charset="0"/>
                      </a:endParaRPr>
                    </a:p>
                  </a:txBody>
                  <a:tcPr/>
                </a:tc>
                <a:tc>
                  <a:txBody>
                    <a:bodyPr/>
                    <a:lstStyle/>
                    <a:p>
                      <a:r>
                        <a:rPr kumimoji="0" lang="en-US" sz="2000" b="0" i="0" kern="1200" dirty="0">
                          <a:solidFill>
                            <a:schemeClr val="dk1"/>
                          </a:solidFill>
                          <a:effectLst/>
                          <a:latin typeface="+mn-lt"/>
                          <a:ea typeface="+mn-ea"/>
                          <a:cs typeface="+mn-cs"/>
                        </a:rPr>
                        <a:t>Something curious happened when a husband and wife recently compared their Apple Card spending limits.</a:t>
                      </a: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392321998"/>
              </p:ext>
            </p:extLst>
          </p:nvPr>
        </p:nvGraphicFramePr>
        <p:xfrm>
          <a:off x="1447800" y="685800"/>
          <a:ext cx="7086600" cy="4744070"/>
        </p:xfrm>
        <a:graphic>
          <a:graphicData uri="http://schemas.openxmlformats.org/drawingml/2006/table">
            <a:tbl>
              <a:tblPr firstRow="1" bandRow="1">
                <a:tableStyleId>{5C22544A-7EE6-4342-B048-85BDC9FD1C3A}</a:tableStyleId>
              </a:tblPr>
              <a:tblGrid>
                <a:gridCol w="2001520">
                  <a:extLst>
                    <a:ext uri="{9D8B030D-6E8A-4147-A177-3AD203B41FA5}">
                      <a16:colId xmlns:a16="http://schemas.microsoft.com/office/drawing/2014/main" val="20000"/>
                    </a:ext>
                  </a:extLst>
                </a:gridCol>
                <a:gridCol w="2054577">
                  <a:extLst>
                    <a:ext uri="{9D8B030D-6E8A-4147-A177-3AD203B41FA5}">
                      <a16:colId xmlns:a16="http://schemas.microsoft.com/office/drawing/2014/main" val="20001"/>
                    </a:ext>
                  </a:extLst>
                </a:gridCol>
                <a:gridCol w="3030503">
                  <a:extLst>
                    <a:ext uri="{9D8B030D-6E8A-4147-A177-3AD203B41FA5}">
                      <a16:colId xmlns:a16="http://schemas.microsoft.com/office/drawing/2014/main" val="20002"/>
                    </a:ext>
                  </a:extLst>
                </a:gridCol>
              </a:tblGrid>
              <a:tr h="444757">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1964341">
                <a:tc>
                  <a:txBody>
                    <a:bodyPr/>
                    <a:lstStyle/>
                    <a:p>
                      <a:r>
                        <a:rPr lang="en-US" sz="2000" dirty="0"/>
                        <a:t>S.KA framework for understanding unintended consequences of machine learning. </a:t>
                      </a:r>
                      <a:r>
                        <a:rPr lang="en-US" sz="2000" dirty="0" err="1"/>
                        <a:t>arXiv</a:t>
                      </a:r>
                      <a:r>
                        <a:rPr lang="en-US" sz="2000" dirty="0"/>
                        <a:t> preprint</a:t>
                      </a:r>
                      <a:endParaRPr kumimoji="0" lang="en-US" sz="2000" b="0" i="0" kern="1200" dirty="0">
                        <a:solidFill>
                          <a:schemeClr val="dk1"/>
                        </a:solidFill>
                        <a:effectLst/>
                        <a:latin typeface="+mn-lt"/>
                        <a:ea typeface="+mn-ea"/>
                        <a:cs typeface="+mn-cs"/>
                      </a:endParaRPr>
                    </a:p>
                  </a:txBody>
                  <a:tcPr/>
                </a:tc>
                <a:tc>
                  <a:txBody>
                    <a:bodyPr/>
                    <a:lstStyle/>
                    <a:p>
                      <a:pPr algn="just"/>
                      <a:r>
                        <a:rPr lang="en-IN" sz="2000" dirty="0"/>
                        <a:t>Suresh H, </a:t>
                      </a:r>
                      <a:r>
                        <a:rPr lang="en-IN" sz="2000" dirty="0" err="1"/>
                        <a:t>Guttag</a:t>
                      </a:r>
                      <a:r>
                        <a:rPr lang="en-IN" sz="2000" dirty="0"/>
                        <a:t> JV</a:t>
                      </a:r>
                      <a:endParaRPr lang="en-IN" sz="2000" dirty="0">
                        <a:latin typeface="Times New Roman" pitchFamily="18" charset="0"/>
                        <a:cs typeface="Times New Roman" pitchFamily="18" charset="0"/>
                      </a:endParaRPr>
                    </a:p>
                  </a:txBody>
                  <a:tcPr/>
                </a:tc>
                <a:tc>
                  <a:txBody>
                    <a:bodyPr/>
                    <a:lstStyle/>
                    <a:p>
                      <a:pPr algn="just"/>
                      <a:r>
                        <a:rPr lang="en-US" sz="2000" dirty="0"/>
                        <a:t>As machine learning (ML) increasingly affects people and society, awareness of its potential unwanted consequences has also grown</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34972">
                <a:tc>
                  <a:txBody>
                    <a:bodyPr/>
                    <a:lstStyle/>
                    <a:p>
                      <a:r>
                        <a:rPr lang="en-US" sz="2000" dirty="0"/>
                        <a:t>A survey on bias and fairness in machine learning</a:t>
                      </a:r>
                      <a:endParaRPr kumimoji="0" lang="en-US" sz="2000" b="0" i="0" kern="1200" dirty="0">
                        <a:solidFill>
                          <a:schemeClr val="dk1"/>
                        </a:solidFill>
                        <a:effectLst/>
                        <a:latin typeface="+mn-lt"/>
                        <a:ea typeface="+mn-ea"/>
                        <a:cs typeface="+mn-cs"/>
                      </a:endParaRPr>
                    </a:p>
                  </a:txBody>
                  <a:tcPr/>
                </a:tc>
                <a:tc>
                  <a:txBody>
                    <a:bodyPr/>
                    <a:lstStyle/>
                    <a:p>
                      <a:r>
                        <a:rPr lang="en-IN" sz="2000" dirty="0"/>
                        <a:t>. </a:t>
                      </a:r>
                      <a:r>
                        <a:rPr lang="en-IN" sz="2000" dirty="0" err="1"/>
                        <a:t>Mehrabi</a:t>
                      </a:r>
                      <a:r>
                        <a:rPr lang="en-IN" sz="2000" dirty="0"/>
                        <a:t> N, </a:t>
                      </a:r>
                      <a:r>
                        <a:rPr lang="en-IN" sz="2000" dirty="0" err="1"/>
                        <a:t>Morstatter</a:t>
                      </a:r>
                      <a:r>
                        <a:rPr lang="en-IN" sz="2000" dirty="0"/>
                        <a:t> F, Saxena N, </a:t>
                      </a:r>
                      <a:r>
                        <a:rPr lang="en-IN" sz="2000" dirty="0" err="1"/>
                        <a:t>Lerman</a:t>
                      </a:r>
                      <a:r>
                        <a:rPr lang="en-IN" sz="2000" dirty="0"/>
                        <a:t> K, Galstyan A</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 </a:t>
                      </a:r>
                      <a:r>
                        <a:rPr lang="en-US" sz="2000" dirty="0"/>
                        <a:t>AI systems can be used in many sensitive environments to make important and life-changing decisions; t</a:t>
                      </a:r>
                      <a:r>
                        <a:rPr kumimoji="0" lang="en-US" sz="2000" b="0" i="0" kern="1200" dirty="0">
                          <a:solidFill>
                            <a:schemeClr val="dk1"/>
                          </a:solidFill>
                          <a:effectLst/>
                          <a:latin typeface="+mn-lt"/>
                          <a:ea typeface="+mn-ea"/>
                          <a:cs typeface="+mn-cs"/>
                        </a:rPr>
                        <a:t>.</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6633"/>
            <a:ext cx="7498080" cy="1143000"/>
          </a:xfrm>
        </p:spPr>
        <p:txBody>
          <a:bodyPr/>
          <a:lstStyle/>
          <a:p>
            <a:r>
              <a:rPr lang="en-US" dirty="0"/>
              <a:t>OVERVIEW	</a:t>
            </a:r>
          </a:p>
        </p:txBody>
      </p:sp>
      <p:sp>
        <p:nvSpPr>
          <p:cNvPr id="3" name="Content Placeholder 2"/>
          <p:cNvSpPr>
            <a:spLocks noGrp="1"/>
          </p:cNvSpPr>
          <p:nvPr>
            <p:ph idx="1"/>
          </p:nvPr>
        </p:nvSpPr>
        <p:spPr>
          <a:xfrm>
            <a:off x="1295400" y="1066800"/>
            <a:ext cx="7239000" cy="5257800"/>
          </a:xfrm>
        </p:spPr>
        <p:txBody>
          <a:bodyPr>
            <a:noAutofit/>
          </a:bodyPr>
          <a:lstStyle/>
          <a:p>
            <a:pPr algn="just"/>
            <a:r>
              <a:rPr lang="en-US" sz="2000" dirty="0">
                <a:latin typeface="Times New Roman" panose="02020603050405020304" pitchFamily="18" charset="0"/>
                <a:cs typeface="Times New Roman" panose="02020603050405020304" pitchFamily="18" charset="0"/>
              </a:rPr>
              <a:t>GNNs have been widely used in supervised learning or semi-supervised learning tasks, such as convolutional GNNs and recurrent GNNs .</a:t>
            </a:r>
          </a:p>
          <a:p>
            <a:pPr algn="just"/>
            <a:r>
              <a:rPr lang="en-US" sz="2000" dirty="0">
                <a:latin typeface="Times New Roman" panose="02020603050405020304" pitchFamily="18" charset="0"/>
                <a:cs typeface="Times New Roman" panose="02020603050405020304" pitchFamily="18" charset="0"/>
              </a:rPr>
              <a:t> In SSL, GNNs aim to classify the data in a graph using a small subset of labeled data and all the data features. </a:t>
            </a:r>
          </a:p>
          <a:p>
            <a:pPr algn="just"/>
            <a:r>
              <a:rPr lang="en-US" sz="2000" dirty="0">
                <a:latin typeface="Times New Roman" panose="02020603050405020304" pitchFamily="18" charset="0"/>
                <a:cs typeface="Times New Roman" panose="02020603050405020304" pitchFamily="18" charset="0"/>
              </a:rPr>
              <a:t>A large number of unlabeled data added to model training is able to help the utilization of structural and feature information of all data, and thus improves the classification accuracy.</a:t>
            </a:r>
          </a:p>
          <a:p>
            <a:pPr algn="just"/>
            <a:r>
              <a:rPr lang="en-US" sz="2000" dirty="0">
                <a:latin typeface="Times New Roman" panose="02020603050405020304" pitchFamily="18" charset="0"/>
                <a:cs typeface="Times New Roman" panose="02020603050405020304" pitchFamily="18" charset="0"/>
              </a:rPr>
              <a:t> Our second approach, fair graph neural networks (FGNN), is built with GNNs, where the loss function includes classification loss and fairness loss. </a:t>
            </a:r>
          </a:p>
          <a:p>
            <a:pPr algn="just"/>
            <a:r>
              <a:rPr lang="en-US" sz="2000" dirty="0">
                <a:latin typeface="Times New Roman" panose="02020603050405020304" pitchFamily="18" charset="0"/>
                <a:cs typeface="Times New Roman" panose="02020603050405020304" pitchFamily="18" charset="0"/>
              </a:rPr>
              <a:t>Classification loss optimizes the classification accuracy over all labeled data, and fairness loss enforces fairness over labeled data and unlabeled data</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2050" name="Picture 2" descr="image2">
            <a:extLst>
              <a:ext uri="{FF2B5EF4-FFF2-40B4-BE49-F238E27FC236}">
                <a16:creationId xmlns:a16="http://schemas.microsoft.com/office/drawing/2014/main" id="{6C977765-C213-5E40-8CB2-B1614B583AB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35100" y="1600200"/>
            <a:ext cx="7499350" cy="3733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1026" name="Picture 2" descr="Consistency-Based Semi-supervised Active Learning: Towards Minimizing  Labeling Cost | SpringerLink">
            <a:extLst>
              <a:ext uri="{FF2B5EF4-FFF2-40B4-BE49-F238E27FC236}">
                <a16:creationId xmlns:a16="http://schemas.microsoft.com/office/drawing/2014/main" id="{804B1F04-1D0B-B4AA-EBA4-B5686A5045C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00200" y="1219200"/>
            <a:ext cx="6846887" cy="39004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341120" y="1143001"/>
            <a:ext cx="7498080" cy="5440362"/>
          </a:xfrm>
        </p:spPr>
        <p:txBody>
          <a:bodyPr>
            <a:noAutofit/>
          </a:bodyPr>
          <a:lstStyle/>
          <a:p>
            <a:pPr algn="just"/>
            <a:r>
              <a:rPr lang="en-US" sz="2000" dirty="0">
                <a:latin typeface="Times New Roman" panose="02020603050405020304" pitchFamily="18" charset="0"/>
                <a:cs typeface="Times New Roman" panose="02020603050405020304" pitchFamily="18" charset="0"/>
              </a:rPr>
              <a:t>In this paper, we study how to improve the trade-off between fairness and accuracy with unlabeled data. </a:t>
            </a:r>
          </a:p>
          <a:p>
            <a:pPr algn="just"/>
            <a:r>
              <a:rPr lang="en-US" sz="2000" dirty="0">
                <a:latin typeface="Times New Roman" panose="02020603050405020304" pitchFamily="18" charset="0"/>
                <a:cs typeface="Times New Roman" panose="02020603050405020304" pitchFamily="18" charset="0"/>
              </a:rPr>
              <a:t>We propose two methods of fair graph-based SSL that operates during </a:t>
            </a:r>
            <a:r>
              <a:rPr lang="en-US" sz="2000" dirty="0" err="1">
                <a:latin typeface="Times New Roman" panose="02020603050405020304" pitchFamily="18" charset="0"/>
                <a:cs typeface="Times New Roman" panose="02020603050405020304" pitchFamily="18" charset="0"/>
              </a:rPr>
              <a:t>inprocessing</a:t>
            </a:r>
            <a:r>
              <a:rPr lang="en-US" sz="2000" dirty="0">
                <a:latin typeface="Times New Roman" panose="02020603050405020304" pitchFamily="18" charset="0"/>
                <a:cs typeface="Times New Roman" panose="02020603050405020304" pitchFamily="18" charset="0"/>
              </a:rPr>
              <a:t> phase. Our first method is formulated as an optimization problem with the goal of finding weights and labeling unlabeled data by minimizing the loss function subject to </a:t>
            </a:r>
            <a:r>
              <a:rPr lang="en-US" sz="2000" dirty="0" err="1">
                <a:latin typeface="Times New Roman" panose="02020603050405020304" pitchFamily="18" charset="0"/>
                <a:cs typeface="Times New Roman" panose="02020603050405020304" pitchFamily="18" charset="0"/>
              </a:rPr>
              <a:t>fairnessconstraints</a:t>
            </a:r>
            <a:r>
              <a:rPr lang="en-US" sz="2000" dirty="0">
                <a:latin typeface="Times New Roman" panose="02020603050405020304" pitchFamily="18" charset="0"/>
                <a:cs typeface="Times New Roman" panose="02020603050405020304" pitchFamily="18" charset="0"/>
              </a:rPr>
              <a:t>. </a:t>
            </a:r>
          </a:p>
          <a:p>
            <a:pPr algn="just"/>
            <a:r>
              <a:rPr lang="en-US" sz="2000" dirty="0">
                <a:latin typeface="Times New Roman" panose="02020603050405020304" pitchFamily="18" charset="0"/>
                <a:cs typeface="Times New Roman" panose="02020603050405020304" pitchFamily="18" charset="0"/>
              </a:rPr>
              <a:t>We analyze several different cases of fairness constraints for their effects on the optimization problem plus the accuracy and discrimination level in the results. </a:t>
            </a:r>
          </a:p>
          <a:p>
            <a:pPr algn="just"/>
            <a:r>
              <a:rPr lang="en-US" sz="2000" dirty="0">
                <a:latin typeface="Times New Roman" panose="02020603050405020304" pitchFamily="18" charset="0"/>
                <a:cs typeface="Times New Roman" panose="02020603050405020304" pitchFamily="18" charset="0"/>
              </a:rPr>
              <a:t>The second method is built on GNN models with fairness </a:t>
            </a:r>
            <a:r>
              <a:rPr lang="en-US" sz="2000" dirty="0" err="1">
                <a:latin typeface="Times New Roman" panose="02020603050405020304" pitchFamily="18" charset="0"/>
                <a:cs typeface="Times New Roman" panose="02020603050405020304" pitchFamily="18" charset="0"/>
              </a:rPr>
              <a:t>regularizers</a:t>
            </a:r>
            <a:r>
              <a:rPr lang="en-US" sz="2000" dirty="0">
                <a:latin typeface="Times New Roman" panose="02020603050405020304" pitchFamily="18" charset="0"/>
                <a:cs typeface="Times New Roman" panose="02020603050405020304" pitchFamily="18" charset="0"/>
              </a:rPr>
              <a:t> that ensures fair representations of nodes with labeled and unlabeled data can be learned. </a:t>
            </a:r>
          </a:p>
          <a:p>
            <a:pPr algn="just"/>
            <a:r>
              <a:rPr lang="en-US" sz="2000" dirty="0">
                <a:latin typeface="Times New Roman" panose="02020603050405020304" pitchFamily="18" charset="0"/>
                <a:cs typeface="Times New Roman" panose="02020603050405020304" pitchFamily="18" charset="0"/>
              </a:rPr>
              <a:t>Our experiments confirm this analysis, showing that the proposed framework provides accuracy and fairness at high levels in </a:t>
            </a:r>
            <a:r>
              <a:rPr lang="en-US" sz="2000" dirty="0" err="1">
                <a:latin typeface="Times New Roman" panose="02020603050405020304" pitchFamily="18" charset="0"/>
                <a:cs typeface="Times New Roman" panose="02020603050405020304" pitchFamily="18" charset="0"/>
              </a:rPr>
              <a:t>semisupervised</a:t>
            </a:r>
            <a:r>
              <a:rPr lang="en-US" sz="2000" dirty="0">
                <a:latin typeface="Times New Roman" panose="02020603050405020304" pitchFamily="18" charset="0"/>
                <a:cs typeface="Times New Roman" panose="02020603050405020304" pitchFamily="18" charset="0"/>
              </a:rPr>
              <a:t> settings.</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524000" y="1066800"/>
            <a:ext cx="6934200" cy="4876800"/>
          </a:xfrm>
        </p:spPr>
        <p:txBody>
          <a:bodyPr>
            <a:noAutofit/>
          </a:bodyPr>
          <a:lstStyle/>
          <a:p>
            <a:pPr algn="just"/>
            <a:r>
              <a:rPr lang="en-IN" sz="2000" dirty="0">
                <a:latin typeface="Times New Roman" panose="02020603050405020304" pitchFamily="18" charset="0"/>
                <a:cs typeface="Times New Roman" panose="02020603050405020304" pitchFamily="18" charset="0"/>
              </a:rPr>
              <a:t>1. Abid A, Farooqi M, Zou J (2021) Persistent </a:t>
            </a:r>
            <a:r>
              <a:rPr lang="en-IN" sz="2000" dirty="0" err="1">
                <a:latin typeface="Times New Roman" panose="02020603050405020304" pitchFamily="18" charset="0"/>
                <a:cs typeface="Times New Roman" panose="02020603050405020304" pitchFamily="18" charset="0"/>
              </a:rPr>
              <a:t>anti-muslim</a:t>
            </a:r>
            <a:r>
              <a:rPr lang="en-IN" sz="2000" dirty="0">
                <a:latin typeface="Times New Roman" panose="02020603050405020304" pitchFamily="18" charset="0"/>
                <a:cs typeface="Times New Roman" panose="02020603050405020304" pitchFamily="18" charset="0"/>
              </a:rPr>
              <a:t> bias in large language models. </a:t>
            </a:r>
            <a:r>
              <a:rPr lang="en-IN" sz="2000" dirty="0" err="1">
                <a:latin typeface="Times New Roman" panose="02020603050405020304" pitchFamily="18" charset="0"/>
                <a:cs typeface="Times New Roman" panose="02020603050405020304" pitchFamily="18" charset="0"/>
              </a:rPr>
              <a:t>arXiv</a:t>
            </a:r>
            <a:r>
              <a:rPr lang="en-IN" sz="2000" dirty="0">
                <a:latin typeface="Times New Roman" panose="02020603050405020304" pitchFamily="18" charset="0"/>
                <a:cs typeface="Times New Roman" panose="02020603050405020304" pitchFamily="18" charset="0"/>
              </a:rPr>
              <a:t> preprint arXiv:2101.05783</a:t>
            </a:r>
          </a:p>
          <a:p>
            <a:pPr algn="just"/>
            <a:endParaRPr lang="en-IN" sz="2000" dirty="0">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2. </a:t>
            </a:r>
            <a:r>
              <a:rPr lang="en-IN" sz="2000" dirty="0" err="1">
                <a:latin typeface="Times New Roman" panose="02020603050405020304" pitchFamily="18" charset="0"/>
                <a:cs typeface="Times New Roman" panose="02020603050405020304" pitchFamily="18" charset="0"/>
              </a:rPr>
              <a:t>Vigdor</a:t>
            </a:r>
            <a:r>
              <a:rPr lang="en-IN" sz="2000" dirty="0">
                <a:latin typeface="Times New Roman" panose="02020603050405020304" pitchFamily="18" charset="0"/>
                <a:cs typeface="Times New Roman" panose="02020603050405020304" pitchFamily="18" charset="0"/>
              </a:rPr>
              <a:t> N (2019) Apple card investigated after gender discrimination complaints. The New York Times</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3. Suresh H, </a:t>
            </a:r>
            <a:r>
              <a:rPr lang="en-IN" sz="2000" dirty="0" err="1">
                <a:latin typeface="Times New Roman" panose="02020603050405020304" pitchFamily="18" charset="0"/>
                <a:cs typeface="Times New Roman" panose="02020603050405020304" pitchFamily="18" charset="0"/>
              </a:rPr>
              <a:t>Guttag</a:t>
            </a:r>
            <a:r>
              <a:rPr lang="en-IN" sz="2000" dirty="0">
                <a:latin typeface="Times New Roman" panose="02020603050405020304" pitchFamily="18" charset="0"/>
                <a:cs typeface="Times New Roman" panose="02020603050405020304" pitchFamily="18" charset="0"/>
              </a:rPr>
              <a:t> JV (2019) A framework for understanding unintended consequences of machine learning. </a:t>
            </a:r>
            <a:r>
              <a:rPr lang="en-IN" sz="2000" dirty="0" err="1">
                <a:latin typeface="Times New Roman" panose="02020603050405020304" pitchFamily="18" charset="0"/>
                <a:cs typeface="Times New Roman" panose="02020603050405020304" pitchFamily="18" charset="0"/>
              </a:rPr>
              <a:t>arXiv</a:t>
            </a:r>
            <a:r>
              <a:rPr lang="en-IN" sz="2000" dirty="0">
                <a:latin typeface="Times New Roman" panose="02020603050405020304" pitchFamily="18" charset="0"/>
                <a:cs typeface="Times New Roman" panose="02020603050405020304" pitchFamily="18" charset="0"/>
              </a:rPr>
              <a:t> preprint arXiv:1901.10002</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685800"/>
            <a:ext cx="7010400" cy="5562600"/>
          </a:xfrm>
        </p:spPr>
        <p:txBody>
          <a:bodyPr>
            <a:noAutofit/>
          </a:bodyPr>
          <a:lstStyle/>
          <a:p>
            <a:pPr algn="just"/>
            <a:r>
              <a:rPr lang="en-IN" sz="2000" dirty="0">
                <a:latin typeface="Times New Roman" panose="02020603050405020304" pitchFamily="18" charset="0"/>
                <a:cs typeface="Times New Roman" panose="02020603050405020304" pitchFamily="18" charset="0"/>
              </a:rPr>
              <a:t>4. </a:t>
            </a:r>
            <a:r>
              <a:rPr lang="en-IN" sz="2000" dirty="0" err="1">
                <a:latin typeface="Times New Roman" panose="02020603050405020304" pitchFamily="18" charset="0"/>
                <a:cs typeface="Times New Roman" panose="02020603050405020304" pitchFamily="18" charset="0"/>
              </a:rPr>
              <a:t>Mehrabi</a:t>
            </a:r>
            <a:r>
              <a:rPr lang="en-IN" sz="2000" dirty="0">
                <a:latin typeface="Times New Roman" panose="02020603050405020304" pitchFamily="18" charset="0"/>
                <a:cs typeface="Times New Roman" panose="02020603050405020304" pitchFamily="18" charset="0"/>
              </a:rPr>
              <a:t> N, </a:t>
            </a:r>
            <a:r>
              <a:rPr lang="en-IN" sz="2000" dirty="0" err="1">
                <a:latin typeface="Times New Roman" panose="02020603050405020304" pitchFamily="18" charset="0"/>
                <a:cs typeface="Times New Roman" panose="02020603050405020304" pitchFamily="18" charset="0"/>
              </a:rPr>
              <a:t>Morstatter</a:t>
            </a:r>
            <a:r>
              <a:rPr lang="en-IN" sz="2000" dirty="0">
                <a:latin typeface="Times New Roman" panose="02020603050405020304" pitchFamily="18" charset="0"/>
                <a:cs typeface="Times New Roman" panose="02020603050405020304" pitchFamily="18" charset="0"/>
              </a:rPr>
              <a:t> F, Saxena N, </a:t>
            </a:r>
            <a:r>
              <a:rPr lang="en-IN" sz="2000" dirty="0" err="1">
                <a:latin typeface="Times New Roman" panose="02020603050405020304" pitchFamily="18" charset="0"/>
                <a:cs typeface="Times New Roman" panose="02020603050405020304" pitchFamily="18" charset="0"/>
              </a:rPr>
              <a:t>Lerman</a:t>
            </a:r>
            <a:r>
              <a:rPr lang="en-IN" sz="2000" dirty="0">
                <a:latin typeface="Times New Roman" panose="02020603050405020304" pitchFamily="18" charset="0"/>
                <a:cs typeface="Times New Roman" panose="02020603050405020304" pitchFamily="18" charset="0"/>
              </a:rPr>
              <a:t> K, Galstyan A (2021) A survey on bias and fairness in machine learning. ACM </a:t>
            </a:r>
            <a:r>
              <a:rPr lang="en-IN" sz="2000" dirty="0" err="1">
                <a:latin typeface="Times New Roman" panose="02020603050405020304" pitchFamily="18" charset="0"/>
                <a:cs typeface="Times New Roman" panose="02020603050405020304" pitchFamily="18" charset="0"/>
              </a:rPr>
              <a:t>Comput</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Surv</a:t>
            </a:r>
            <a:r>
              <a:rPr lang="en-IN" sz="2000" dirty="0">
                <a:latin typeface="Times New Roman" panose="02020603050405020304" pitchFamily="18" charset="0"/>
                <a:cs typeface="Times New Roman" panose="02020603050405020304" pitchFamily="18" charset="0"/>
              </a:rPr>
              <a:t> (CSUR) 54(6):1–35</a:t>
            </a:r>
          </a:p>
          <a:p>
            <a:pPr algn="just"/>
            <a:endParaRPr lang="en-IN" sz="2000" dirty="0">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5. </a:t>
            </a:r>
            <a:r>
              <a:rPr lang="en-IN" sz="2000" dirty="0" err="1">
                <a:latin typeface="Times New Roman" panose="02020603050405020304" pitchFamily="18" charset="0"/>
                <a:cs typeface="Times New Roman" panose="02020603050405020304" pitchFamily="18" charset="0"/>
              </a:rPr>
              <a:t>Chouldechova</a:t>
            </a:r>
            <a:r>
              <a:rPr lang="en-IN" sz="2000" dirty="0">
                <a:latin typeface="Times New Roman" panose="02020603050405020304" pitchFamily="18" charset="0"/>
                <a:cs typeface="Times New Roman" panose="02020603050405020304" pitchFamily="18" charset="0"/>
              </a:rPr>
              <a:t> A (2017) Fair prediction with disparate impact: a study of bias in recidivism prediction instruments. Big Data 5(2):153–163 </a:t>
            </a:r>
          </a:p>
          <a:p>
            <a:pPr algn="just"/>
            <a:endParaRPr lang="en-IN" sz="2000" dirty="0">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6. Zafar MB, Valera I, Rodriguez MG, </a:t>
            </a:r>
            <a:r>
              <a:rPr lang="en-IN" sz="2000" dirty="0" err="1">
                <a:latin typeface="Times New Roman" panose="02020603050405020304" pitchFamily="18" charset="0"/>
                <a:cs typeface="Times New Roman" panose="02020603050405020304" pitchFamily="18" charset="0"/>
              </a:rPr>
              <a:t>Gummadi</a:t>
            </a:r>
            <a:r>
              <a:rPr lang="en-IN" sz="2000" dirty="0">
                <a:latin typeface="Times New Roman" panose="02020603050405020304" pitchFamily="18" charset="0"/>
                <a:cs typeface="Times New Roman" panose="02020603050405020304" pitchFamily="18" charset="0"/>
              </a:rPr>
              <a:t> KP (2017) Fairness constraints: mechanisms for fair classification. In: Proceedings of the 20th international conference on artificial intelligence and statistics, vol 54, pp 962–970</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1143000"/>
            <a:ext cx="7315200" cy="4648200"/>
          </a:xfrm>
        </p:spPr>
        <p:txBody>
          <a:bodyPr>
            <a:noAutofit/>
          </a:bodyPr>
          <a:lstStyle/>
          <a:p>
            <a:pPr algn="just"/>
            <a:r>
              <a:rPr lang="en-IN" sz="2000" dirty="0">
                <a:latin typeface="Times New Roman" panose="02020603050405020304" pitchFamily="18" charset="0"/>
                <a:cs typeface="Times New Roman" panose="02020603050405020304" pitchFamily="18" charset="0"/>
              </a:rPr>
              <a:t>7. </a:t>
            </a:r>
            <a:r>
              <a:rPr lang="en-IN" sz="2000" dirty="0" err="1">
                <a:latin typeface="Times New Roman" panose="02020603050405020304" pitchFamily="18" charset="0"/>
                <a:cs typeface="Times New Roman" panose="02020603050405020304" pitchFamily="18" charset="0"/>
              </a:rPr>
              <a:t>Dwork</a:t>
            </a:r>
            <a:r>
              <a:rPr lang="en-IN" sz="2000" dirty="0">
                <a:latin typeface="Times New Roman" panose="02020603050405020304" pitchFamily="18" charset="0"/>
                <a:cs typeface="Times New Roman" panose="02020603050405020304" pitchFamily="18" charset="0"/>
              </a:rPr>
              <a:t> C, Hardt M, </a:t>
            </a:r>
            <a:r>
              <a:rPr lang="en-IN" sz="2000" dirty="0" err="1">
                <a:latin typeface="Times New Roman" panose="02020603050405020304" pitchFamily="18" charset="0"/>
                <a:cs typeface="Times New Roman" panose="02020603050405020304" pitchFamily="18" charset="0"/>
              </a:rPr>
              <a:t>Pitassi</a:t>
            </a:r>
            <a:r>
              <a:rPr lang="en-IN" sz="2000" dirty="0">
                <a:latin typeface="Times New Roman" panose="02020603050405020304" pitchFamily="18" charset="0"/>
                <a:cs typeface="Times New Roman" panose="02020603050405020304" pitchFamily="18" charset="0"/>
              </a:rPr>
              <a:t> T, </a:t>
            </a:r>
            <a:r>
              <a:rPr lang="en-IN" sz="2000" dirty="0" err="1">
                <a:latin typeface="Times New Roman" panose="02020603050405020304" pitchFamily="18" charset="0"/>
                <a:cs typeface="Times New Roman" panose="02020603050405020304" pitchFamily="18" charset="0"/>
              </a:rPr>
              <a:t>Reingold</a:t>
            </a:r>
            <a:r>
              <a:rPr lang="en-IN" sz="2000" dirty="0">
                <a:latin typeface="Times New Roman" panose="02020603050405020304" pitchFamily="18" charset="0"/>
                <a:cs typeface="Times New Roman" panose="02020603050405020304" pitchFamily="18" charset="0"/>
              </a:rPr>
              <a:t> O, </a:t>
            </a:r>
            <a:r>
              <a:rPr lang="en-IN" sz="2000" dirty="0" err="1">
                <a:latin typeface="Times New Roman" panose="02020603050405020304" pitchFamily="18" charset="0"/>
                <a:cs typeface="Times New Roman" panose="02020603050405020304" pitchFamily="18" charset="0"/>
              </a:rPr>
              <a:t>Zemel</a:t>
            </a:r>
            <a:r>
              <a:rPr lang="en-IN" sz="2000" dirty="0">
                <a:latin typeface="Times New Roman" panose="02020603050405020304" pitchFamily="18" charset="0"/>
                <a:cs typeface="Times New Roman" panose="02020603050405020304" pitchFamily="18" charset="0"/>
              </a:rPr>
              <a:t> R (2012) Fairness through awareness. In: Proceedings of the 3rd innovations in theoretical computer science conference, pp 214–226. ACM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8. Jung C, Kearns M, Neel S, Roth A, Stapleton </a:t>
            </a:r>
            <a:r>
              <a:rPr lang="en-IN" sz="2000" dirty="0" err="1">
                <a:latin typeface="Times New Roman" panose="02020603050405020304" pitchFamily="18" charset="0"/>
                <a:cs typeface="Times New Roman" panose="02020603050405020304" pitchFamily="18" charset="0"/>
              </a:rPr>
              <a:t>L,Wu</a:t>
            </a:r>
            <a:r>
              <a:rPr lang="en-IN" sz="2000" dirty="0">
                <a:latin typeface="Times New Roman" panose="02020603050405020304" pitchFamily="18" charset="0"/>
                <a:cs typeface="Times New Roman" panose="02020603050405020304" pitchFamily="18" charset="0"/>
              </a:rPr>
              <a:t> ZS (2019) Eliciting and enforcing subjective individual fairness. </a:t>
            </a:r>
            <a:r>
              <a:rPr lang="en-IN" sz="2000" dirty="0" err="1">
                <a:latin typeface="Times New Roman" panose="02020603050405020304" pitchFamily="18" charset="0"/>
                <a:cs typeface="Times New Roman" panose="02020603050405020304" pitchFamily="18" charset="0"/>
              </a:rPr>
              <a:t>arXiv</a:t>
            </a:r>
            <a:r>
              <a:rPr lang="en-IN" sz="2000" dirty="0">
                <a:latin typeface="Times New Roman" panose="02020603050405020304" pitchFamily="18" charset="0"/>
                <a:cs typeface="Times New Roman" panose="02020603050405020304" pitchFamily="18" charset="0"/>
              </a:rPr>
              <a:t> preprint arXiv:1905.10660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9. Zhu T, Yu PS (2019) Applying differential privacy mechanism in artificial intelligence. In: 2019 IEEE 39th international conference on distributed computing systems (ICDCS), pp 1601–1609</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600200" y="1066800"/>
            <a:ext cx="6858000" cy="5257800"/>
          </a:xfrm>
        </p:spPr>
        <p:txBody>
          <a:bodyPr>
            <a:noAutofit/>
          </a:bodyPr>
          <a:lstStyle/>
          <a:p>
            <a:pPr algn="just"/>
            <a:r>
              <a:rPr lang="en-IN" sz="2000" dirty="0">
                <a:latin typeface="Times New Roman" panose="02020603050405020304" pitchFamily="18" charset="0"/>
                <a:cs typeface="Times New Roman" panose="02020603050405020304" pitchFamily="18" charset="0"/>
              </a:rPr>
              <a:t>10. </a:t>
            </a:r>
            <a:r>
              <a:rPr lang="en-IN" sz="2000" dirty="0" err="1">
                <a:latin typeface="Times New Roman" panose="02020603050405020304" pitchFamily="18" charset="0"/>
                <a:cs typeface="Times New Roman" panose="02020603050405020304" pitchFamily="18" charset="0"/>
              </a:rPr>
              <a:t>Dwork</a:t>
            </a:r>
            <a:r>
              <a:rPr lang="en-IN" sz="2000" dirty="0">
                <a:latin typeface="Times New Roman" panose="02020603050405020304" pitchFamily="18" charset="0"/>
                <a:cs typeface="Times New Roman" panose="02020603050405020304" pitchFamily="18" charset="0"/>
              </a:rPr>
              <a:t> C, </a:t>
            </a:r>
            <a:r>
              <a:rPr lang="en-IN" sz="2000" dirty="0" err="1">
                <a:latin typeface="Times New Roman" panose="02020603050405020304" pitchFamily="18" charset="0"/>
                <a:cs typeface="Times New Roman" panose="02020603050405020304" pitchFamily="18" charset="0"/>
              </a:rPr>
              <a:t>Ilvento</a:t>
            </a:r>
            <a:r>
              <a:rPr lang="en-IN" sz="2000" dirty="0">
                <a:latin typeface="Times New Roman" panose="02020603050405020304" pitchFamily="18" charset="0"/>
                <a:cs typeface="Times New Roman" panose="02020603050405020304" pitchFamily="18" charset="0"/>
              </a:rPr>
              <a:t> C, </a:t>
            </a:r>
            <a:r>
              <a:rPr lang="en-IN" sz="2000" dirty="0" err="1">
                <a:latin typeface="Times New Roman" panose="02020603050405020304" pitchFamily="18" charset="0"/>
                <a:cs typeface="Times New Roman" panose="02020603050405020304" pitchFamily="18" charset="0"/>
              </a:rPr>
              <a:t>Jagadeesan</a:t>
            </a:r>
            <a:r>
              <a:rPr lang="en-IN" sz="2000" dirty="0">
                <a:latin typeface="Times New Roman" panose="02020603050405020304" pitchFamily="18" charset="0"/>
                <a:cs typeface="Times New Roman" panose="02020603050405020304" pitchFamily="18" charset="0"/>
              </a:rPr>
              <a:t> M (2020) Individual fairness in pipelines. </a:t>
            </a:r>
            <a:r>
              <a:rPr lang="en-IN" sz="2000" dirty="0" err="1">
                <a:latin typeface="Times New Roman" panose="02020603050405020304" pitchFamily="18" charset="0"/>
                <a:cs typeface="Times New Roman" panose="02020603050405020304" pitchFamily="18" charset="0"/>
              </a:rPr>
              <a:t>arXiv</a:t>
            </a:r>
            <a:r>
              <a:rPr lang="en-IN" sz="2000" dirty="0">
                <a:latin typeface="Times New Roman" panose="02020603050405020304" pitchFamily="18" charset="0"/>
                <a:cs typeface="Times New Roman" panose="02020603050405020304" pitchFamily="18" charset="0"/>
              </a:rPr>
              <a:t> preprint arXiv:2004.05167 </a:t>
            </a:r>
          </a:p>
          <a:p>
            <a:pPr algn="just"/>
            <a:endParaRPr lang="en-IN" sz="2000" dirty="0">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11. </a:t>
            </a:r>
            <a:r>
              <a:rPr lang="en-IN" sz="2000" dirty="0" err="1">
                <a:latin typeface="Times New Roman" panose="02020603050405020304" pitchFamily="18" charset="0"/>
                <a:cs typeface="Times New Roman" panose="02020603050405020304" pitchFamily="18" charset="0"/>
              </a:rPr>
              <a:t>Kusner</a:t>
            </a:r>
            <a:r>
              <a:rPr lang="en-IN" sz="2000" dirty="0">
                <a:latin typeface="Times New Roman" panose="02020603050405020304" pitchFamily="18" charset="0"/>
                <a:cs typeface="Times New Roman" panose="02020603050405020304" pitchFamily="18" charset="0"/>
              </a:rPr>
              <a:t> MJ, Loftus J, Russell C, Silva R (2017) Counterfactual fairness. Adv Neural Inf Process </a:t>
            </a:r>
            <a:r>
              <a:rPr lang="en-IN" sz="2000" dirty="0" err="1">
                <a:latin typeface="Times New Roman" panose="02020603050405020304" pitchFamily="18" charset="0"/>
                <a:cs typeface="Times New Roman" panose="02020603050405020304" pitchFamily="18" charset="0"/>
              </a:rPr>
              <a:t>Syst</a:t>
            </a:r>
            <a:r>
              <a:rPr lang="en-IN" sz="2000" dirty="0">
                <a:latin typeface="Times New Roman" panose="02020603050405020304" pitchFamily="18" charset="0"/>
                <a:cs typeface="Times New Roman" panose="02020603050405020304" pitchFamily="18" charset="0"/>
              </a:rPr>
              <a:t> 30:4066–4076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12. Wu Y, Zhang L, Wu X, Tong H (2019) Pc-fairness: a unified framework for measuring causality-based fairness. Adv Neural Inf Process </a:t>
            </a:r>
            <a:r>
              <a:rPr lang="en-IN" sz="2000" dirty="0" err="1">
                <a:latin typeface="Times New Roman" panose="02020603050405020304" pitchFamily="18" charset="0"/>
                <a:cs typeface="Times New Roman" panose="02020603050405020304" pitchFamily="18" charset="0"/>
              </a:rPr>
              <a:t>Syst</a:t>
            </a:r>
            <a:r>
              <a:rPr lang="en-IN" sz="2000" dirty="0">
                <a:latin typeface="Times New Roman" panose="02020603050405020304" pitchFamily="18" charset="0"/>
                <a:cs typeface="Times New Roman" panose="02020603050405020304" pitchFamily="18" charset="0"/>
              </a:rPr>
              <a:t> 32:3404–3414</a:t>
            </a:r>
          </a:p>
        </p:txBody>
      </p:sp>
    </p:spTree>
    <p:extLst>
      <p:ext uri="{BB962C8B-B14F-4D97-AF65-F5344CB8AC3E}">
        <p14:creationId xmlns:p14="http://schemas.microsoft.com/office/powerpoint/2010/main" val="172895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295400" y="533400"/>
            <a:ext cx="7638288" cy="5715000"/>
          </a:xfrm>
        </p:spPr>
        <p:txBody>
          <a:bodyPr>
            <a:normAutofit/>
          </a:bodyPr>
          <a:lstStyle/>
          <a:p>
            <a:pPr marL="82296" indent="0">
              <a:buNone/>
            </a:pPr>
            <a:endParaRPr lang="en-IN" sz="2000" dirty="0"/>
          </a:p>
          <a:p>
            <a:pPr algn="just"/>
            <a:r>
              <a:rPr lang="en-IN" sz="2000" dirty="0">
                <a:latin typeface="Times New Roman" panose="02020603050405020304" pitchFamily="18" charset="0"/>
                <a:cs typeface="Times New Roman" panose="02020603050405020304" pitchFamily="18" charset="0"/>
              </a:rPr>
              <a:t>13. Hardt M, Price E, </a:t>
            </a:r>
            <a:r>
              <a:rPr lang="en-IN" sz="2000" dirty="0" err="1">
                <a:latin typeface="Times New Roman" panose="02020603050405020304" pitchFamily="18" charset="0"/>
                <a:cs typeface="Times New Roman" panose="02020603050405020304" pitchFamily="18" charset="0"/>
              </a:rPr>
              <a:t>Srebro</a:t>
            </a:r>
            <a:r>
              <a:rPr lang="en-IN" sz="2000" dirty="0">
                <a:latin typeface="Times New Roman" panose="02020603050405020304" pitchFamily="18" charset="0"/>
                <a:cs typeface="Times New Roman" panose="02020603050405020304" pitchFamily="18" charset="0"/>
              </a:rPr>
              <a:t> N et al (2016) Equality of opportunity in supervised learning. Adv Neural Inf Process </a:t>
            </a:r>
            <a:r>
              <a:rPr lang="en-IN" sz="2000" dirty="0" err="1">
                <a:latin typeface="Times New Roman" panose="02020603050405020304" pitchFamily="18" charset="0"/>
                <a:cs typeface="Times New Roman" panose="02020603050405020304" pitchFamily="18" charset="0"/>
              </a:rPr>
              <a:t>Syst</a:t>
            </a:r>
            <a:r>
              <a:rPr lang="en-IN" sz="2000" dirty="0">
                <a:latin typeface="Times New Roman" panose="02020603050405020304" pitchFamily="18" charset="0"/>
                <a:cs typeface="Times New Roman" panose="02020603050405020304" pitchFamily="18" charset="0"/>
              </a:rPr>
              <a:t> 29:3315–3323 </a:t>
            </a:r>
          </a:p>
          <a:p>
            <a:pPr algn="just"/>
            <a:endParaRPr lang="en-IN" sz="2000" dirty="0">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14. Song J, </a:t>
            </a:r>
            <a:r>
              <a:rPr lang="en-IN" sz="2000" dirty="0" err="1">
                <a:latin typeface="Times New Roman" panose="02020603050405020304" pitchFamily="18" charset="0"/>
                <a:cs typeface="Times New Roman" panose="02020603050405020304" pitchFamily="18" charset="0"/>
              </a:rPr>
              <a:t>Kalluri</a:t>
            </a:r>
            <a:r>
              <a:rPr lang="en-IN" sz="2000" dirty="0">
                <a:latin typeface="Times New Roman" panose="02020603050405020304" pitchFamily="18" charset="0"/>
                <a:cs typeface="Times New Roman" panose="02020603050405020304" pitchFamily="18" charset="0"/>
              </a:rPr>
              <a:t> P, Grover A, Zhao S, </a:t>
            </a:r>
            <a:r>
              <a:rPr lang="en-IN" sz="2000" dirty="0" err="1">
                <a:latin typeface="Times New Roman" panose="02020603050405020304" pitchFamily="18" charset="0"/>
                <a:cs typeface="Times New Roman" panose="02020603050405020304" pitchFamily="18" charset="0"/>
              </a:rPr>
              <a:t>Ermon</a:t>
            </a:r>
            <a:r>
              <a:rPr lang="en-IN" sz="2000" dirty="0">
                <a:latin typeface="Times New Roman" panose="02020603050405020304" pitchFamily="18" charset="0"/>
                <a:cs typeface="Times New Roman" panose="02020603050405020304" pitchFamily="18" charset="0"/>
              </a:rPr>
              <a:t> S (2019) Learning controllable fair representations. In: Proceedings of the 22nd international conference on artificial intelligence and statistics (AISTATS) 2019, vol 89, pp 2164–2173 </a:t>
            </a:r>
          </a:p>
          <a:p>
            <a:pPr algn="just"/>
            <a:endParaRPr lang="en-IN" sz="2000" dirty="0">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15. </a:t>
            </a:r>
            <a:r>
              <a:rPr lang="en-IN" sz="2000" dirty="0" err="1">
                <a:latin typeface="Times New Roman" panose="02020603050405020304" pitchFamily="18" charset="0"/>
                <a:cs typeface="Times New Roman" panose="02020603050405020304" pitchFamily="18" charset="0"/>
              </a:rPr>
              <a:t>Chierichetti</a:t>
            </a:r>
            <a:r>
              <a:rPr lang="en-IN" sz="2000" dirty="0">
                <a:latin typeface="Times New Roman" panose="02020603050405020304" pitchFamily="18" charset="0"/>
                <a:cs typeface="Times New Roman" panose="02020603050405020304" pitchFamily="18" charset="0"/>
              </a:rPr>
              <a:t> F, Kumar R, </a:t>
            </a:r>
            <a:r>
              <a:rPr lang="en-IN" sz="2000" dirty="0" err="1">
                <a:latin typeface="Times New Roman" panose="02020603050405020304" pitchFamily="18" charset="0"/>
                <a:cs typeface="Times New Roman" panose="02020603050405020304" pitchFamily="18" charset="0"/>
              </a:rPr>
              <a:t>Lattanzi</a:t>
            </a:r>
            <a:r>
              <a:rPr lang="en-IN" sz="2000" dirty="0">
                <a:latin typeface="Times New Roman" panose="02020603050405020304" pitchFamily="18" charset="0"/>
                <a:cs typeface="Times New Roman" panose="02020603050405020304" pitchFamily="18" charset="0"/>
              </a:rPr>
              <a:t> S, </a:t>
            </a:r>
            <a:r>
              <a:rPr lang="en-IN" sz="2000" dirty="0" err="1">
                <a:latin typeface="Times New Roman" panose="02020603050405020304" pitchFamily="18" charset="0"/>
                <a:cs typeface="Times New Roman" panose="02020603050405020304" pitchFamily="18" charset="0"/>
              </a:rPr>
              <a:t>Vassilvitskii</a:t>
            </a:r>
            <a:r>
              <a:rPr lang="en-IN" sz="2000" dirty="0">
                <a:latin typeface="Times New Roman" panose="02020603050405020304" pitchFamily="18" charset="0"/>
                <a:cs typeface="Times New Roman" panose="02020603050405020304" pitchFamily="18" charset="0"/>
              </a:rPr>
              <a:t> S (2017) Fair clustering through </a:t>
            </a:r>
            <a:r>
              <a:rPr lang="en-IN" sz="2000" dirty="0" err="1">
                <a:latin typeface="Times New Roman" panose="02020603050405020304" pitchFamily="18" charset="0"/>
                <a:cs typeface="Times New Roman" panose="02020603050405020304" pitchFamily="18" charset="0"/>
              </a:rPr>
              <a:t>fairlets</a:t>
            </a:r>
            <a:r>
              <a:rPr lang="en-IN" sz="2000" dirty="0">
                <a:latin typeface="Times New Roman" panose="02020603050405020304" pitchFamily="18" charset="0"/>
                <a:cs typeface="Times New Roman" panose="02020603050405020304" pitchFamily="18" charset="0"/>
              </a:rPr>
              <a:t>. Adv Neural Inf Process </a:t>
            </a:r>
            <a:r>
              <a:rPr lang="en-IN" sz="2000" dirty="0" err="1">
                <a:latin typeface="Times New Roman" panose="02020603050405020304" pitchFamily="18" charset="0"/>
                <a:cs typeface="Times New Roman" panose="02020603050405020304" pitchFamily="18" charset="0"/>
              </a:rPr>
              <a:t>Syst</a:t>
            </a:r>
            <a:r>
              <a:rPr lang="en-IN" sz="2000" dirty="0">
                <a:latin typeface="Times New Roman" panose="02020603050405020304" pitchFamily="18" charset="0"/>
                <a:cs typeface="Times New Roman" panose="02020603050405020304" pitchFamily="18" charset="0"/>
              </a:rPr>
              <a:t> 30:5029–5037</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2530</TotalTime>
  <Words>1436</Words>
  <Application>Microsoft Office PowerPoint</Application>
  <PresentationFormat>On-screen Show (4:3)</PresentationFormat>
  <Paragraphs>104</Paragraphs>
  <Slides>19</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vt:lpstr>
      <vt:lpstr>Calibri</vt:lpstr>
      <vt:lpstr>ff4</vt:lpstr>
      <vt:lpstr>Gill Sans MT</vt:lpstr>
      <vt:lpstr>Times New Roman</vt:lpstr>
      <vt:lpstr>Verdana</vt:lpstr>
      <vt:lpstr>Wingdings 2</vt:lpstr>
      <vt:lpstr>Solstice</vt:lpstr>
      <vt:lpstr>Fairness in Semi-Supervised Learning: Unlabeled Data Help to Reduce Discrimination</vt:lpstr>
      <vt:lpstr>Abstract</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655</cp:revision>
  <dcterms:created xsi:type="dcterms:W3CDTF">2006-08-16T00:00:00Z</dcterms:created>
  <dcterms:modified xsi:type="dcterms:W3CDTF">2023-03-09T07:42:33Z</dcterms:modified>
</cp:coreProperties>
</file>