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 id="34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354"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3/9/2023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3/9/2023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3/9/2023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3/9/2023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3/9/2023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1371600"/>
            <a:ext cx="7315200" cy="4038600"/>
          </a:xfrm>
        </p:spPr>
        <p:txBody>
          <a:bodyPr>
            <a:normAutofit/>
          </a:bodyPr>
          <a:lstStyle/>
          <a:p>
            <a:pPr algn="ctr">
              <a:lnSpc>
                <a:spcPct val="150000"/>
              </a:lnSpc>
            </a:pPr>
            <a:r>
              <a:rPr lang="en-US" sz="4000" b="1" dirty="0">
                <a:latin typeface="Times New Roman" panose="02020603050405020304" pitchFamily="18" charset="0"/>
                <a:cs typeface="Times New Roman" panose="02020603050405020304" pitchFamily="18" charset="0"/>
              </a:rPr>
              <a:t>Enriching the transfer learning with pre-trained lexicon embedding for lower source neural machine </a:t>
            </a:r>
            <a:r>
              <a:rPr lang="en-US" sz="4000" b="1" dirty="0" err="1">
                <a:latin typeface="Times New Roman" panose="02020603050405020304" pitchFamily="18" charset="0"/>
                <a:cs typeface="Times New Roman" panose="02020603050405020304" pitchFamily="18" charset="0"/>
              </a:rPr>
              <a:t>translatio</a:t>
            </a:r>
            <a:endParaRPr lang="en-US" sz="4000" b="1" dirty="0">
              <a:latin typeface="Times New Roman" panose="02020603050405020304"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143000" y="1066800"/>
            <a:ext cx="7790688" cy="5516562"/>
          </a:xfrm>
        </p:spPr>
        <p:txBody>
          <a:bodyPr>
            <a:noAutofit/>
          </a:bodyPr>
          <a:lstStyle/>
          <a:p>
            <a:pPr algn="just"/>
            <a:r>
              <a:rPr lang="en-US" sz="2000" dirty="0">
                <a:latin typeface="Times New Roman" panose="02020603050405020304" pitchFamily="18" charset="0"/>
                <a:cs typeface="Times New Roman" panose="02020603050405020304" pitchFamily="18" charset="0"/>
              </a:rPr>
              <a:t>Most State-Of-The-Art (SOTA) Neural Machine Translation (NMT) systems today achieve outstanding results based only on large parallel corpora. The large-scale parallel corpora for high-resource languages is easily obtainable. However, the translation quality of NMT for morphologically rich languages is still unsatisfactory, mainly because of the data sparsity problem encountered in Low-Resource Languages (LRLs). </a:t>
            </a:r>
          </a:p>
          <a:p>
            <a:pPr algn="just"/>
            <a:r>
              <a:rPr lang="en-US" sz="2000" dirty="0">
                <a:latin typeface="Times New Roman" panose="02020603050405020304" pitchFamily="18" charset="0"/>
                <a:cs typeface="Times New Roman" panose="02020603050405020304" pitchFamily="18" charset="0"/>
              </a:rPr>
              <a:t>In the low-resource NMT paradigm, Transfer Learning (TL) has been developed into one of the most efficient methods. It is difficult to train the model on high-resource languages to include the information in both parent and child models, as well as the initially trained model that only contains the lexicon features and word embeddings of the parent model instead of the child languages feature. </a:t>
            </a:r>
          </a:p>
          <a:p>
            <a:pPr algn="just"/>
            <a:r>
              <a:rPr lang="en-US" sz="2000" dirty="0">
                <a:latin typeface="Times New Roman" panose="02020603050405020304" pitchFamily="18" charset="0"/>
                <a:cs typeface="Times New Roman" panose="02020603050405020304" pitchFamily="18" charset="0"/>
              </a:rPr>
              <a:t>In this work, we aim to address this issue by proposing the language-independent Hybrid Transfer Learning (HTL) method for LRLs by sharing lexicon embedding between parent and child languages without leveraging back translation or manually injecting noises.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188720" y="914400"/>
            <a:ext cx="7498080" cy="5668962"/>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However, many existing approaches which take advantages of TL suffer from a core disadvantage: they are incapable of containing lexicon information as well as lexicon embeddings of low-resource child languages.</a:t>
            </a:r>
          </a:p>
          <a:p>
            <a:pPr algn="just">
              <a:lnSpc>
                <a:spcPct val="150000"/>
              </a:lnSpc>
            </a:pPr>
            <a:r>
              <a:rPr lang="en-US" sz="2000" dirty="0">
                <a:latin typeface="Times New Roman" panose="02020603050405020304" pitchFamily="18" charset="0"/>
                <a:cs typeface="Times New Roman" panose="02020603050405020304" pitchFamily="18" charset="0"/>
              </a:rPr>
              <a:t>TL exploits knowledge from the existing model to improve the performance of related work. TL varies from ML in that it learns from learned-models, while ML learns from data. </a:t>
            </a:r>
          </a:p>
          <a:p>
            <a:pPr algn="just">
              <a:lnSpc>
                <a:spcPct val="150000"/>
              </a:lnSpc>
            </a:pPr>
            <a:r>
              <a:rPr lang="en-US" sz="2000" dirty="0">
                <a:latin typeface="Times New Roman" panose="02020603050405020304" pitchFamily="18" charset="0"/>
                <a:cs typeface="Times New Roman" panose="02020603050405020304" pitchFamily="18" charset="0"/>
              </a:rPr>
              <a:t>The main differences from existing literature are  we train the parent model on training dataset with its vocabularies; we compare the parent and child language pairs, and we made the child language training corpus the same size as those of the parent language pairs using the oversampling method;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600200" y="1371600"/>
            <a:ext cx="6934200" cy="48768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TL is one of the essential elements for coping with the data sparsity problem in low-resource NMT</a:t>
            </a:r>
          </a:p>
          <a:p>
            <a:pPr algn="just">
              <a:lnSpc>
                <a:spcPct val="150000"/>
              </a:lnSpc>
            </a:pPr>
            <a:r>
              <a:rPr lang="en-US" sz="2000" dirty="0">
                <a:latin typeface="Times New Roman" panose="02020603050405020304" pitchFamily="18" charset="0"/>
                <a:cs typeface="Times New Roman" panose="02020603050405020304" pitchFamily="18" charset="0"/>
              </a:rPr>
              <a:t>In this paper, in contrast with the aforementioned approaches we focus on addressing the problem of lexicon embedding and vocabulary information of MRLs (child) in the training step</a:t>
            </a:r>
          </a:p>
          <a:p>
            <a:pPr algn="just">
              <a:lnSpc>
                <a:spcPct val="150000"/>
              </a:lnSpc>
            </a:pPr>
            <a:r>
              <a:rPr lang="en-US" sz="2000" dirty="0">
                <a:latin typeface="Times New Roman" panose="02020603050405020304" pitchFamily="18" charset="0"/>
                <a:cs typeface="Times New Roman" panose="02020603050405020304" pitchFamily="18" charset="0"/>
              </a:rPr>
              <a:t>We were motivated by the domain adaptation problem in the computer vision field. As shown in Algorithm 1, we do not directly fine-tune the child model using a pre-trained parent model.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435608" y="990600"/>
            <a:ext cx="7327392" cy="5334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Therefore, we consider this problem and aim to enrich the performance of NMT for LRLs in our proposed model.</a:t>
            </a:r>
          </a:p>
          <a:p>
            <a:pPr algn="just">
              <a:lnSpc>
                <a:spcPct val="150000"/>
              </a:lnSpc>
            </a:pPr>
            <a:r>
              <a:rPr lang="en-US" sz="2000" dirty="0">
                <a:latin typeface="Times New Roman" panose="02020603050405020304" pitchFamily="18" charset="0"/>
                <a:cs typeface="Times New Roman" panose="02020603050405020304" pitchFamily="18" charset="0"/>
              </a:rPr>
              <a:t>The proposed model is one of the revised versions of the original TL. We were motivated by the domain adaptation problem in the computer vision field.</a:t>
            </a:r>
          </a:p>
          <a:p>
            <a:pPr algn="just">
              <a:lnSpc>
                <a:spcPct val="150000"/>
              </a:lnSpc>
            </a:pPr>
            <a:r>
              <a:rPr lang="en-US" sz="2000" dirty="0">
                <a:latin typeface="Times New Roman" panose="02020603050405020304" pitchFamily="18" charset="0"/>
                <a:cs typeface="Times New Roman" panose="02020603050405020304" pitchFamily="18" charset="0"/>
              </a:rPr>
              <a:t>The reason we used the TRANSFORMER is that the proposed HTL method is model transparent and it is the SOTA architecture in NMT, and we can also use any other NMT model architecture, even newer architectures.</a:t>
            </a:r>
          </a:p>
          <a:p>
            <a:pPr algn="just">
              <a:lnSpc>
                <a:spcPct val="150000"/>
              </a:lnSpc>
            </a:pPr>
            <a:r>
              <a:rPr lang="en-US" sz="2000" dirty="0">
                <a:latin typeface="Times New Roman" panose="02020603050405020304" pitchFamily="18" charset="0"/>
                <a:cs typeface="Times New Roman" panose="02020603050405020304" pitchFamily="18" charset="0"/>
              </a:rPr>
              <a:t>It stands to reason to compare our proposed method with highly similar approaches. </a:t>
            </a:r>
            <a:endParaRPr lang="en-US" sz="2000" b="0" i="0" dirty="0">
              <a:solidFill>
                <a:srgbClr val="222222"/>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435608" y="1066800"/>
            <a:ext cx="7174992" cy="55626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TL has been widely used in Computer Vision (CV). The main point of the TL is to pre-train the NN or to pre-initialize the weights of the NN.</a:t>
            </a:r>
          </a:p>
          <a:p>
            <a:pPr algn="just">
              <a:lnSpc>
                <a:spcPct val="150000"/>
              </a:lnSpc>
            </a:pPr>
            <a:r>
              <a:rPr lang="en-US" sz="2000" dirty="0">
                <a:latin typeface="Times New Roman" panose="02020603050405020304" pitchFamily="18" charset="0"/>
                <a:cs typeface="Times New Roman" panose="02020603050405020304" pitchFamily="18" charset="0"/>
              </a:rPr>
              <a:t>based SMT system MOSES  for word tokenization. The results from all experiment have not used any UNK-replacement techniques .</a:t>
            </a:r>
          </a:p>
          <a:p>
            <a:pPr algn="just">
              <a:lnSpc>
                <a:spcPct val="150000"/>
              </a:lnSpc>
            </a:pPr>
            <a:r>
              <a:rPr lang="en-US" sz="2000" dirty="0">
                <a:latin typeface="Times New Roman" panose="02020603050405020304" pitchFamily="18" charset="0"/>
                <a:cs typeface="Times New Roman" panose="02020603050405020304" pitchFamily="18" charset="0"/>
              </a:rPr>
              <a:t>The reason we used the TRANSFORMER is that the proposed HTL method is model transparent and it is the SOTA architecture in NMT, and we can also use any other NMT model architecture, even newer architectures.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28149389"/>
              </p:ext>
            </p:extLst>
          </p:nvPr>
        </p:nvGraphicFramePr>
        <p:xfrm>
          <a:off x="1295400" y="496847"/>
          <a:ext cx="7620001" cy="5659161"/>
        </p:xfrm>
        <a:graphic>
          <a:graphicData uri="http://schemas.openxmlformats.org/drawingml/2006/table">
            <a:tbl>
              <a:tblPr firstRow="1" bandRow="1">
                <a:tableStyleId>{5C22544A-7EE6-4342-B048-85BDC9FD1C3A}</a:tableStyleId>
              </a:tblPr>
              <a:tblGrid>
                <a:gridCol w="2338812">
                  <a:extLst>
                    <a:ext uri="{9D8B030D-6E8A-4147-A177-3AD203B41FA5}">
                      <a16:colId xmlns:a16="http://schemas.microsoft.com/office/drawing/2014/main" val="20000"/>
                    </a:ext>
                  </a:extLst>
                </a:gridCol>
                <a:gridCol w="1886139">
                  <a:extLst>
                    <a:ext uri="{9D8B030D-6E8A-4147-A177-3AD203B41FA5}">
                      <a16:colId xmlns:a16="http://schemas.microsoft.com/office/drawing/2014/main" val="20001"/>
                    </a:ext>
                  </a:extLst>
                </a:gridCol>
                <a:gridCol w="3395050">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IN" sz="2000" dirty="0"/>
                        <a:t>Neural Information Processing Systems, </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a:t>I. </a:t>
                      </a:r>
                      <a:r>
                        <a:rPr lang="en-IN" sz="2000" dirty="0" err="1"/>
                        <a:t>Sutskever</a:t>
                      </a:r>
                      <a:r>
                        <a:rPr lang="en-IN" sz="2000" dirty="0"/>
                        <a:t>, O. </a:t>
                      </a:r>
                      <a:r>
                        <a:rPr lang="en-IN" sz="2000" dirty="0" err="1"/>
                        <a:t>Vinyals</a:t>
                      </a:r>
                      <a:r>
                        <a:rPr lang="en-IN" sz="2000" dirty="0"/>
                        <a:t>, and V. Le Quoc</a:t>
                      </a:r>
                      <a:endParaRPr lang="en-IN" sz="2000" dirty="0">
                        <a:latin typeface="Times New Roman" pitchFamily="18" charset="0"/>
                        <a:cs typeface="Times New Roman" pitchFamily="18" charset="0"/>
                      </a:endParaRPr>
                    </a:p>
                  </a:txBody>
                  <a:tcPr/>
                </a:tc>
                <a:tc>
                  <a:txBody>
                    <a:bodyPr/>
                    <a:lstStyle/>
                    <a:p>
                      <a:r>
                        <a:rPr kumimoji="0" lang="en-US" sz="2000" b="0" i="0" kern="1200" dirty="0">
                          <a:solidFill>
                            <a:schemeClr val="dk1"/>
                          </a:solidFill>
                          <a:effectLst/>
                          <a:latin typeface="+mn-lt"/>
                          <a:ea typeface="+mn-ea"/>
                          <a:cs typeface="+mn-cs"/>
                        </a:rPr>
                        <a:t>Markov networks are widely used in a wide variety of applications, in problems</a:t>
                      </a:r>
                    </a:p>
                    <a:p>
                      <a:r>
                        <a:rPr kumimoji="0" lang="en-US" sz="2000" b="0" i="0" kern="1200" dirty="0">
                          <a:solidFill>
                            <a:schemeClr val="dk1"/>
                          </a:solidFill>
                          <a:effectLst/>
                          <a:latin typeface="+mn-lt"/>
                          <a:ea typeface="+mn-ea"/>
                          <a:cs typeface="+mn-cs"/>
                        </a:rPr>
                        <a:t>ranging from computer vision, to natural language, to computational biology.</a:t>
                      </a:r>
                    </a:p>
                    <a:p>
                      <a:pPr algn="just"/>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a:t>
                      </a:r>
                      <a:r>
                        <a:rPr lang="en-US" sz="2000" dirty="0"/>
                        <a:t>Neural machine translation by jointly learning to align and translate, </a:t>
                      </a:r>
                      <a:endParaRPr lang="en-IN" sz="2000" dirty="0">
                        <a:latin typeface="Times New Roman" pitchFamily="18" charset="0"/>
                        <a:cs typeface="Times New Roman" pitchFamily="18" charset="0"/>
                      </a:endParaRPr>
                    </a:p>
                  </a:txBody>
                  <a:tcPr/>
                </a:tc>
                <a:tc>
                  <a:txBody>
                    <a:bodyPr/>
                    <a:lstStyle/>
                    <a:p>
                      <a:pPr algn="just"/>
                      <a:r>
                        <a:rPr lang="en-US" sz="2000" dirty="0"/>
                        <a:t>D. </a:t>
                      </a:r>
                      <a:r>
                        <a:rPr lang="en-US" sz="2000" dirty="0" err="1"/>
                        <a:t>Bahdanau</a:t>
                      </a:r>
                      <a:r>
                        <a:rPr lang="en-US" sz="2000" dirty="0"/>
                        <a:t>, K. Cho, and Y. </a:t>
                      </a:r>
                      <a:r>
                        <a:rPr lang="en-US" sz="2000" dirty="0" err="1"/>
                        <a:t>Bengio</a:t>
                      </a:r>
                      <a:r>
                        <a:rPr lang="en-US" sz="2000" dirty="0"/>
                        <a:t>,</a:t>
                      </a:r>
                      <a:r>
                        <a:rPr kumimoji="0" lang="de-DE" sz="2000" b="0" i="0" kern="1200" dirty="0">
                          <a:solidFill>
                            <a:schemeClr val="dk1"/>
                          </a:solidFill>
                          <a:effectLst/>
                          <a:latin typeface="Times New Roman" panose="02020603050405020304" pitchFamily="18" charset="0"/>
                          <a:ea typeface="+mn-ea"/>
                          <a:cs typeface="Times New Roman" panose="02020603050405020304" pitchFamily="18" charset="0"/>
                        </a:rPr>
                        <a:t>.</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The models proposed recently for neural machine translation often belong to a family of encoder-decoders and consists of an encoder that encodes a source sentence into a fixed-length vector from which a decoder generates a translation.</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207434391"/>
              </p:ext>
            </p:extLst>
          </p:nvPr>
        </p:nvGraphicFramePr>
        <p:xfrm>
          <a:off x="1295400" y="304801"/>
          <a:ext cx="7639050" cy="6111239"/>
        </p:xfrm>
        <a:graphic>
          <a:graphicData uri="http://schemas.openxmlformats.org/drawingml/2006/table">
            <a:tbl>
              <a:tblPr firstRow="1" bandRow="1">
                <a:tableStyleId>{5C22544A-7EE6-4342-B048-85BDC9FD1C3A}</a:tableStyleId>
              </a:tblPr>
              <a:tblGrid>
                <a:gridCol w="2444750">
                  <a:extLst>
                    <a:ext uri="{9D8B030D-6E8A-4147-A177-3AD203B41FA5}">
                      <a16:colId xmlns:a16="http://schemas.microsoft.com/office/drawing/2014/main" val="20000"/>
                    </a:ext>
                  </a:extLst>
                </a:gridCol>
                <a:gridCol w="2355850">
                  <a:extLst>
                    <a:ext uri="{9D8B030D-6E8A-4147-A177-3AD203B41FA5}">
                      <a16:colId xmlns:a16="http://schemas.microsoft.com/office/drawing/2014/main" val="20001"/>
                    </a:ext>
                  </a:extLst>
                </a:gridCol>
                <a:gridCol w="2838450">
                  <a:extLst>
                    <a:ext uri="{9D8B030D-6E8A-4147-A177-3AD203B41FA5}">
                      <a16:colId xmlns:a16="http://schemas.microsoft.com/office/drawing/2014/main" val="20002"/>
                    </a:ext>
                  </a:extLst>
                </a:gridCol>
              </a:tblGrid>
              <a:tr h="4043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567497">
                <a:tc>
                  <a:txBody>
                    <a:bodyPr/>
                    <a:lstStyle/>
                    <a:p>
                      <a:pPr algn="just"/>
                      <a:r>
                        <a:rPr lang="en-US" sz="2000" dirty="0">
                          <a:latin typeface="Times New Roman" panose="02020603050405020304" pitchFamily="18" charset="0"/>
                          <a:cs typeface="Times New Roman" panose="02020603050405020304" pitchFamily="18" charset="0"/>
                        </a:rPr>
                        <a:t>“</a:t>
                      </a:r>
                      <a:r>
                        <a:rPr lang="en-US" sz="2000" dirty="0"/>
                        <a:t>Attention is all you need</a:t>
                      </a:r>
                      <a:endParaRPr lang="en-IN" sz="2000" dirty="0">
                        <a:latin typeface="Times New Roman" pitchFamily="18" charset="0"/>
                        <a:cs typeface="Times New Roman" pitchFamily="18" charset="0"/>
                      </a:endParaRPr>
                    </a:p>
                  </a:txBody>
                  <a:tcPr/>
                </a:tc>
                <a:tc>
                  <a:txBody>
                    <a:bodyPr/>
                    <a:lstStyle/>
                    <a:p>
                      <a:pPr algn="just"/>
                      <a:r>
                        <a:rPr lang="en-IN" sz="2000" dirty="0"/>
                        <a:t>A. Vaswani, N. </a:t>
                      </a:r>
                      <a:r>
                        <a:rPr lang="en-IN" sz="2000" dirty="0" err="1"/>
                        <a:t>Shazeer</a:t>
                      </a:r>
                      <a:r>
                        <a:rPr lang="en-IN" sz="2000" dirty="0"/>
                        <a:t>, N. Parmar, J. </a:t>
                      </a:r>
                      <a:r>
                        <a:rPr lang="en-IN" sz="2000" dirty="0" err="1"/>
                        <a:t>Uszkoreit</a:t>
                      </a:r>
                      <a:r>
                        <a:rPr lang="en-IN" sz="2000" dirty="0"/>
                        <a:t>, L. Jones, A. N. Gomez, Ł Kaiser, and I. </a:t>
                      </a:r>
                      <a:r>
                        <a:rPr lang="en-IN" sz="2000" dirty="0" err="1"/>
                        <a:t>Polosukhin</a:t>
                      </a:r>
                      <a:r>
                        <a:rPr kumimoji="0" lang="en-IN" sz="2000" b="0" i="0" kern="1200" dirty="0">
                          <a:solidFill>
                            <a:schemeClr val="dk1"/>
                          </a:solidFill>
                          <a:effectLst/>
                          <a:latin typeface="Times New Roman" panose="02020603050405020304" pitchFamily="18" charset="0"/>
                          <a:ea typeface="+mn-ea"/>
                          <a:cs typeface="Times New Roman" panose="02020603050405020304" pitchFamily="18" charset="0"/>
                        </a:rPr>
                        <a:t>, </a:t>
                      </a:r>
                      <a:endParaRPr lang="en-IN" sz="2000" dirty="0">
                        <a:latin typeface="Times New Roman" pitchFamily="18" charset="0"/>
                        <a:cs typeface="Times New Roman" pitchFamily="18" charset="0"/>
                      </a:endParaRPr>
                    </a:p>
                  </a:txBody>
                  <a:tcPr/>
                </a:tc>
                <a:tc>
                  <a:txBody>
                    <a:bodyPr/>
                    <a:lstStyle/>
                    <a:p>
                      <a:pPr algn="just"/>
                      <a:r>
                        <a:rPr lang="en-US" sz="2000" dirty="0"/>
                        <a:t>The dominant sequence transduction models are based on complex recurrent or convolutional neural networks that include an encoder and a decoder</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247457">
                <a:tc>
                  <a:txBody>
                    <a:bodyPr/>
                    <a:lstStyle/>
                    <a:p>
                      <a:pPr algn="just"/>
                      <a:r>
                        <a:rPr lang="en-US" sz="2000" dirty="0">
                          <a:latin typeface="Times New Roman" panose="02020603050405020304" pitchFamily="18" charset="0"/>
                          <a:cs typeface="Times New Roman" panose="02020603050405020304" pitchFamily="18" charset="0"/>
                        </a:rPr>
                        <a:t>“</a:t>
                      </a:r>
                      <a:r>
                        <a:rPr lang="en-US" sz="2000" dirty="0"/>
                        <a:t>Bridging the gap between human and machine translation,</a:t>
                      </a:r>
                      <a:endParaRPr lang="en-IN" sz="2000" dirty="0">
                        <a:latin typeface="Times New Roman" pitchFamily="18" charset="0"/>
                        <a:cs typeface="Times New Roman" pitchFamily="18" charset="0"/>
                      </a:endParaRPr>
                    </a:p>
                  </a:txBody>
                  <a:tcPr/>
                </a:tc>
                <a:tc>
                  <a:txBody>
                    <a:bodyPr/>
                    <a:lstStyle/>
                    <a:p>
                      <a:pPr algn="just"/>
                      <a:r>
                        <a:rPr lang="en-IN" sz="2000" dirty="0"/>
                        <a:t>Y. H. Wu, M. Schuster, Z. F. Chen, V. Le Quoc, M. </a:t>
                      </a:r>
                      <a:r>
                        <a:rPr lang="en-IN" sz="2000" dirty="0" err="1"/>
                        <a:t>Norouzi</a:t>
                      </a:r>
                      <a:r>
                        <a:rPr lang="en-IN" sz="2000" dirty="0"/>
                        <a:t>, W. </a:t>
                      </a:r>
                      <a:r>
                        <a:rPr lang="en-IN" sz="2000" dirty="0" err="1"/>
                        <a:t>Macherey</a:t>
                      </a:r>
                      <a:r>
                        <a:rPr lang="en-IN" sz="2000" dirty="0"/>
                        <a:t>, M. </a:t>
                      </a:r>
                      <a:r>
                        <a:rPr lang="en-IN" sz="2000" dirty="0" err="1"/>
                        <a:t>Krikun</a:t>
                      </a:r>
                      <a:r>
                        <a:rPr lang="en-IN" sz="2000" dirty="0"/>
                        <a:t>, Y. Cao, Q. Gao, K. </a:t>
                      </a:r>
                      <a:r>
                        <a:rPr lang="en-IN" sz="2000" dirty="0" err="1"/>
                        <a:t>Macherey</a:t>
                      </a:r>
                      <a:r>
                        <a:rPr lang="en-IN" sz="2000" dirty="0"/>
                        <a:t>, </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Neural Machine Translation (NMT) is an end-to-end learning approach for automated translation, with the potential to overcome many of the weaknesses of conventional phrase-based translation systems</a:t>
                      </a:r>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371600" y="1143000"/>
            <a:ext cx="7498080" cy="5334000"/>
          </a:xfrm>
        </p:spPr>
        <p:txBody>
          <a:bodyPr>
            <a:noAutofit/>
          </a:bodyPr>
          <a:lstStyle/>
          <a:p>
            <a:pPr algn="just">
              <a:lnSpc>
                <a:spcPct val="170000"/>
              </a:lnSpc>
            </a:pPr>
            <a:r>
              <a:rPr lang="en-US" sz="2000" dirty="0">
                <a:latin typeface="Times New Roman" panose="02020603050405020304" pitchFamily="18" charset="0"/>
                <a:cs typeface="Times New Roman" panose="02020603050405020304" pitchFamily="18" charset="0"/>
              </a:rPr>
              <a:t>The end-to-end framework is a common Neural Network (NN) architecture. </a:t>
            </a:r>
          </a:p>
          <a:p>
            <a:pPr algn="just">
              <a:lnSpc>
                <a:spcPct val="170000"/>
              </a:lnSpc>
            </a:pPr>
            <a:r>
              <a:rPr lang="en-US" sz="2000" dirty="0">
                <a:latin typeface="Times New Roman" panose="02020603050405020304" pitchFamily="18" charset="0"/>
                <a:cs typeface="Times New Roman" panose="02020603050405020304" pitchFamily="18" charset="0"/>
              </a:rPr>
              <a:t>Neural Machine Translation (NMT), which uses neural networks to model the translation process of natural languages in an end-</a:t>
            </a:r>
            <a:r>
              <a:rPr lang="en-US" sz="2000" dirty="0" err="1">
                <a:latin typeface="Times New Roman" panose="02020603050405020304" pitchFamily="18" charset="0"/>
                <a:cs typeface="Times New Roman" panose="02020603050405020304" pitchFamily="18" charset="0"/>
              </a:rPr>
              <a:t>toend</a:t>
            </a:r>
            <a:r>
              <a:rPr lang="en-US" sz="2000" dirty="0">
                <a:latin typeface="Times New Roman" panose="02020603050405020304" pitchFamily="18" charset="0"/>
                <a:cs typeface="Times New Roman" panose="02020603050405020304" pitchFamily="18" charset="0"/>
              </a:rPr>
              <a:t> manner, has attracted intense attention from the community. </a:t>
            </a:r>
          </a:p>
          <a:p>
            <a:pPr algn="just">
              <a:lnSpc>
                <a:spcPct val="170000"/>
              </a:lnSpc>
            </a:pPr>
            <a:r>
              <a:rPr lang="en-US" sz="2000" dirty="0">
                <a:latin typeface="Times New Roman" panose="02020603050405020304" pitchFamily="18" charset="0"/>
                <a:cs typeface="Times New Roman" panose="02020603050405020304" pitchFamily="18" charset="0"/>
              </a:rPr>
              <a:t>Excelling in learning representations and capturing long-distance dependencies by exploiting gating attention mechanisms, and pre-training method, NMT has shown significant superiority over conventional Statistical Machine Translation (SMT)[8–10] for a number of natural languages</a:t>
            </a:r>
            <a:r>
              <a:rPr lang="en-US" sz="1200" dirty="0"/>
              <a:t>[</a:t>
            </a:r>
            <a:endParaRPr lang="en-US" sz="2000" b="0" i="0" dirty="0">
              <a:solidFill>
                <a:srgbClr val="222222"/>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1026" name="Picture 2" descr="Architecture of the original TL for NMT.">
            <a:extLst>
              <a:ext uri="{FF2B5EF4-FFF2-40B4-BE49-F238E27FC236}">
                <a16:creationId xmlns:a16="http://schemas.microsoft.com/office/drawing/2014/main" id="{29C3D8D1-223F-33C8-66C0-10990FE7EF9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12937" y="2105025"/>
            <a:ext cx="6543675" cy="3486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2050" name="Picture 2" descr="figure 1">
            <a:extLst>
              <a:ext uri="{FF2B5EF4-FFF2-40B4-BE49-F238E27FC236}">
                <a16:creationId xmlns:a16="http://schemas.microsoft.com/office/drawing/2014/main" id="{90C9197D-792E-EB99-0674-0CBB409BD79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05000" y="1295400"/>
            <a:ext cx="5943600" cy="52879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143000" y="1143000"/>
            <a:ext cx="7848600" cy="5227638"/>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In this paper, we introduce a rather straightforward and effective method that can feed certain lexicon features into the TL via shared vocabulary. First, We propose the HTL method for low-resource languages. </a:t>
            </a:r>
          </a:p>
          <a:p>
            <a:pPr algn="just">
              <a:lnSpc>
                <a:spcPct val="150000"/>
              </a:lnSpc>
            </a:pPr>
            <a:r>
              <a:rPr lang="en-US" sz="2000" dirty="0">
                <a:latin typeface="Times New Roman" panose="02020603050405020304" pitchFamily="18" charset="0"/>
                <a:cs typeface="Times New Roman" panose="02020603050405020304" pitchFamily="18" charset="0"/>
              </a:rPr>
              <a:t>Then, with the intent to make the child model obtain more lexicon features from the parent model, we design the hybrid transfer mode to be used before fine-tuning the child model.</a:t>
            </a:r>
          </a:p>
          <a:p>
            <a:pPr algn="just">
              <a:lnSpc>
                <a:spcPct val="150000"/>
              </a:lnSpc>
            </a:pPr>
            <a:r>
              <a:rPr lang="en-US" sz="2000" dirty="0">
                <a:latin typeface="Times New Roman" panose="02020603050405020304" pitchFamily="18" charset="0"/>
                <a:cs typeface="Times New Roman" panose="02020603050405020304" pitchFamily="18" charset="0"/>
              </a:rPr>
              <a:t> It should be noted that we leveraged the oversampling method, and made the child corpus size equal to parent corpus size, then shuffled them and created the bigger mixed corpus, rather than directly mixed the parent and child language pairs.</a:t>
            </a:r>
            <a:endParaRPr lang="en-US" sz="2000" b="0" i="0" dirty="0">
              <a:solidFill>
                <a:srgbClr val="222222"/>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467420" y="990600"/>
            <a:ext cx="6934200" cy="5105400"/>
          </a:xfrm>
        </p:spPr>
        <p:txBody>
          <a:bodyPr>
            <a:noAutofit/>
          </a:bodyPr>
          <a:lstStyle/>
          <a:p>
            <a:pPr algn="just"/>
            <a:r>
              <a:rPr lang="en-IN" sz="2000" dirty="0">
                <a:latin typeface="Times New Roman" panose="02020603050405020304" pitchFamily="18" charset="0"/>
                <a:cs typeface="Times New Roman" panose="02020603050405020304" pitchFamily="18" charset="0"/>
              </a:rPr>
              <a:t>[1] I. </a:t>
            </a:r>
            <a:r>
              <a:rPr lang="en-IN" sz="2000" dirty="0" err="1">
                <a:latin typeface="Times New Roman" panose="02020603050405020304" pitchFamily="18" charset="0"/>
                <a:cs typeface="Times New Roman" panose="02020603050405020304" pitchFamily="18" charset="0"/>
              </a:rPr>
              <a:t>Sutskever</a:t>
            </a:r>
            <a:r>
              <a:rPr lang="en-IN" sz="2000" dirty="0">
                <a:latin typeface="Times New Roman" panose="02020603050405020304" pitchFamily="18" charset="0"/>
                <a:cs typeface="Times New Roman" panose="02020603050405020304" pitchFamily="18" charset="0"/>
              </a:rPr>
              <a:t>, O. </a:t>
            </a:r>
            <a:r>
              <a:rPr lang="en-IN" sz="2000" dirty="0" err="1">
                <a:latin typeface="Times New Roman" panose="02020603050405020304" pitchFamily="18" charset="0"/>
                <a:cs typeface="Times New Roman" panose="02020603050405020304" pitchFamily="18" charset="0"/>
              </a:rPr>
              <a:t>Vinyals</a:t>
            </a:r>
            <a:r>
              <a:rPr lang="en-IN" sz="2000" dirty="0">
                <a:latin typeface="Times New Roman" panose="02020603050405020304" pitchFamily="18" charset="0"/>
                <a:cs typeface="Times New Roman" panose="02020603050405020304" pitchFamily="18" charset="0"/>
              </a:rPr>
              <a:t>, and V. Le Quoc, Sequence to sequence learning with neural networks, in Proc. 27th Int. Conf. Neural Information Processing Systems, Cambridge, MA, USA, 2014, pp. 3104–3112.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[2] D. </a:t>
            </a:r>
            <a:r>
              <a:rPr lang="en-IN" sz="2000" dirty="0" err="1">
                <a:latin typeface="Times New Roman" panose="02020603050405020304" pitchFamily="18" charset="0"/>
                <a:cs typeface="Times New Roman" panose="02020603050405020304" pitchFamily="18" charset="0"/>
              </a:rPr>
              <a:t>Bahdanau</a:t>
            </a:r>
            <a:r>
              <a:rPr lang="en-IN" sz="2000" dirty="0">
                <a:latin typeface="Times New Roman" panose="02020603050405020304" pitchFamily="18" charset="0"/>
                <a:cs typeface="Times New Roman" panose="02020603050405020304" pitchFamily="18" charset="0"/>
              </a:rPr>
              <a:t>, K. Cho, and Y. </a:t>
            </a:r>
            <a:r>
              <a:rPr lang="en-IN" sz="2000" dirty="0" err="1">
                <a:latin typeface="Times New Roman" panose="02020603050405020304" pitchFamily="18" charset="0"/>
                <a:cs typeface="Times New Roman" panose="02020603050405020304" pitchFamily="18" charset="0"/>
              </a:rPr>
              <a:t>Bengio</a:t>
            </a:r>
            <a:r>
              <a:rPr lang="en-IN" sz="2000" dirty="0">
                <a:latin typeface="Times New Roman" panose="02020603050405020304" pitchFamily="18" charset="0"/>
                <a:cs typeface="Times New Roman" panose="02020603050405020304" pitchFamily="18" charset="0"/>
              </a:rPr>
              <a:t>, Neural machine translation by jointly learning to align and translate, in Proc. 3 </a:t>
            </a:r>
            <a:r>
              <a:rPr lang="en-IN" sz="2000" dirty="0" err="1">
                <a:latin typeface="Times New Roman" panose="02020603050405020304" pitchFamily="18" charset="0"/>
                <a:cs typeface="Times New Roman" panose="02020603050405020304" pitchFamily="18" charset="0"/>
              </a:rPr>
              <a:t>rd</a:t>
            </a:r>
            <a:r>
              <a:rPr lang="en-IN" sz="2000" dirty="0">
                <a:latin typeface="Times New Roman" panose="02020603050405020304" pitchFamily="18" charset="0"/>
                <a:cs typeface="Times New Roman" panose="02020603050405020304" pitchFamily="18" charset="0"/>
              </a:rPr>
              <a:t> Int. Conf. Learning Representations, San Diego, CA, USA, 2015.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[3] A. Vaswani, N. </a:t>
            </a:r>
            <a:r>
              <a:rPr lang="en-IN" sz="2000" dirty="0" err="1">
                <a:latin typeface="Times New Roman" panose="02020603050405020304" pitchFamily="18" charset="0"/>
                <a:cs typeface="Times New Roman" panose="02020603050405020304" pitchFamily="18" charset="0"/>
              </a:rPr>
              <a:t>Shazeer</a:t>
            </a:r>
            <a:r>
              <a:rPr lang="en-IN" sz="2000" dirty="0">
                <a:latin typeface="Times New Roman" panose="02020603050405020304" pitchFamily="18" charset="0"/>
                <a:cs typeface="Times New Roman" panose="02020603050405020304" pitchFamily="18" charset="0"/>
              </a:rPr>
              <a:t>, N. Parmar, J. </a:t>
            </a:r>
            <a:r>
              <a:rPr lang="en-IN" sz="2000" dirty="0" err="1">
                <a:latin typeface="Times New Roman" panose="02020603050405020304" pitchFamily="18" charset="0"/>
                <a:cs typeface="Times New Roman" panose="02020603050405020304" pitchFamily="18" charset="0"/>
              </a:rPr>
              <a:t>Uszkoreit</a:t>
            </a:r>
            <a:r>
              <a:rPr lang="en-IN" sz="2000" dirty="0">
                <a:latin typeface="Times New Roman" panose="02020603050405020304" pitchFamily="18" charset="0"/>
                <a:cs typeface="Times New Roman" panose="02020603050405020304" pitchFamily="18" charset="0"/>
              </a:rPr>
              <a:t>, L. Jones, A. N. Gomez, Ł Kaiser, and I. </a:t>
            </a:r>
            <a:r>
              <a:rPr lang="en-IN" sz="2000" dirty="0" err="1">
                <a:latin typeface="Times New Roman" panose="02020603050405020304" pitchFamily="18" charset="0"/>
                <a:cs typeface="Times New Roman" panose="02020603050405020304" pitchFamily="18" charset="0"/>
              </a:rPr>
              <a:t>Polosukhin</a:t>
            </a:r>
            <a:r>
              <a:rPr lang="en-IN" sz="2000" dirty="0">
                <a:latin typeface="Times New Roman" panose="02020603050405020304" pitchFamily="18" charset="0"/>
                <a:cs typeface="Times New Roman" panose="02020603050405020304" pitchFamily="18" charset="0"/>
              </a:rPr>
              <a:t>, Attention is all you need, in Proc. 31st Int. Conf. Neural Information Processing Systems, Red Hook, NY, USA, 2017, pp. 6000– 6010.</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914400"/>
            <a:ext cx="7086600" cy="5029200"/>
          </a:xfrm>
        </p:spPr>
        <p:txBody>
          <a:bodyPr>
            <a:noAutofit/>
          </a:bodyPr>
          <a:lstStyle/>
          <a:p>
            <a:pPr algn="just"/>
            <a:r>
              <a:rPr lang="en-IN" sz="2000" dirty="0">
                <a:latin typeface="Times New Roman" panose="02020603050405020304" pitchFamily="18" charset="0"/>
                <a:cs typeface="Times New Roman" panose="02020603050405020304" pitchFamily="18" charset="0"/>
              </a:rPr>
              <a:t>[4] Y. H. Wu, M. Schuster, Z. F. Chen, V. Le Quoc, M. </a:t>
            </a:r>
            <a:r>
              <a:rPr lang="en-IN" sz="2000" dirty="0" err="1">
                <a:latin typeface="Times New Roman" panose="02020603050405020304" pitchFamily="18" charset="0"/>
                <a:cs typeface="Times New Roman" panose="02020603050405020304" pitchFamily="18" charset="0"/>
              </a:rPr>
              <a:t>Norouzi</a:t>
            </a:r>
            <a:r>
              <a:rPr lang="en-IN" sz="2000" dirty="0">
                <a:latin typeface="Times New Roman" panose="02020603050405020304" pitchFamily="18" charset="0"/>
                <a:cs typeface="Times New Roman" panose="02020603050405020304" pitchFamily="18" charset="0"/>
              </a:rPr>
              <a:t>, W. </a:t>
            </a:r>
            <a:r>
              <a:rPr lang="en-IN" sz="2000" dirty="0" err="1">
                <a:latin typeface="Times New Roman" panose="02020603050405020304" pitchFamily="18" charset="0"/>
                <a:cs typeface="Times New Roman" panose="02020603050405020304" pitchFamily="18" charset="0"/>
              </a:rPr>
              <a:t>Macherey</a:t>
            </a:r>
            <a:r>
              <a:rPr lang="en-IN" sz="2000" dirty="0">
                <a:latin typeface="Times New Roman" panose="02020603050405020304" pitchFamily="18" charset="0"/>
                <a:cs typeface="Times New Roman" panose="02020603050405020304" pitchFamily="18" charset="0"/>
              </a:rPr>
              <a:t>, M. </a:t>
            </a:r>
            <a:r>
              <a:rPr lang="en-IN" sz="2000" dirty="0" err="1">
                <a:latin typeface="Times New Roman" panose="02020603050405020304" pitchFamily="18" charset="0"/>
                <a:cs typeface="Times New Roman" panose="02020603050405020304" pitchFamily="18" charset="0"/>
              </a:rPr>
              <a:t>Krikun</a:t>
            </a:r>
            <a:r>
              <a:rPr lang="en-IN" sz="2000" dirty="0">
                <a:latin typeface="Times New Roman" panose="02020603050405020304" pitchFamily="18" charset="0"/>
                <a:cs typeface="Times New Roman" panose="02020603050405020304" pitchFamily="18" charset="0"/>
              </a:rPr>
              <a:t>, Y. Cao, Q. Gao, K. </a:t>
            </a:r>
            <a:r>
              <a:rPr lang="en-IN" sz="2000" dirty="0" err="1">
                <a:latin typeface="Times New Roman" panose="02020603050405020304" pitchFamily="18" charset="0"/>
                <a:cs typeface="Times New Roman" panose="02020603050405020304" pitchFamily="18" charset="0"/>
              </a:rPr>
              <a:t>Macherey</a:t>
            </a:r>
            <a:r>
              <a:rPr lang="en-IN" sz="2000" dirty="0">
                <a:latin typeface="Times New Roman" panose="02020603050405020304" pitchFamily="18" charset="0"/>
                <a:cs typeface="Times New Roman" panose="02020603050405020304" pitchFamily="18" charset="0"/>
              </a:rPr>
              <a:t>, et al., Google’s neural machine translation system: Bridging the gap between human and machine translation, </a:t>
            </a:r>
            <a:r>
              <a:rPr lang="en-IN" sz="2000" dirty="0" err="1">
                <a:latin typeface="Times New Roman" panose="02020603050405020304" pitchFamily="18" charset="0"/>
                <a:cs typeface="Times New Roman" panose="02020603050405020304" pitchFamily="18" charset="0"/>
              </a:rPr>
              <a:t>arXiv</a:t>
            </a:r>
            <a:r>
              <a:rPr lang="en-IN" sz="2000" dirty="0">
                <a:latin typeface="Times New Roman" panose="02020603050405020304" pitchFamily="18" charset="0"/>
                <a:cs typeface="Times New Roman" panose="02020603050405020304" pitchFamily="18" charset="0"/>
              </a:rPr>
              <a:t> preprint </a:t>
            </a:r>
            <a:r>
              <a:rPr lang="en-IN" sz="2000" dirty="0" err="1">
                <a:latin typeface="Times New Roman" panose="02020603050405020304" pitchFamily="18" charset="0"/>
                <a:cs typeface="Times New Roman" panose="02020603050405020304" pitchFamily="18" charset="0"/>
              </a:rPr>
              <a:t>arXiv</a:t>
            </a:r>
            <a:r>
              <a:rPr lang="en-IN" sz="2000" dirty="0">
                <a:latin typeface="Times New Roman" panose="02020603050405020304" pitchFamily="18" charset="0"/>
                <a:cs typeface="Times New Roman" panose="02020603050405020304" pitchFamily="18" charset="0"/>
              </a:rPr>
              <a:t>: 1609.08144, 2016.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[5] S. </a:t>
            </a:r>
            <a:r>
              <a:rPr lang="en-IN" sz="2000" dirty="0" err="1">
                <a:latin typeface="Times New Roman" panose="02020603050405020304" pitchFamily="18" charset="0"/>
                <a:cs typeface="Times New Roman" panose="02020603050405020304" pitchFamily="18" charset="0"/>
              </a:rPr>
              <a:t>Hochreiter</a:t>
            </a:r>
            <a:r>
              <a:rPr lang="en-IN" sz="2000" dirty="0">
                <a:latin typeface="Times New Roman" panose="02020603050405020304" pitchFamily="18" charset="0"/>
                <a:cs typeface="Times New Roman" panose="02020603050405020304" pitchFamily="18" charset="0"/>
              </a:rPr>
              <a:t> and J. </a:t>
            </a:r>
            <a:r>
              <a:rPr lang="en-IN" sz="2000" dirty="0" err="1">
                <a:latin typeface="Times New Roman" panose="02020603050405020304" pitchFamily="18" charset="0"/>
                <a:cs typeface="Times New Roman" panose="02020603050405020304" pitchFamily="18" charset="0"/>
              </a:rPr>
              <a:t>Schmidhuber</a:t>
            </a:r>
            <a:r>
              <a:rPr lang="en-IN" sz="2000" dirty="0">
                <a:latin typeface="Times New Roman" panose="02020603050405020304" pitchFamily="18" charset="0"/>
                <a:cs typeface="Times New Roman" panose="02020603050405020304" pitchFamily="18" charset="0"/>
              </a:rPr>
              <a:t>, Long short-term memory, Neural Computation, vol. 9, no. 8, pp. 1735–1780, 1997.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[6] K. Cho, B. van </a:t>
            </a:r>
            <a:r>
              <a:rPr lang="en-IN" sz="2000" dirty="0" err="1">
                <a:latin typeface="Times New Roman" panose="02020603050405020304" pitchFamily="18" charset="0"/>
                <a:cs typeface="Times New Roman" panose="02020603050405020304" pitchFamily="18" charset="0"/>
              </a:rPr>
              <a:t>Merrienboer</a:t>
            </a:r>
            <a:r>
              <a:rPr lang="en-IN" sz="2000" dirty="0">
                <a:latin typeface="Times New Roman" panose="02020603050405020304" pitchFamily="18" charset="0"/>
                <a:cs typeface="Times New Roman" panose="02020603050405020304" pitchFamily="18" charset="0"/>
              </a:rPr>
              <a:t>, C. </a:t>
            </a:r>
            <a:r>
              <a:rPr lang="en-IN" sz="2000" dirty="0" err="1">
                <a:latin typeface="Times New Roman" panose="02020603050405020304" pitchFamily="18" charset="0"/>
                <a:cs typeface="Times New Roman" panose="02020603050405020304" pitchFamily="18" charset="0"/>
              </a:rPr>
              <a:t>Gulcehre</a:t>
            </a:r>
            <a:r>
              <a:rPr lang="en-IN" sz="2000" dirty="0">
                <a:latin typeface="Times New Roman" panose="02020603050405020304" pitchFamily="18" charset="0"/>
                <a:cs typeface="Times New Roman" panose="02020603050405020304" pitchFamily="18" charset="0"/>
              </a:rPr>
              <a:t>, D. </a:t>
            </a:r>
            <a:r>
              <a:rPr lang="en-IN" sz="2000" dirty="0" err="1">
                <a:latin typeface="Times New Roman" panose="02020603050405020304" pitchFamily="18" charset="0"/>
                <a:cs typeface="Times New Roman" panose="02020603050405020304" pitchFamily="18" charset="0"/>
              </a:rPr>
              <a:t>Bahdanau</a:t>
            </a:r>
            <a:r>
              <a:rPr lang="en-IN" sz="2000" dirty="0">
                <a:latin typeface="Times New Roman" panose="02020603050405020304" pitchFamily="18" charset="0"/>
                <a:cs typeface="Times New Roman" panose="02020603050405020304" pitchFamily="18" charset="0"/>
              </a:rPr>
              <a:t>, ¨ F. </a:t>
            </a:r>
            <a:r>
              <a:rPr lang="en-IN" sz="2000" dirty="0" err="1">
                <a:latin typeface="Times New Roman" panose="02020603050405020304" pitchFamily="18" charset="0"/>
                <a:cs typeface="Times New Roman" panose="02020603050405020304" pitchFamily="18" charset="0"/>
              </a:rPr>
              <a:t>Bougares</a:t>
            </a:r>
            <a:r>
              <a:rPr lang="en-IN" sz="2000" dirty="0">
                <a:latin typeface="Times New Roman" panose="02020603050405020304" pitchFamily="18" charset="0"/>
                <a:cs typeface="Times New Roman" panose="02020603050405020304" pitchFamily="18" charset="0"/>
              </a:rPr>
              <a:t>, H. </a:t>
            </a:r>
            <a:r>
              <a:rPr lang="en-IN" sz="2000" dirty="0" err="1">
                <a:latin typeface="Times New Roman" panose="02020603050405020304" pitchFamily="18" charset="0"/>
                <a:cs typeface="Times New Roman" panose="02020603050405020304" pitchFamily="18" charset="0"/>
              </a:rPr>
              <a:t>Schwenk</a:t>
            </a:r>
            <a:r>
              <a:rPr lang="en-IN" sz="2000" dirty="0">
                <a:latin typeface="Times New Roman" panose="02020603050405020304" pitchFamily="18" charset="0"/>
                <a:cs typeface="Times New Roman" panose="02020603050405020304" pitchFamily="18" charset="0"/>
              </a:rPr>
              <a:t>, and Y. </a:t>
            </a:r>
            <a:r>
              <a:rPr lang="en-IN" sz="2000" dirty="0" err="1">
                <a:latin typeface="Times New Roman" panose="02020603050405020304" pitchFamily="18" charset="0"/>
                <a:cs typeface="Times New Roman" panose="02020603050405020304" pitchFamily="18" charset="0"/>
              </a:rPr>
              <a:t>Bengio</a:t>
            </a:r>
            <a:r>
              <a:rPr lang="en-IN" sz="2000" dirty="0">
                <a:latin typeface="Times New Roman" panose="02020603050405020304" pitchFamily="18" charset="0"/>
                <a:cs typeface="Times New Roman" panose="02020603050405020304" pitchFamily="18" charset="0"/>
              </a:rPr>
              <a:t>, Learning phrase representations using RNN encoder-decoder for statistical machine translation, in Proc. 2014 Conf. Empirical Methods in Natural Language Processing, Doha, Qatar, 2014, pp. 1724–1734.</a:t>
            </a:r>
            <a:endParaRPr lang="en-IN" sz="2000" b="0" i="0" dirty="0">
              <a:solidFill>
                <a:srgbClr val="222222"/>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09600"/>
            <a:ext cx="7315200" cy="5867400"/>
          </a:xfrm>
        </p:spPr>
        <p:txBody>
          <a:bodyPr>
            <a:noAutofit/>
          </a:bodyPr>
          <a:lstStyle/>
          <a:p>
            <a:pPr algn="just"/>
            <a:r>
              <a:rPr lang="en-IN" sz="2000" dirty="0">
                <a:latin typeface="Times New Roman" panose="02020603050405020304" pitchFamily="18" charset="0"/>
                <a:cs typeface="Times New Roman" panose="02020603050405020304" pitchFamily="18" charset="0"/>
              </a:rPr>
              <a:t>[7] J. Devlin, M. W. Chang, K. Lee, and K. Toutanova, BERT: Pre-training of deep bidirectional transformers for language understanding, </a:t>
            </a:r>
            <a:r>
              <a:rPr lang="en-IN" sz="2000" dirty="0" err="1">
                <a:latin typeface="Times New Roman" panose="02020603050405020304" pitchFamily="18" charset="0"/>
                <a:cs typeface="Times New Roman" panose="02020603050405020304" pitchFamily="18" charset="0"/>
              </a:rPr>
              <a:t>arXiv</a:t>
            </a:r>
            <a:r>
              <a:rPr lang="en-IN" sz="2000" dirty="0">
                <a:latin typeface="Times New Roman" panose="02020603050405020304" pitchFamily="18" charset="0"/>
                <a:cs typeface="Times New Roman" panose="02020603050405020304" pitchFamily="18" charset="0"/>
              </a:rPr>
              <a:t> preprint </a:t>
            </a:r>
            <a:r>
              <a:rPr lang="en-IN" sz="2000" dirty="0" err="1">
                <a:latin typeface="Times New Roman" panose="02020603050405020304" pitchFamily="18" charset="0"/>
                <a:cs typeface="Times New Roman" panose="02020603050405020304" pitchFamily="18" charset="0"/>
              </a:rPr>
              <a:t>arXiv</a:t>
            </a:r>
            <a:r>
              <a:rPr lang="en-IN" sz="2000" dirty="0">
                <a:latin typeface="Times New Roman" panose="02020603050405020304" pitchFamily="18" charset="0"/>
                <a:cs typeface="Times New Roman" panose="02020603050405020304" pitchFamily="18" charset="0"/>
              </a:rPr>
              <a:t>: 1810.04805, 2018.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[8] P. F. Brown, V. J. Della </a:t>
            </a:r>
            <a:r>
              <a:rPr lang="en-IN" sz="2000" dirty="0" err="1">
                <a:latin typeface="Times New Roman" panose="02020603050405020304" pitchFamily="18" charset="0"/>
                <a:cs typeface="Times New Roman" panose="02020603050405020304" pitchFamily="18" charset="0"/>
              </a:rPr>
              <a:t>Pietra</a:t>
            </a:r>
            <a:r>
              <a:rPr lang="en-IN" sz="2000" dirty="0">
                <a:latin typeface="Times New Roman" panose="02020603050405020304" pitchFamily="18" charset="0"/>
                <a:cs typeface="Times New Roman" panose="02020603050405020304" pitchFamily="18" charset="0"/>
              </a:rPr>
              <a:t>, S. A. Della </a:t>
            </a:r>
            <a:r>
              <a:rPr lang="en-IN" sz="2000" dirty="0" err="1">
                <a:latin typeface="Times New Roman" panose="02020603050405020304" pitchFamily="18" charset="0"/>
                <a:cs typeface="Times New Roman" panose="02020603050405020304" pitchFamily="18" charset="0"/>
              </a:rPr>
              <a:t>Pietra</a:t>
            </a:r>
            <a:r>
              <a:rPr lang="en-IN" sz="2000" dirty="0">
                <a:latin typeface="Times New Roman" panose="02020603050405020304" pitchFamily="18" charset="0"/>
                <a:cs typeface="Times New Roman" panose="02020603050405020304" pitchFamily="18" charset="0"/>
              </a:rPr>
              <a:t>, and R. L. Mercer, The mathematics of statistical machine translation: Parameter estimation, Computational Linguistics, vol. 19, no. 2, pp. 263–311, 1993.</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[9] P. Koehn, F. J. </a:t>
            </a:r>
            <a:r>
              <a:rPr lang="en-IN" sz="2000" dirty="0" err="1">
                <a:latin typeface="Times New Roman" panose="02020603050405020304" pitchFamily="18" charset="0"/>
                <a:cs typeface="Times New Roman" panose="02020603050405020304" pitchFamily="18" charset="0"/>
              </a:rPr>
              <a:t>Och</a:t>
            </a:r>
            <a:r>
              <a:rPr lang="en-IN" sz="2000" dirty="0">
                <a:latin typeface="Times New Roman" panose="02020603050405020304" pitchFamily="18" charset="0"/>
                <a:cs typeface="Times New Roman" panose="02020603050405020304" pitchFamily="18" charset="0"/>
              </a:rPr>
              <a:t>, and D. </a:t>
            </a:r>
            <a:r>
              <a:rPr lang="en-IN" sz="2000" dirty="0" err="1">
                <a:latin typeface="Times New Roman" panose="02020603050405020304" pitchFamily="18" charset="0"/>
                <a:cs typeface="Times New Roman" panose="02020603050405020304" pitchFamily="18" charset="0"/>
              </a:rPr>
              <a:t>Marcu</a:t>
            </a:r>
            <a:r>
              <a:rPr lang="en-IN" sz="2000" dirty="0">
                <a:latin typeface="Times New Roman" panose="02020603050405020304" pitchFamily="18" charset="0"/>
                <a:cs typeface="Times New Roman" panose="02020603050405020304" pitchFamily="18" charset="0"/>
              </a:rPr>
              <a:t>, Statistical phrase-based translation, in Proc. 2003 Conf. North American Chapter of the Association for Computational Linguistics on Human Language Technology, Stroudsburg, PA, USA, 2003, pp. 48–54. </a:t>
            </a:r>
            <a:endParaRPr lang="en-IN" sz="2000" b="0" i="0" dirty="0">
              <a:solidFill>
                <a:srgbClr val="222222"/>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600200" y="952500"/>
            <a:ext cx="6705600" cy="4953000"/>
          </a:xfrm>
        </p:spPr>
        <p:txBody>
          <a:bodyPr>
            <a:normAutofit/>
          </a:bodyPr>
          <a:lstStyle/>
          <a:p>
            <a:pPr algn="just"/>
            <a:r>
              <a:rPr lang="en-IN" sz="2000" dirty="0">
                <a:latin typeface="Times New Roman" panose="02020603050405020304" pitchFamily="18" charset="0"/>
                <a:cs typeface="Times New Roman" panose="02020603050405020304" pitchFamily="18" charset="0"/>
              </a:rPr>
              <a:t>[10] D. Chiang, A hierarchical phrase-based model for statistical machine translation, in Proc. 43rd Annu. Meeting on Association for Computational Linguistics, Stroudsburg, PA, USA, 2005, pp. 263–270.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[11] M. </a:t>
            </a:r>
            <a:r>
              <a:rPr lang="en-IN" sz="2000" dirty="0" err="1">
                <a:latin typeface="Times New Roman" panose="02020603050405020304" pitchFamily="18" charset="0"/>
                <a:cs typeface="Times New Roman" panose="02020603050405020304" pitchFamily="18" charset="0"/>
              </a:rPr>
              <a:t>Junczys-Dowmunt</a:t>
            </a:r>
            <a:r>
              <a:rPr lang="en-IN" sz="2000" dirty="0">
                <a:latin typeface="Times New Roman" panose="02020603050405020304" pitchFamily="18" charset="0"/>
                <a:cs typeface="Times New Roman" panose="02020603050405020304" pitchFamily="18" charset="0"/>
              </a:rPr>
              <a:t>, T. </a:t>
            </a:r>
            <a:r>
              <a:rPr lang="en-IN" sz="2000" dirty="0" err="1">
                <a:latin typeface="Times New Roman" panose="02020603050405020304" pitchFamily="18" charset="0"/>
                <a:cs typeface="Times New Roman" panose="02020603050405020304" pitchFamily="18" charset="0"/>
              </a:rPr>
              <a:t>Dwojak</a:t>
            </a:r>
            <a:r>
              <a:rPr lang="en-IN" sz="2000" dirty="0">
                <a:latin typeface="Times New Roman" panose="02020603050405020304" pitchFamily="18" charset="0"/>
                <a:cs typeface="Times New Roman" panose="02020603050405020304" pitchFamily="18" charset="0"/>
              </a:rPr>
              <a:t>, and H. Hoang, Is neural machine translation ready for deployment? A case study on 30 translation directions, </a:t>
            </a:r>
            <a:r>
              <a:rPr lang="en-IN" sz="2000" dirty="0" err="1">
                <a:latin typeface="Times New Roman" panose="02020603050405020304" pitchFamily="18" charset="0"/>
                <a:cs typeface="Times New Roman" panose="02020603050405020304" pitchFamily="18" charset="0"/>
              </a:rPr>
              <a:t>arXiv</a:t>
            </a:r>
            <a:r>
              <a:rPr lang="en-IN" sz="2000" dirty="0">
                <a:latin typeface="Times New Roman" panose="02020603050405020304" pitchFamily="18" charset="0"/>
                <a:cs typeface="Times New Roman" panose="02020603050405020304" pitchFamily="18" charset="0"/>
              </a:rPr>
              <a:t> preprint </a:t>
            </a:r>
            <a:r>
              <a:rPr lang="en-IN" sz="2000" dirty="0" err="1">
                <a:latin typeface="Times New Roman" panose="02020603050405020304" pitchFamily="18" charset="0"/>
                <a:cs typeface="Times New Roman" panose="02020603050405020304" pitchFamily="18" charset="0"/>
              </a:rPr>
              <a:t>arXiv</a:t>
            </a:r>
            <a:r>
              <a:rPr lang="en-IN" sz="2000" dirty="0">
                <a:latin typeface="Times New Roman" panose="02020603050405020304" pitchFamily="18" charset="0"/>
                <a:cs typeface="Times New Roman" panose="02020603050405020304" pitchFamily="18" charset="0"/>
              </a:rPr>
              <a:t>: 1610.01108, 2016.</a:t>
            </a:r>
          </a:p>
          <a:p>
            <a:pPr algn="just"/>
            <a:endParaRPr lang="en-IN"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[12] B. </a:t>
            </a:r>
            <a:r>
              <a:rPr lang="en-US" sz="2000" dirty="0" err="1">
                <a:latin typeface="Times New Roman" panose="02020603050405020304" pitchFamily="18" charset="0"/>
                <a:cs typeface="Times New Roman" panose="02020603050405020304" pitchFamily="18" charset="0"/>
              </a:rPr>
              <a:t>Zoph</a:t>
            </a:r>
            <a:r>
              <a:rPr lang="en-US" sz="2000" dirty="0">
                <a:latin typeface="Times New Roman" panose="02020603050405020304" pitchFamily="18" charset="0"/>
                <a:cs typeface="Times New Roman" panose="02020603050405020304" pitchFamily="18" charset="0"/>
              </a:rPr>
              <a:t>, D. </a:t>
            </a:r>
            <a:r>
              <a:rPr lang="en-US" sz="2000" dirty="0" err="1">
                <a:latin typeface="Times New Roman" panose="02020603050405020304" pitchFamily="18" charset="0"/>
                <a:cs typeface="Times New Roman" panose="02020603050405020304" pitchFamily="18" charset="0"/>
              </a:rPr>
              <a:t>Yuret</a:t>
            </a:r>
            <a:r>
              <a:rPr lang="en-US" sz="2000" dirty="0">
                <a:latin typeface="Times New Roman" panose="02020603050405020304" pitchFamily="18" charset="0"/>
                <a:cs typeface="Times New Roman" panose="02020603050405020304" pitchFamily="18" charset="0"/>
              </a:rPr>
              <a:t>, J. May, and K. Knight, Transfer learning for low-resource neural machine translation, in Proc. 2016 Conf. Empirical Methods in Natural Language Processing, Austin, Texas, 2016, pp. 1568–1575</a:t>
            </a:r>
            <a:endParaRPr lang="en-IN" sz="2000" b="0" i="0" dirty="0">
              <a:solidFill>
                <a:srgbClr val="22222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89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600200" y="914400"/>
            <a:ext cx="7010400" cy="5181600"/>
          </a:xfrm>
        </p:spPr>
        <p:txBody>
          <a:bodyPr>
            <a:normAutofit/>
          </a:bodyPr>
          <a:lstStyle/>
          <a:p>
            <a:pPr algn="just"/>
            <a:r>
              <a:rPr lang="en-IN" sz="2000" dirty="0">
                <a:latin typeface="Times New Roman" panose="02020603050405020304" pitchFamily="18" charset="0"/>
                <a:cs typeface="Times New Roman" panose="02020603050405020304" pitchFamily="18" charset="0"/>
              </a:rPr>
              <a:t>[13] C. Vania and A. Lopez, From characters to words to in between: Do we capture morphology? in Proc. 55th Annu. Meeting of the Association for Computational Linguistics, Vancouver, Canada, 2017, pp. 2016–2027.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[14] Y. Chen, Y. Liu, and V. O. K. Li, Zero-resource neural machine translation with multi-agent communication game, </a:t>
            </a:r>
            <a:r>
              <a:rPr lang="en-IN" sz="2000" dirty="0" err="1">
                <a:latin typeface="Times New Roman" panose="02020603050405020304" pitchFamily="18" charset="0"/>
                <a:cs typeface="Times New Roman" panose="02020603050405020304" pitchFamily="18" charset="0"/>
              </a:rPr>
              <a:t>arXiv</a:t>
            </a:r>
            <a:r>
              <a:rPr lang="en-IN" sz="2000" dirty="0">
                <a:latin typeface="Times New Roman" panose="02020603050405020304" pitchFamily="18" charset="0"/>
                <a:cs typeface="Times New Roman" panose="02020603050405020304" pitchFamily="18" charset="0"/>
              </a:rPr>
              <a:t> preprint </a:t>
            </a:r>
            <a:r>
              <a:rPr lang="en-IN" sz="2000" dirty="0" err="1">
                <a:latin typeface="Times New Roman" panose="02020603050405020304" pitchFamily="18" charset="0"/>
                <a:cs typeface="Times New Roman" panose="02020603050405020304" pitchFamily="18" charset="0"/>
              </a:rPr>
              <a:t>arXiv</a:t>
            </a:r>
            <a:r>
              <a:rPr lang="en-IN" sz="2000" dirty="0">
                <a:latin typeface="Times New Roman" panose="02020603050405020304" pitchFamily="18" charset="0"/>
                <a:cs typeface="Times New Roman" panose="02020603050405020304" pitchFamily="18" charset="0"/>
              </a:rPr>
              <a:t>: 1802.03116, 2018.</a:t>
            </a:r>
          </a:p>
          <a:p>
            <a:pPr marL="82296" indent="0" algn="just">
              <a:buNone/>
            </a:pPr>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[15] A. </a:t>
            </a:r>
            <a:r>
              <a:rPr lang="en-IN" sz="2000" dirty="0" err="1">
                <a:latin typeface="Times New Roman" panose="02020603050405020304" pitchFamily="18" charset="0"/>
                <a:cs typeface="Times New Roman" panose="02020603050405020304" pitchFamily="18" charset="0"/>
              </a:rPr>
              <a:t>Karakanta</a:t>
            </a:r>
            <a:r>
              <a:rPr lang="en-IN" sz="2000" dirty="0">
                <a:latin typeface="Times New Roman" panose="02020603050405020304" pitchFamily="18" charset="0"/>
                <a:cs typeface="Times New Roman" panose="02020603050405020304" pitchFamily="18" charset="0"/>
              </a:rPr>
              <a:t>, J. </a:t>
            </a:r>
            <a:r>
              <a:rPr lang="en-IN" sz="2000" dirty="0" err="1">
                <a:latin typeface="Times New Roman" panose="02020603050405020304" pitchFamily="18" charset="0"/>
                <a:cs typeface="Times New Roman" panose="02020603050405020304" pitchFamily="18" charset="0"/>
              </a:rPr>
              <a:t>Dehdari</a:t>
            </a:r>
            <a:r>
              <a:rPr lang="en-IN" sz="2000" dirty="0">
                <a:latin typeface="Times New Roman" panose="02020603050405020304" pitchFamily="18" charset="0"/>
                <a:cs typeface="Times New Roman" panose="02020603050405020304" pitchFamily="18" charset="0"/>
              </a:rPr>
              <a:t>, and J. van </a:t>
            </a:r>
            <a:r>
              <a:rPr lang="en-IN" sz="2000" dirty="0" err="1">
                <a:latin typeface="Times New Roman" panose="02020603050405020304" pitchFamily="18" charset="0"/>
                <a:cs typeface="Times New Roman" panose="02020603050405020304" pitchFamily="18" charset="0"/>
              </a:rPr>
              <a:t>Genabith</a:t>
            </a:r>
            <a:r>
              <a:rPr lang="en-IN" sz="2000" dirty="0">
                <a:latin typeface="Times New Roman" panose="02020603050405020304" pitchFamily="18" charset="0"/>
                <a:cs typeface="Times New Roman" panose="02020603050405020304" pitchFamily="18" charset="0"/>
              </a:rPr>
              <a:t>, Neural machine translation for low-resource languages without parallel corpora, Machine Translation, vol. 32, nos. 1&amp;2, pp. 167–189, 2018.</a:t>
            </a:r>
            <a:endParaRPr lang="en-IN" sz="2000" b="0" i="0" dirty="0">
              <a:solidFill>
                <a:srgbClr val="22222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2281</TotalTime>
  <Words>1844</Words>
  <Application>Microsoft Office PowerPoint</Application>
  <PresentationFormat>On-screen Show (4:3)</PresentationFormat>
  <Paragraphs>90</Paragraphs>
  <Slides>19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Gill Sans MT</vt:lpstr>
      <vt:lpstr>Times New Roman</vt:lpstr>
      <vt:lpstr>Verdana</vt:lpstr>
      <vt:lpstr>Wingdings 2</vt:lpstr>
      <vt:lpstr>Solstice</vt:lpstr>
      <vt:lpstr>Enriching the transfer learning with pre-trained lexicon embedding for lower source neural machine translatio</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649</cp:revision>
  <dcterms:created xsi:type="dcterms:W3CDTF">2006-08-16T00:00:00Z</dcterms:created>
  <dcterms:modified xsi:type="dcterms:W3CDTF">2023-03-09T06:34:05Z</dcterms:modified>
</cp:coreProperties>
</file>