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3/10/2023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3/10/2023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3/10/2023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1371600"/>
            <a:ext cx="7315200" cy="4038600"/>
          </a:xfrm>
        </p:spPr>
        <p:txBody>
          <a:bodyPr>
            <a:normAutofit/>
          </a:bodyPr>
          <a:lstStyle/>
          <a:p>
            <a:pPr algn="ctr">
              <a:lnSpc>
                <a:spcPct val="150000"/>
              </a:lnSpc>
            </a:pPr>
            <a:r>
              <a:rPr lang="en-US" sz="3600" b="1" dirty="0">
                <a:latin typeface="Times New Roman" panose="02020603050405020304" pitchFamily="18" charset="0"/>
                <a:cs typeface="Times New Roman" panose="02020603050405020304" pitchFamily="18" charset="0"/>
              </a:rPr>
              <a:t>Automated screening system for acute myelogenous leukemia detection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600200" y="1295400"/>
            <a:ext cx="6964680" cy="4648200"/>
          </a:xfrm>
        </p:spPr>
        <p:txBody>
          <a:bodyPr>
            <a:noAutofit/>
          </a:bodyPr>
          <a:lstStyle/>
          <a:p>
            <a:pPr algn="just"/>
            <a:r>
              <a:rPr lang="en-US" sz="2000" dirty="0">
                <a:latin typeface="Times New Roman" panose="02020603050405020304" pitchFamily="18" charset="0"/>
                <a:cs typeface="Times New Roman" panose="02020603050405020304" pitchFamily="18" charset="0"/>
              </a:rPr>
              <a:t>Acute myelogenous leukemia (AML) is a subtype of acute leukemia, which is prevalent among adults.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The average age of a person with AML is 65 years.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need for automation of leukemia detection arises since current methods involve manual examination of the blood smear as the first step toward diagnosis.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This is time-consuming, and its accuracy depends on the operator’s ability. In this paper, a simple technique that automatically detects and segments AML in blood smears is presented.</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188720" y="914400"/>
            <a:ext cx="7574280" cy="5867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Two new features, such as cell energy and </a:t>
            </a:r>
            <a:r>
              <a:rPr lang="en-US" sz="2000" dirty="0" err="1">
                <a:latin typeface="Times New Roman" panose="02020603050405020304" pitchFamily="18" charset="0"/>
                <a:cs typeface="Times New Roman" panose="02020603050405020304" pitchFamily="18" charset="0"/>
              </a:rPr>
              <a:t>Hausdorff</a:t>
            </a:r>
            <a:r>
              <a:rPr lang="en-US" sz="2000" dirty="0">
                <a:latin typeface="Times New Roman" panose="02020603050405020304" pitchFamily="18" charset="0"/>
                <a:cs typeface="Times New Roman" panose="02020603050405020304" pitchFamily="18" charset="0"/>
              </a:rPr>
              <a:t> dimension (HD), have been used. The result is then compared with the results of the existing models</a:t>
            </a:r>
          </a:p>
          <a:p>
            <a:pPr algn="just">
              <a:lnSpc>
                <a:spcPct val="150000"/>
              </a:lnSpc>
            </a:pPr>
            <a:r>
              <a:rPr lang="en-US" sz="2000" dirty="0">
                <a:latin typeface="Times New Roman" panose="02020603050405020304" pitchFamily="18" charset="0"/>
                <a:cs typeface="Times New Roman" panose="02020603050405020304" pitchFamily="18" charset="0"/>
              </a:rPr>
              <a:t>The LBP method has proved to outperform many existing methods, including the linear discriminant analysis and the principal component analysis.</a:t>
            </a:r>
          </a:p>
          <a:p>
            <a:pPr algn="just">
              <a:lnSpc>
                <a:spcPct val="150000"/>
              </a:lnSpc>
            </a:pPr>
            <a:r>
              <a:rPr lang="en-US" sz="2000" dirty="0">
                <a:latin typeface="Times New Roman" panose="02020603050405020304" pitchFamily="18" charset="0"/>
                <a:cs typeface="Times New Roman" panose="02020603050405020304" pitchFamily="18" charset="0"/>
              </a:rPr>
              <a:t>The system presented not only enables classification of whole images but also presents a better performance for </a:t>
            </a:r>
            <a:r>
              <a:rPr lang="en-US" sz="2000" dirty="0" err="1">
                <a:latin typeface="Times New Roman" panose="02020603050405020304" pitchFamily="18" charset="0"/>
                <a:cs typeface="Times New Roman" panose="02020603050405020304" pitchFamily="18" charset="0"/>
              </a:rPr>
              <a:t>subimages</a:t>
            </a:r>
            <a:r>
              <a:rPr lang="en-US" sz="2000" dirty="0">
                <a:latin typeface="Times New Roman" panose="02020603050405020304" pitchFamily="18" charset="0"/>
                <a:cs typeface="Times New Roman" panose="02020603050405020304" pitchFamily="18" charset="0"/>
              </a:rPr>
              <a:t> when compared with some of the existing systems</a:t>
            </a:r>
          </a:p>
          <a:p>
            <a:pPr algn="just">
              <a:lnSpc>
                <a:spcPct val="150000"/>
              </a:lnSpc>
            </a:pPr>
            <a:r>
              <a:rPr lang="en-US" sz="2000" dirty="0">
                <a:latin typeface="Times New Roman" panose="02020603050405020304" pitchFamily="18" charset="0"/>
                <a:cs typeface="Times New Roman" panose="02020603050405020304" pitchFamily="18" charset="0"/>
              </a:rPr>
              <a:t>A set of four existing systems that employ the same color correlation, segmentation, and classification techniques as the proposed system were taken into consideration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752600" y="1371600"/>
            <a:ext cx="6477000" cy="4191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This speaks to the difficulty in designing a general-purpose clustering algorithm and the ill-posed problem of clustering </a:t>
            </a:r>
          </a:p>
          <a:p>
            <a:pPr algn="just">
              <a:lnSpc>
                <a:spcPct val="150000"/>
              </a:lnSpc>
            </a:pPr>
            <a:r>
              <a:rPr lang="en-US" sz="2000" dirty="0">
                <a:latin typeface="Times New Roman" panose="02020603050405020304" pitchFamily="18" charset="0"/>
                <a:cs typeface="Times New Roman" panose="02020603050405020304" pitchFamily="18" charset="0"/>
              </a:rPr>
              <a:t>The selection of a classification technique for classification is a challenging problem because an appropriate choice given the available data can significantly help improving the accuracy in credit scoring practice.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435608" y="990600"/>
            <a:ext cx="7327392" cy="5334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proposed system attempts to present an effective tool that acts as an ancillary to the physicians in decision-making.</a:t>
            </a:r>
          </a:p>
          <a:p>
            <a:pPr algn="just">
              <a:lnSpc>
                <a:spcPct val="150000"/>
              </a:lnSpc>
            </a:pPr>
            <a:r>
              <a:rPr lang="en-US" sz="2000" dirty="0">
                <a:latin typeface="Times New Roman" panose="02020603050405020304" pitchFamily="18" charset="0"/>
                <a:cs typeface="Times New Roman" panose="02020603050405020304" pitchFamily="18" charset="0"/>
              </a:rPr>
              <a:t>A watershed segmentation algorithm to segment nucleus from the surrounding cytoplasm of cervical cancer images was proposed by </a:t>
            </a:r>
            <a:r>
              <a:rPr lang="en-US" sz="2000" dirty="0" err="1">
                <a:latin typeface="Times New Roman" panose="02020603050405020304" pitchFamily="18" charset="0"/>
                <a:cs typeface="Times New Roman" panose="02020603050405020304" pitchFamily="18" charset="0"/>
              </a:rPr>
              <a:t>Nallaperumal</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Krishnaveni</a:t>
            </a:r>
            <a:endParaRPr lang="en-US" sz="2000"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This paper is structured as follows. Section II focuses in detail on the process overview of the proposed model. Sections III and IV show the image processing methods being used to perform enhancement and segmentation. Section V builds the database of future vectors, which are used by the classification component of the system.</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174992" cy="5562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constructed system is applied to complete blood smear images containing multiple nuclei. Two new features, such as cell energy and </a:t>
            </a:r>
            <a:r>
              <a:rPr lang="en-US" sz="2000" dirty="0" err="1">
                <a:latin typeface="Times New Roman" panose="02020603050405020304" pitchFamily="18" charset="0"/>
                <a:cs typeface="Times New Roman" panose="02020603050405020304" pitchFamily="18" charset="0"/>
              </a:rPr>
              <a:t>Hausdorff</a:t>
            </a:r>
            <a:r>
              <a:rPr lang="en-US" sz="2000" dirty="0">
                <a:latin typeface="Times New Roman" panose="02020603050405020304" pitchFamily="18" charset="0"/>
                <a:cs typeface="Times New Roman" panose="02020603050405020304" pitchFamily="18" charset="0"/>
              </a:rPr>
              <a:t> dimension (HD), have been used.</a:t>
            </a:r>
          </a:p>
          <a:p>
            <a:pPr algn="just">
              <a:lnSpc>
                <a:spcPct val="150000"/>
              </a:lnSpc>
            </a:pPr>
            <a:r>
              <a:rPr lang="en-US" sz="2000" dirty="0">
                <a:latin typeface="Times New Roman" panose="02020603050405020304" pitchFamily="18" charset="0"/>
                <a:cs typeface="Times New Roman" panose="02020603050405020304" pitchFamily="18" charset="0"/>
              </a:rPr>
              <a:t>Third, it has only two color components (a and b), and it is designed to approximate human vision (the L component closely matches human perception of lightness or it can be used to adjust the lightness contrast using the L component.</a:t>
            </a:r>
          </a:p>
          <a:p>
            <a:pPr algn="just">
              <a:lnSpc>
                <a:spcPct val="150000"/>
              </a:lnSpc>
            </a:pPr>
            <a:r>
              <a:rPr lang="en-US" sz="2000" dirty="0">
                <a:latin typeface="Times New Roman" panose="02020603050405020304" pitchFamily="18" charset="0"/>
                <a:cs typeface="Times New Roman" panose="02020603050405020304" pitchFamily="18" charset="0"/>
              </a:rPr>
              <a:t>It was noted that certain features were widely used as they gave a good classification.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760600087"/>
              </p:ext>
            </p:extLst>
          </p:nvPr>
        </p:nvGraphicFramePr>
        <p:xfrm>
          <a:off x="1447800" y="496847"/>
          <a:ext cx="7467600" cy="5659161"/>
        </p:xfrm>
        <a:graphic>
          <a:graphicData uri="http://schemas.openxmlformats.org/drawingml/2006/table">
            <a:tbl>
              <a:tblPr firstRow="1" bandRow="1">
                <a:tableStyleId>{5C22544A-7EE6-4342-B048-85BDC9FD1C3A}</a:tableStyleId>
              </a:tblPr>
              <a:tblGrid>
                <a:gridCol w="2292036">
                  <a:extLst>
                    <a:ext uri="{9D8B030D-6E8A-4147-A177-3AD203B41FA5}">
                      <a16:colId xmlns:a16="http://schemas.microsoft.com/office/drawing/2014/main" val="20000"/>
                    </a:ext>
                  </a:extLst>
                </a:gridCol>
                <a:gridCol w="2218099">
                  <a:extLst>
                    <a:ext uri="{9D8B030D-6E8A-4147-A177-3AD203B41FA5}">
                      <a16:colId xmlns:a16="http://schemas.microsoft.com/office/drawing/2014/main" val="20001"/>
                    </a:ext>
                  </a:extLst>
                </a:gridCol>
                <a:gridCol w="2957465">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t>“Automatic morphological analysis for acute </a:t>
                      </a:r>
                      <a:r>
                        <a:rPr lang="en-IN" sz="2000" dirty="0" err="1"/>
                        <a:t>leukemia</a:t>
                      </a:r>
                      <a:r>
                        <a:rPr lang="en-IN" sz="2000" dirty="0"/>
                        <a:t> identification in peripheral blood microscope images,”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t>F. Scotti,</a:t>
                      </a:r>
                      <a:endParaRPr lang="en-IN" sz="2000" dirty="0">
                        <a:latin typeface="Times New Roman" pitchFamily="18" charset="0"/>
                        <a:cs typeface="Times New Roman" pitchFamily="18" charset="0"/>
                      </a:endParaRPr>
                    </a:p>
                  </a:txBody>
                  <a:tcPr/>
                </a:tc>
                <a:tc>
                  <a:txBody>
                    <a:bodyPr/>
                    <a:lstStyle/>
                    <a:p>
                      <a:pPr algn="just"/>
                      <a:r>
                        <a:rPr lang="en-US" sz="2000" dirty="0"/>
                        <a:t>The early identification of acute lymphoblastic leukemia symptoms in patients can greatly increase the probability of recovery. </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Morphological classification of blood leucocytes by microscope images,</a:t>
                      </a:r>
                      <a:endParaRPr lang="en-IN" sz="2000" dirty="0">
                        <a:latin typeface="Times New Roman" pitchFamily="18" charset="0"/>
                        <a:cs typeface="Times New Roman" pitchFamily="18" charset="0"/>
                      </a:endParaRPr>
                    </a:p>
                  </a:txBody>
                  <a:tcPr/>
                </a:tc>
                <a:tc>
                  <a:txBody>
                    <a:bodyPr/>
                    <a:lstStyle/>
                    <a:p>
                      <a:pPr algn="just"/>
                      <a:r>
                        <a:rPr lang="en-US" sz="2000" dirty="0"/>
                        <a:t>V. </a:t>
                      </a:r>
                      <a:r>
                        <a:rPr lang="en-US" sz="2000" dirty="0" err="1"/>
                        <a:t>Piuri</a:t>
                      </a:r>
                      <a:r>
                        <a:rPr lang="en-US" sz="2000" dirty="0"/>
                        <a:t> and F. Scotti</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The classification and the count of white blood cells in microscopy images allows the in vivo assessment of a wide range of important hematic pathologies (i.e., from presence of infections to leukemia).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818475566"/>
              </p:ext>
            </p:extLst>
          </p:nvPr>
        </p:nvGraphicFramePr>
        <p:xfrm>
          <a:off x="1295400" y="304801"/>
          <a:ext cx="7639050" cy="5791199"/>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355850">
                  <a:extLst>
                    <a:ext uri="{9D8B030D-6E8A-4147-A177-3AD203B41FA5}">
                      <a16:colId xmlns:a16="http://schemas.microsoft.com/office/drawing/2014/main" val="20001"/>
                    </a:ext>
                  </a:extLst>
                </a:gridCol>
                <a:gridCol w="28384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567497">
                <a:tc>
                  <a:txBody>
                    <a:bodyPr/>
                    <a:lstStyle/>
                    <a:p>
                      <a:pPr algn="just"/>
                      <a:r>
                        <a:rPr lang="en-US" sz="2000" dirty="0">
                          <a:latin typeface="Times New Roman" panose="02020603050405020304" pitchFamily="18" charset="0"/>
                          <a:cs typeface="Times New Roman" panose="02020603050405020304" pitchFamily="18" charset="0"/>
                        </a:rPr>
                        <a:t>“</a:t>
                      </a:r>
                      <a:r>
                        <a:rPr lang="en-US" sz="2000" dirty="0"/>
                        <a:t>“Automated leukemia detection in blood microscopic images using statistical texture analysis,”</a:t>
                      </a:r>
                      <a:endParaRPr lang="en-IN" sz="2000" dirty="0">
                        <a:latin typeface="Times New Roman" pitchFamily="18" charset="0"/>
                        <a:cs typeface="Times New Roman" pitchFamily="18" charset="0"/>
                      </a:endParaRPr>
                    </a:p>
                  </a:txBody>
                  <a:tcPr/>
                </a:tc>
                <a:tc>
                  <a:txBody>
                    <a:bodyPr/>
                    <a:lstStyle/>
                    <a:p>
                      <a:pPr algn="just"/>
                      <a:r>
                        <a:rPr lang="en-US" sz="2000" dirty="0"/>
                        <a:t>M. </a:t>
                      </a:r>
                      <a:r>
                        <a:rPr lang="en-US" sz="2000" dirty="0" err="1"/>
                        <a:t>Subrajeet</a:t>
                      </a:r>
                      <a:r>
                        <a:rPr lang="en-US" sz="2000" dirty="0"/>
                        <a:t>, D. Patra, and S. </a:t>
                      </a:r>
                      <a:r>
                        <a:rPr lang="en-US" sz="2000" dirty="0" err="1"/>
                        <a:t>Satpathy</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In this paper we present a texture based approach for automated leukemia detection. Acute lymphocytic leukemia (ALL) is a malignant disease characterized by the accumulation of lymphoblast in the bone marrow.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latin typeface="Times New Roman" panose="02020603050405020304" pitchFamily="18" charset="0"/>
                          <a:cs typeface="Times New Roman" panose="02020603050405020304" pitchFamily="18" charset="0"/>
                        </a:rPr>
                        <a:t>“</a:t>
                      </a:r>
                      <a:r>
                        <a:rPr lang="en-US" sz="2000" dirty="0"/>
                        <a:t>Leukocyte segmentation and classification in blood-smear images,” </a:t>
                      </a:r>
                      <a:endParaRPr lang="en-IN" sz="2000" dirty="0">
                        <a:latin typeface="Times New Roman" pitchFamily="18" charset="0"/>
                        <a:cs typeface="Times New Roman" pitchFamily="18" charset="0"/>
                      </a:endParaRPr>
                    </a:p>
                  </a:txBody>
                  <a:tcPr/>
                </a:tc>
                <a:tc>
                  <a:txBody>
                    <a:bodyPr/>
                    <a:lstStyle/>
                    <a:p>
                      <a:pPr algn="just"/>
                      <a:r>
                        <a:rPr lang="en-IN" sz="2000" dirty="0"/>
                        <a:t>H. </a:t>
                      </a:r>
                      <a:r>
                        <a:rPr lang="en-IN" sz="2000" dirty="0" err="1"/>
                        <a:t>Ramoser</a:t>
                      </a:r>
                      <a:r>
                        <a:rPr lang="en-IN" sz="2000" dirty="0"/>
                        <a:t>, V. </a:t>
                      </a:r>
                      <a:r>
                        <a:rPr lang="en-IN" sz="2000" dirty="0" err="1"/>
                        <a:t>Laurain</a:t>
                      </a:r>
                      <a:r>
                        <a:rPr lang="en-IN" sz="2000" dirty="0"/>
                        <a:t>, H. Bischof, and R. Ecker,</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In this paper we present a fully automated approach to leukocyte segmentation that is robust with respect to cell appearance and image quality</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371600" y="1143000"/>
            <a:ext cx="7498080" cy="53340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WHITE blood cells (WBCs) or leukocytes play a major role in the diagnosis of different diseases; as a result, extracting information about them is valuable for hematologists . </a:t>
            </a:r>
          </a:p>
          <a:p>
            <a:pPr algn="just">
              <a:lnSpc>
                <a:spcPct val="170000"/>
              </a:lnSpc>
            </a:pPr>
            <a:r>
              <a:rPr lang="en-US" sz="2000" dirty="0">
                <a:latin typeface="Times New Roman" panose="02020603050405020304" pitchFamily="18" charset="0"/>
                <a:cs typeface="Times New Roman" panose="02020603050405020304" pitchFamily="18" charset="0"/>
              </a:rPr>
              <a:t>The term leukemia comes from the Greek word “</a:t>
            </a:r>
            <a:r>
              <a:rPr lang="en-US" sz="2000" dirty="0" err="1">
                <a:latin typeface="Times New Roman" panose="02020603050405020304" pitchFamily="18" charset="0"/>
                <a:cs typeface="Times New Roman" panose="02020603050405020304" pitchFamily="18" charset="0"/>
              </a:rPr>
              <a:t>leukos</a:t>
            </a:r>
            <a:r>
              <a:rPr lang="en-US" sz="2000" dirty="0">
                <a:latin typeface="Times New Roman" panose="02020603050405020304" pitchFamily="18" charset="0"/>
                <a:cs typeface="Times New Roman" panose="02020603050405020304" pitchFamily="18" charset="0"/>
              </a:rPr>
              <a:t>” meaning “white” and “aim” meaning “blood.” It refers to the cancer of the blood or the bone marrow (where blood cells are produced).</a:t>
            </a:r>
          </a:p>
          <a:p>
            <a:pPr algn="just">
              <a:lnSpc>
                <a:spcPct val="170000"/>
              </a:lnSpc>
            </a:pPr>
            <a:r>
              <a:rPr lang="en-US" sz="2000" dirty="0">
                <a:latin typeface="Times New Roman" panose="02020603050405020304" pitchFamily="18" charset="0"/>
                <a:cs typeface="Times New Roman" panose="02020603050405020304" pitchFamily="18" charset="0"/>
              </a:rPr>
              <a:t> Diagnosing leukemia is based on the fact that white cell count is increased with immature blast cells (lymphoid or myeloid), and neutrophils and platelets are decreased</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2050" name="Picture 2">
            <a:extLst>
              <a:ext uri="{FF2B5EF4-FFF2-40B4-BE49-F238E27FC236}">
                <a16:creationId xmlns:a16="http://schemas.microsoft.com/office/drawing/2014/main" id="{03ECCE94-398F-0022-8E4A-F3FB5D7A49D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35100" y="2057400"/>
            <a:ext cx="7499350" cy="2895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1026" name="Picture 2" descr="Sensors 22 01629 g001">
            <a:extLst>
              <a:ext uri="{FF2B5EF4-FFF2-40B4-BE49-F238E27FC236}">
                <a16:creationId xmlns:a16="http://schemas.microsoft.com/office/drawing/2014/main" id="{8A4EBD1D-2FB0-CE75-85CB-EC39FBB9864E}"/>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219200" y="1889947"/>
            <a:ext cx="7715250" cy="391630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066800" y="1143000"/>
            <a:ext cx="7924800" cy="5227638"/>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This paper has reported the design, development, and evaluation of an automated screening system for AML in blood microscopic images. </a:t>
            </a:r>
          </a:p>
          <a:p>
            <a:pPr algn="just">
              <a:lnSpc>
                <a:spcPct val="150000"/>
              </a:lnSpc>
            </a:pPr>
            <a:r>
              <a:rPr lang="en-US" sz="2000" dirty="0">
                <a:latin typeface="Times New Roman" panose="02020603050405020304" pitchFamily="18" charset="0"/>
                <a:cs typeface="Times New Roman" panose="02020603050405020304" pitchFamily="18" charset="0"/>
              </a:rPr>
              <a:t>It uses 80 high-quality 184 × 138 size images obtained from the American Society of </a:t>
            </a:r>
            <a:r>
              <a:rPr lang="en-US" sz="2000" dirty="0" err="1">
                <a:latin typeface="Times New Roman" panose="02020603050405020304" pitchFamily="18" charset="0"/>
                <a:cs typeface="Times New Roman" panose="02020603050405020304" pitchFamily="18" charset="0"/>
              </a:rPr>
              <a:t>Haematology</a:t>
            </a:r>
            <a:r>
              <a:rPr lang="en-US" sz="2000" dirty="0">
                <a:latin typeface="Times New Roman" panose="02020603050405020304" pitchFamily="18" charset="0"/>
                <a:cs typeface="Times New Roman" panose="02020603050405020304" pitchFamily="18" charset="0"/>
              </a:rPr>
              <a:t> .</a:t>
            </a:r>
          </a:p>
          <a:p>
            <a:pPr algn="just">
              <a:lnSpc>
                <a:spcPct val="150000"/>
              </a:lnSpc>
            </a:pPr>
            <a:r>
              <a:rPr lang="en-US" sz="2000" dirty="0">
                <a:latin typeface="Times New Roman" panose="02020603050405020304" pitchFamily="18" charset="0"/>
                <a:cs typeface="Times New Roman" panose="02020603050405020304" pitchFamily="18" charset="0"/>
              </a:rPr>
              <a:t> The presented system performs automated processing, including color correlation, segmentation of the nucleated cells, and effective validation and classification</a:t>
            </a:r>
            <a:r>
              <a:rPr lang="en-US" sz="1200" dirty="0"/>
              <a:t>.</a:t>
            </a:r>
          </a:p>
          <a:p>
            <a:pPr algn="just">
              <a:lnSpc>
                <a:spcPct val="150000"/>
              </a:lnSpc>
            </a:pPr>
            <a:r>
              <a:rPr lang="en-US" sz="2000" dirty="0">
                <a:latin typeface="Times New Roman" panose="02020603050405020304" pitchFamily="18" charset="0"/>
                <a:cs typeface="Times New Roman" panose="02020603050405020304" pitchFamily="18" charset="0"/>
              </a:rPr>
              <a:t>A feature set exploiting the shape, color, and texture parameters of a cell is constructed to obtain all the information required to perform efficient classification. </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467420" y="990600"/>
            <a:ext cx="6934200" cy="5105400"/>
          </a:xfrm>
        </p:spPr>
        <p:txBody>
          <a:bodyPr>
            <a:noAutofit/>
          </a:bodyPr>
          <a:lstStyle/>
          <a:p>
            <a:pPr algn="just">
              <a:buFont typeface="+mj-lt"/>
              <a:buAutoNum type="arabicPeriod"/>
            </a:pPr>
            <a:r>
              <a:rPr lang="en-IN" sz="2000" dirty="0">
                <a:latin typeface="Times New Roman" panose="02020603050405020304" pitchFamily="18" charset="0"/>
                <a:cs typeface="Times New Roman" panose="02020603050405020304" pitchFamily="18" charset="0"/>
              </a:rPr>
              <a:t>[1] F. Scotti, “Automatic morphological analysis for acute </a:t>
            </a:r>
            <a:r>
              <a:rPr lang="en-IN" sz="2000" dirty="0" err="1">
                <a:latin typeface="Times New Roman" panose="02020603050405020304" pitchFamily="18" charset="0"/>
                <a:cs typeface="Times New Roman" panose="02020603050405020304" pitchFamily="18" charset="0"/>
              </a:rPr>
              <a:t>leukemia</a:t>
            </a:r>
            <a:r>
              <a:rPr lang="en-IN" sz="2000" dirty="0">
                <a:latin typeface="Times New Roman" panose="02020603050405020304" pitchFamily="18" charset="0"/>
                <a:cs typeface="Times New Roman" panose="02020603050405020304" pitchFamily="18" charset="0"/>
              </a:rPr>
              <a:t> identification in peripheral blood microscope images,” in Proc. CIMSA, 2005, pp. 96–101. </a:t>
            </a:r>
          </a:p>
          <a:p>
            <a:pPr algn="just">
              <a:buFont typeface="+mj-lt"/>
              <a:buAutoNum type="arabicPeriod"/>
            </a:pPr>
            <a:endParaRPr lang="en-IN" sz="2000" dirty="0">
              <a:latin typeface="Times New Roman" panose="02020603050405020304" pitchFamily="18" charset="0"/>
              <a:cs typeface="Times New Roman" panose="02020603050405020304" pitchFamily="18" charset="0"/>
            </a:endParaRPr>
          </a:p>
          <a:p>
            <a:pPr algn="just">
              <a:buFont typeface="+mj-lt"/>
              <a:buAutoNum type="arabicPeriod"/>
            </a:pPr>
            <a:r>
              <a:rPr lang="en-IN" sz="2000" dirty="0">
                <a:latin typeface="Times New Roman" panose="02020603050405020304" pitchFamily="18" charset="0"/>
                <a:cs typeface="Times New Roman" panose="02020603050405020304" pitchFamily="18" charset="0"/>
              </a:rPr>
              <a:t>[2] V. </a:t>
            </a:r>
            <a:r>
              <a:rPr lang="en-IN" sz="2000" dirty="0" err="1">
                <a:latin typeface="Times New Roman" panose="02020603050405020304" pitchFamily="18" charset="0"/>
                <a:cs typeface="Times New Roman" panose="02020603050405020304" pitchFamily="18" charset="0"/>
              </a:rPr>
              <a:t>Piuri</a:t>
            </a:r>
            <a:r>
              <a:rPr lang="en-IN" sz="2000" dirty="0">
                <a:latin typeface="Times New Roman" panose="02020603050405020304" pitchFamily="18" charset="0"/>
                <a:cs typeface="Times New Roman" panose="02020603050405020304" pitchFamily="18" charset="0"/>
              </a:rPr>
              <a:t> and F. Scotti, “Morphological classification of blood leucocytes by microscope images,” in Proc. CIMSA, 2004, pp. 103–108. </a:t>
            </a:r>
          </a:p>
          <a:p>
            <a:pPr algn="just">
              <a:buFont typeface="+mj-lt"/>
              <a:buAutoNum type="arabicPeriod"/>
            </a:pPr>
            <a:endParaRPr lang="en-IN" sz="2000" dirty="0">
              <a:latin typeface="Times New Roman" panose="02020603050405020304" pitchFamily="18" charset="0"/>
              <a:cs typeface="Times New Roman" panose="02020603050405020304" pitchFamily="18" charset="0"/>
            </a:endParaRPr>
          </a:p>
          <a:p>
            <a:pPr algn="just">
              <a:buFont typeface="+mj-lt"/>
              <a:buAutoNum type="arabicPeriod"/>
            </a:pPr>
            <a:r>
              <a:rPr lang="en-IN" sz="2000" dirty="0">
                <a:latin typeface="Times New Roman" panose="02020603050405020304" pitchFamily="18" charset="0"/>
                <a:cs typeface="Times New Roman" panose="02020603050405020304" pitchFamily="18" charset="0"/>
              </a:rPr>
              <a:t>[3] M. </a:t>
            </a:r>
            <a:r>
              <a:rPr lang="en-IN" sz="2000" dirty="0" err="1">
                <a:latin typeface="Times New Roman" panose="02020603050405020304" pitchFamily="18" charset="0"/>
                <a:cs typeface="Times New Roman" panose="02020603050405020304" pitchFamily="18" charset="0"/>
              </a:rPr>
              <a:t>Subrajeet</a:t>
            </a:r>
            <a:r>
              <a:rPr lang="en-IN" sz="2000" dirty="0">
                <a:latin typeface="Times New Roman" panose="02020603050405020304" pitchFamily="18" charset="0"/>
                <a:cs typeface="Times New Roman" panose="02020603050405020304" pitchFamily="18" charset="0"/>
              </a:rPr>
              <a:t>, D. Patra, and S. </a:t>
            </a:r>
            <a:r>
              <a:rPr lang="en-IN" sz="2000" dirty="0" err="1">
                <a:latin typeface="Times New Roman" panose="02020603050405020304" pitchFamily="18" charset="0"/>
                <a:cs typeface="Times New Roman" panose="02020603050405020304" pitchFamily="18" charset="0"/>
              </a:rPr>
              <a:t>Satpathy</a:t>
            </a:r>
            <a:r>
              <a:rPr lang="en-IN" sz="2000" dirty="0">
                <a:latin typeface="Times New Roman" panose="02020603050405020304" pitchFamily="18" charset="0"/>
                <a:cs typeface="Times New Roman" panose="02020603050405020304" pitchFamily="18" charset="0"/>
              </a:rPr>
              <a:t>, “Automated </a:t>
            </a:r>
            <a:r>
              <a:rPr lang="en-IN" sz="2000" dirty="0" err="1">
                <a:latin typeface="Times New Roman" panose="02020603050405020304" pitchFamily="18" charset="0"/>
                <a:cs typeface="Times New Roman" panose="02020603050405020304" pitchFamily="18" charset="0"/>
              </a:rPr>
              <a:t>leukemia</a:t>
            </a:r>
            <a:r>
              <a:rPr lang="en-IN" sz="2000" dirty="0">
                <a:latin typeface="Times New Roman" panose="02020603050405020304" pitchFamily="18" charset="0"/>
                <a:cs typeface="Times New Roman" panose="02020603050405020304" pitchFamily="18" charset="0"/>
              </a:rPr>
              <a:t> detection in blood microscopic images using statistical texture analysis,” in Proc. Int. Conf.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Security, 2011, pp. 184–187.</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914400"/>
            <a:ext cx="7086600" cy="4800600"/>
          </a:xfrm>
        </p:spPr>
        <p:txBody>
          <a:bodyPr>
            <a:noAutofit/>
          </a:bodyPr>
          <a:lstStyle/>
          <a:p>
            <a:pPr algn="just"/>
            <a:r>
              <a:rPr lang="en-IN" sz="2000" dirty="0">
                <a:latin typeface="Times New Roman" panose="02020603050405020304" pitchFamily="18" charset="0"/>
                <a:cs typeface="Times New Roman" panose="02020603050405020304" pitchFamily="18" charset="0"/>
              </a:rPr>
              <a:t>[4] H. </a:t>
            </a:r>
            <a:r>
              <a:rPr lang="en-IN" sz="2000" dirty="0" err="1">
                <a:latin typeface="Times New Roman" panose="02020603050405020304" pitchFamily="18" charset="0"/>
                <a:cs typeface="Times New Roman" panose="02020603050405020304" pitchFamily="18" charset="0"/>
              </a:rPr>
              <a:t>Ramoser</a:t>
            </a:r>
            <a:r>
              <a:rPr lang="en-IN" sz="2000" dirty="0">
                <a:latin typeface="Times New Roman" panose="02020603050405020304" pitchFamily="18" charset="0"/>
                <a:cs typeface="Times New Roman" panose="02020603050405020304" pitchFamily="18" charset="0"/>
              </a:rPr>
              <a:t>, V. </a:t>
            </a:r>
            <a:r>
              <a:rPr lang="en-IN" sz="2000" dirty="0" err="1">
                <a:latin typeface="Times New Roman" panose="02020603050405020304" pitchFamily="18" charset="0"/>
                <a:cs typeface="Times New Roman" panose="02020603050405020304" pitchFamily="18" charset="0"/>
              </a:rPr>
              <a:t>Laurain</a:t>
            </a:r>
            <a:r>
              <a:rPr lang="en-IN" sz="2000" dirty="0">
                <a:latin typeface="Times New Roman" panose="02020603050405020304" pitchFamily="18" charset="0"/>
                <a:cs typeface="Times New Roman" panose="02020603050405020304" pitchFamily="18" charset="0"/>
              </a:rPr>
              <a:t>, H. Bischof, and R. Ecker, “Leukocyte segmentation and classification in blood-smear images,” in Proc. IEEE EMBS, 2006, pp. 3371–3374.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C. Reta, L. Altamirano, J. A. Gonzalez, R. Diaz, and J. S. </a:t>
            </a:r>
            <a:r>
              <a:rPr lang="en-IN" sz="2000" dirty="0" err="1">
                <a:latin typeface="Times New Roman" panose="02020603050405020304" pitchFamily="18" charset="0"/>
                <a:cs typeface="Times New Roman" panose="02020603050405020304" pitchFamily="18" charset="0"/>
              </a:rPr>
              <a:t>Guichard</a:t>
            </a:r>
            <a:r>
              <a:rPr lang="en-IN" sz="2000" dirty="0">
                <a:latin typeface="Times New Roman" panose="02020603050405020304" pitchFamily="18" charset="0"/>
                <a:cs typeface="Times New Roman" panose="02020603050405020304" pitchFamily="18" charset="0"/>
              </a:rPr>
              <a:t>, “Segmentation of bone marrow cell images for morphological classification of acute </a:t>
            </a:r>
            <a:r>
              <a:rPr lang="en-IN" sz="2000" dirty="0" err="1">
                <a:latin typeface="Times New Roman" panose="02020603050405020304" pitchFamily="18" charset="0"/>
                <a:cs typeface="Times New Roman" panose="02020603050405020304" pitchFamily="18" charset="0"/>
              </a:rPr>
              <a:t>leukemia</a:t>
            </a:r>
            <a:r>
              <a:rPr lang="en-IN" sz="2000" dirty="0">
                <a:latin typeface="Times New Roman" panose="02020603050405020304" pitchFamily="18" charset="0"/>
                <a:cs typeface="Times New Roman" panose="02020603050405020304" pitchFamily="18" charset="0"/>
              </a:rPr>
              <a:t>,” in Proc. 23rd FLAIRS, 2010, pp. 86–91.</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[6] G. </a:t>
            </a:r>
            <a:r>
              <a:rPr lang="en-IN" sz="2000" dirty="0" err="1">
                <a:latin typeface="Times New Roman" panose="02020603050405020304" pitchFamily="18" charset="0"/>
                <a:cs typeface="Times New Roman" panose="02020603050405020304" pitchFamily="18" charset="0"/>
              </a:rPr>
              <a:t>Ongun</a:t>
            </a:r>
            <a:r>
              <a:rPr lang="en-IN" sz="2000" dirty="0">
                <a:latin typeface="Times New Roman" panose="02020603050405020304" pitchFamily="18" charset="0"/>
                <a:cs typeface="Times New Roman" panose="02020603050405020304" pitchFamily="18" charset="0"/>
              </a:rPr>
              <a:t>, U. </a:t>
            </a:r>
            <a:r>
              <a:rPr lang="en-IN" sz="2000" dirty="0" err="1">
                <a:latin typeface="Times New Roman" panose="02020603050405020304" pitchFamily="18" charset="0"/>
                <a:cs typeface="Times New Roman" panose="02020603050405020304" pitchFamily="18" charset="0"/>
              </a:rPr>
              <a:t>Halici</a:t>
            </a:r>
            <a:r>
              <a:rPr lang="en-IN" sz="2000" dirty="0">
                <a:latin typeface="Times New Roman" panose="02020603050405020304" pitchFamily="18" charset="0"/>
                <a:cs typeface="Times New Roman" panose="02020603050405020304" pitchFamily="18" charset="0"/>
              </a:rPr>
              <a:t>, K. </a:t>
            </a:r>
            <a:r>
              <a:rPr lang="en-IN" sz="2000" dirty="0" err="1">
                <a:latin typeface="Times New Roman" panose="02020603050405020304" pitchFamily="18" charset="0"/>
                <a:cs typeface="Times New Roman" panose="02020603050405020304" pitchFamily="18" charset="0"/>
              </a:rPr>
              <a:t>Leblebicioglu</a:t>
            </a:r>
            <a:r>
              <a:rPr lang="en-IN" sz="2000" dirty="0">
                <a:latin typeface="Times New Roman" panose="02020603050405020304" pitchFamily="18" charset="0"/>
                <a:cs typeface="Times New Roman" panose="02020603050405020304" pitchFamily="18" charset="0"/>
              </a:rPr>
              <a:t>, V. </a:t>
            </a:r>
            <a:r>
              <a:rPr lang="en-IN" sz="2000" dirty="0" err="1">
                <a:latin typeface="Times New Roman" panose="02020603050405020304" pitchFamily="18" charset="0"/>
                <a:cs typeface="Times New Roman" panose="02020603050405020304" pitchFamily="18" charset="0"/>
              </a:rPr>
              <a:t>Atalay</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Beksac</a:t>
            </a:r>
            <a:r>
              <a:rPr lang="en-IN" sz="2000" dirty="0">
                <a:latin typeface="Times New Roman" panose="02020603050405020304" pitchFamily="18" charset="0"/>
                <a:cs typeface="Times New Roman" panose="02020603050405020304" pitchFamily="18" charset="0"/>
              </a:rPr>
              <a:t>, and S. </a:t>
            </a:r>
            <a:r>
              <a:rPr lang="en-IN" sz="2000" dirty="0" err="1">
                <a:latin typeface="Times New Roman" panose="02020603050405020304" pitchFamily="18" charset="0"/>
                <a:cs typeface="Times New Roman" panose="02020603050405020304" pitchFamily="18" charset="0"/>
              </a:rPr>
              <a:t>Beksac</a:t>
            </a:r>
            <a:r>
              <a:rPr lang="en-IN" sz="2000" dirty="0">
                <a:latin typeface="Times New Roman" panose="02020603050405020304" pitchFamily="18" charset="0"/>
                <a:cs typeface="Times New Roman" panose="02020603050405020304" pitchFamily="18" charset="0"/>
              </a:rPr>
              <a:t>, “Feature extraction and classification of blood cells for an automated differential blood count system,” in Proc. IJCNN, 2001, vol. 4, pp. 2461–2466.</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600200" y="914400"/>
            <a:ext cx="7086600"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[7] S. Mohapatra and D. Patra, “Automated </a:t>
            </a:r>
            <a:r>
              <a:rPr lang="en-IN" sz="2000" dirty="0" err="1">
                <a:latin typeface="Times New Roman" panose="02020603050405020304" pitchFamily="18" charset="0"/>
                <a:cs typeface="Times New Roman" panose="02020603050405020304" pitchFamily="18" charset="0"/>
              </a:rPr>
              <a:t>leukemia</a:t>
            </a:r>
            <a:r>
              <a:rPr lang="en-IN" sz="2000" dirty="0">
                <a:latin typeface="Times New Roman" panose="02020603050405020304" pitchFamily="18" charset="0"/>
                <a:cs typeface="Times New Roman" panose="02020603050405020304" pitchFamily="18" charset="0"/>
              </a:rPr>
              <a:t> detection using </a:t>
            </a:r>
            <a:r>
              <a:rPr lang="en-IN" sz="2000" dirty="0" err="1">
                <a:latin typeface="Times New Roman" panose="02020603050405020304" pitchFamily="18" charset="0"/>
                <a:cs typeface="Times New Roman" panose="02020603050405020304" pitchFamily="18" charset="0"/>
              </a:rPr>
              <a:t>hausdorff</a:t>
            </a:r>
            <a:r>
              <a:rPr lang="en-IN" sz="2000" dirty="0">
                <a:latin typeface="Times New Roman" panose="02020603050405020304" pitchFamily="18" charset="0"/>
                <a:cs typeface="Times New Roman" panose="02020603050405020304" pitchFamily="18" charset="0"/>
              </a:rPr>
              <a:t> dimension in blood microscopic images,” in Proc. Int. Conf. </a:t>
            </a:r>
            <a:r>
              <a:rPr lang="en-IN" sz="2000" dirty="0" err="1">
                <a:latin typeface="Times New Roman" panose="02020603050405020304" pitchFamily="18" charset="0"/>
                <a:cs typeface="Times New Roman" panose="02020603050405020304" pitchFamily="18" charset="0"/>
              </a:rPr>
              <a:t>Emerg</a:t>
            </a:r>
            <a:r>
              <a:rPr lang="en-IN" sz="2000" dirty="0">
                <a:latin typeface="Times New Roman" panose="02020603050405020304" pitchFamily="18" charset="0"/>
                <a:cs typeface="Times New Roman" panose="02020603050405020304" pitchFamily="18" charset="0"/>
              </a:rPr>
              <a:t>. Trends Robot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Technol., 2010, pp. 64–68.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S. Mohapatra, S. Samanta, D. Patra, and S. </a:t>
            </a:r>
            <a:r>
              <a:rPr lang="en-IN" sz="2000" dirty="0" err="1">
                <a:latin typeface="Times New Roman" panose="02020603050405020304" pitchFamily="18" charset="0"/>
                <a:cs typeface="Times New Roman" panose="02020603050405020304" pitchFamily="18" charset="0"/>
              </a:rPr>
              <a:t>Satpathi</a:t>
            </a:r>
            <a:r>
              <a:rPr lang="en-IN" sz="2000" dirty="0">
                <a:latin typeface="Times New Roman" panose="02020603050405020304" pitchFamily="18" charset="0"/>
                <a:cs typeface="Times New Roman" panose="02020603050405020304" pitchFamily="18" charset="0"/>
              </a:rPr>
              <a:t>, “Fuzzy based blood image segmentation for automated </a:t>
            </a:r>
            <a:r>
              <a:rPr lang="en-IN" sz="2000" dirty="0" err="1">
                <a:latin typeface="Times New Roman" panose="02020603050405020304" pitchFamily="18" charset="0"/>
                <a:cs typeface="Times New Roman" panose="02020603050405020304" pitchFamily="18" charset="0"/>
              </a:rPr>
              <a:t>leukemia</a:t>
            </a:r>
            <a:r>
              <a:rPr lang="en-IN" sz="2000" dirty="0">
                <a:latin typeface="Times New Roman" panose="02020603050405020304" pitchFamily="18" charset="0"/>
                <a:cs typeface="Times New Roman" panose="02020603050405020304" pitchFamily="18" charset="0"/>
              </a:rPr>
              <a:t> detection,” in Proc. </a:t>
            </a:r>
            <a:r>
              <a:rPr lang="en-IN" sz="2000" dirty="0" err="1">
                <a:latin typeface="Times New Roman" panose="02020603050405020304" pitchFamily="18" charset="0"/>
                <a:cs typeface="Times New Roman" panose="02020603050405020304" pitchFamily="18" charset="0"/>
              </a:rPr>
              <a:t>ICDeCom</a:t>
            </a:r>
            <a:r>
              <a:rPr lang="en-IN" sz="2000" dirty="0">
                <a:latin typeface="Times New Roman" panose="02020603050405020304" pitchFamily="18" charset="0"/>
                <a:cs typeface="Times New Roman" panose="02020603050405020304" pitchFamily="18" charset="0"/>
              </a:rPr>
              <a:t>, 2011, pp. 1–5.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[9] S. Mohapatra, D. Patra, and S. </a:t>
            </a:r>
            <a:r>
              <a:rPr lang="en-IN" sz="2000" dirty="0" err="1">
                <a:latin typeface="Times New Roman" panose="02020603050405020304" pitchFamily="18" charset="0"/>
                <a:cs typeface="Times New Roman" panose="02020603050405020304" pitchFamily="18" charset="0"/>
              </a:rPr>
              <a:t>Satpathi</a:t>
            </a:r>
            <a:r>
              <a:rPr lang="en-IN" sz="2000" dirty="0">
                <a:latin typeface="Times New Roman" panose="02020603050405020304" pitchFamily="18" charset="0"/>
                <a:cs typeface="Times New Roman" panose="02020603050405020304" pitchFamily="18" charset="0"/>
              </a:rPr>
              <a:t>, “Image analysis of blood microscopic images for acute </a:t>
            </a:r>
            <a:r>
              <a:rPr lang="en-IN" sz="2000" dirty="0" err="1">
                <a:latin typeface="Times New Roman" panose="02020603050405020304" pitchFamily="18" charset="0"/>
                <a:cs typeface="Times New Roman" panose="02020603050405020304" pitchFamily="18" charset="0"/>
              </a:rPr>
              <a:t>leukemia</a:t>
            </a:r>
            <a:r>
              <a:rPr lang="en-IN" sz="2000" dirty="0">
                <a:latin typeface="Times New Roman" panose="02020603050405020304" pitchFamily="18" charset="0"/>
                <a:cs typeface="Times New Roman" panose="02020603050405020304" pitchFamily="18" charset="0"/>
              </a:rPr>
              <a:t> detection,” in Proc. IECR, 2010, pp. 215–219.</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00200" y="952500"/>
            <a:ext cx="67056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[10] S. Mohapatra, D. Patra, and S. </a:t>
            </a:r>
            <a:r>
              <a:rPr lang="en-IN" sz="2000" dirty="0" err="1">
                <a:latin typeface="Times New Roman" panose="02020603050405020304" pitchFamily="18" charset="0"/>
                <a:cs typeface="Times New Roman" panose="02020603050405020304" pitchFamily="18" charset="0"/>
              </a:rPr>
              <a:t>Satpathi</a:t>
            </a:r>
            <a:r>
              <a:rPr lang="en-IN" sz="2000" dirty="0">
                <a:latin typeface="Times New Roman" panose="02020603050405020304" pitchFamily="18" charset="0"/>
                <a:cs typeface="Times New Roman" panose="02020603050405020304" pitchFamily="18" charset="0"/>
              </a:rPr>
              <a:t>, “Automated cell nucleus segmentation and acute </a:t>
            </a:r>
            <a:r>
              <a:rPr lang="en-IN" sz="2000" dirty="0" err="1">
                <a:latin typeface="Times New Roman" panose="02020603050405020304" pitchFamily="18" charset="0"/>
                <a:cs typeface="Times New Roman" panose="02020603050405020304" pitchFamily="18" charset="0"/>
              </a:rPr>
              <a:t>leukemia</a:t>
            </a:r>
            <a:r>
              <a:rPr lang="en-IN" sz="2000" dirty="0">
                <a:latin typeface="Times New Roman" panose="02020603050405020304" pitchFamily="18" charset="0"/>
                <a:cs typeface="Times New Roman" panose="02020603050405020304" pitchFamily="18" charset="0"/>
              </a:rPr>
              <a:t> detection in blood microscopic images,” in Proc. ICSMB, 2010, pp. 49–54.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MedlinePlus: </a:t>
            </a:r>
            <a:r>
              <a:rPr lang="en-IN" sz="2000" dirty="0" err="1">
                <a:latin typeface="Times New Roman" panose="02020603050405020304" pitchFamily="18" charset="0"/>
                <a:cs typeface="Times New Roman" panose="02020603050405020304" pitchFamily="18" charset="0"/>
              </a:rPr>
              <a:t>Leukemia.National</a:t>
            </a:r>
            <a:r>
              <a:rPr lang="en-IN" sz="2000" dirty="0">
                <a:latin typeface="Times New Roman" panose="02020603050405020304" pitchFamily="18" charset="0"/>
                <a:cs typeface="Times New Roman" panose="02020603050405020304" pitchFamily="18" charset="0"/>
              </a:rPr>
              <a:t> Institutes of Health. [Online]. Available: http://www.nlm.nih.gov/medlineplus/ency/article/001299.htm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J. N. Jameson, L. K. Dennis, T. R. Harrison, E. </a:t>
            </a:r>
            <a:r>
              <a:rPr lang="en-IN" sz="2000" dirty="0" err="1">
                <a:latin typeface="Times New Roman" panose="02020603050405020304" pitchFamily="18" charset="0"/>
                <a:cs typeface="Times New Roman" panose="02020603050405020304" pitchFamily="18" charset="0"/>
              </a:rPr>
              <a:t>Braunwald</a:t>
            </a:r>
            <a:r>
              <a:rPr lang="en-IN" sz="2000" dirty="0">
                <a:latin typeface="Times New Roman" panose="02020603050405020304" pitchFamily="18" charset="0"/>
                <a:cs typeface="Times New Roman" panose="02020603050405020304" pitchFamily="18" charset="0"/>
              </a:rPr>
              <a:t>, A. S. Fauci, S. L. Hauser, and D. L. Longo, “Harrison’s principles of internal medicine,” JAMA, vol. 308, no. 17, pp. 1813–1814, Nov. 2012. </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600200" y="1143000"/>
            <a:ext cx="7010400" cy="5257800"/>
          </a:xfrm>
        </p:spPr>
        <p:txBody>
          <a:bodyPr>
            <a:noAutofit/>
          </a:bodyPr>
          <a:lstStyle/>
          <a:p>
            <a:pPr algn="just"/>
            <a:r>
              <a:rPr lang="en-IN" sz="2000" dirty="0">
                <a:latin typeface="Times New Roman" panose="02020603050405020304" pitchFamily="18" charset="0"/>
                <a:cs typeface="Times New Roman" panose="02020603050405020304" pitchFamily="18" charset="0"/>
              </a:rPr>
              <a:t>[13] S. </a:t>
            </a:r>
            <a:r>
              <a:rPr lang="en-IN" sz="2000" dirty="0" err="1">
                <a:latin typeface="Times New Roman" panose="02020603050405020304" pitchFamily="18" charset="0"/>
                <a:cs typeface="Times New Roman" panose="02020603050405020304" pitchFamily="18" charset="0"/>
              </a:rPr>
              <a:t>Serbouti</a:t>
            </a:r>
            <a:r>
              <a:rPr lang="en-IN" sz="2000" dirty="0">
                <a:latin typeface="Times New Roman" panose="02020603050405020304" pitchFamily="18" charset="0"/>
                <a:cs typeface="Times New Roman" panose="02020603050405020304" pitchFamily="18" charset="0"/>
              </a:rPr>
              <a:t>, A. Duhamel, H. Harms, U. </a:t>
            </a:r>
            <a:r>
              <a:rPr lang="en-IN" sz="2000" dirty="0" err="1">
                <a:latin typeface="Times New Roman" panose="02020603050405020304" pitchFamily="18" charset="0"/>
                <a:cs typeface="Times New Roman" panose="02020603050405020304" pitchFamily="18" charset="0"/>
              </a:rPr>
              <a:t>Gunzer</a:t>
            </a:r>
            <a:r>
              <a:rPr lang="en-IN" sz="2000" dirty="0">
                <a:latin typeface="Times New Roman" panose="02020603050405020304" pitchFamily="18" charset="0"/>
                <a:cs typeface="Times New Roman" panose="02020603050405020304" pitchFamily="18" charset="0"/>
              </a:rPr>
              <a:t>, J. Mary, and R. </a:t>
            </a:r>
            <a:r>
              <a:rPr lang="en-IN" sz="2000" dirty="0" err="1">
                <a:latin typeface="Times New Roman" panose="02020603050405020304" pitchFamily="18" charset="0"/>
                <a:cs typeface="Times New Roman" panose="02020603050405020304" pitchFamily="18" charset="0"/>
              </a:rPr>
              <a:t>Beuscart</a:t>
            </a:r>
            <a:r>
              <a:rPr lang="en-IN" sz="2000" dirty="0">
                <a:latin typeface="Times New Roman" panose="02020603050405020304" pitchFamily="18" charset="0"/>
                <a:cs typeface="Times New Roman" panose="02020603050405020304" pitchFamily="18" charset="0"/>
              </a:rPr>
              <a:t>, “Image segmentation and classification methods to detect </a:t>
            </a:r>
            <a:r>
              <a:rPr lang="en-IN" sz="2000" dirty="0" err="1">
                <a:latin typeface="Times New Roman" panose="02020603050405020304" pitchFamily="18" charset="0"/>
                <a:cs typeface="Times New Roman" panose="02020603050405020304" pitchFamily="18" charset="0"/>
              </a:rPr>
              <a:t>leukemias</a:t>
            </a:r>
            <a:r>
              <a:rPr lang="en-IN" sz="2000" dirty="0">
                <a:latin typeface="Times New Roman" panose="02020603050405020304" pitchFamily="18" charset="0"/>
                <a:cs typeface="Times New Roman" panose="02020603050405020304" pitchFamily="18" charset="0"/>
              </a:rPr>
              <a:t>,” in Proc. Int. Conf. IEEE Eng. Med. Biol. Soc., 1991, pp. 260–261.</a:t>
            </a: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D. </a:t>
            </a:r>
            <a:r>
              <a:rPr lang="en-IN" sz="2000" dirty="0" err="1">
                <a:latin typeface="Times New Roman" panose="02020603050405020304" pitchFamily="18" charset="0"/>
                <a:cs typeface="Times New Roman" panose="02020603050405020304" pitchFamily="18" charset="0"/>
              </a:rPr>
              <a:t>Foran</a:t>
            </a:r>
            <a:r>
              <a:rPr lang="en-IN" sz="2000" dirty="0">
                <a:latin typeface="Times New Roman" panose="02020603050405020304" pitchFamily="18" charset="0"/>
                <a:cs typeface="Times New Roman" panose="02020603050405020304" pitchFamily="18" charset="0"/>
              </a:rPr>
              <a:t>, D. </a:t>
            </a:r>
            <a:r>
              <a:rPr lang="en-IN" sz="2000" dirty="0" err="1">
                <a:latin typeface="Times New Roman" panose="02020603050405020304" pitchFamily="18" charset="0"/>
                <a:cs typeface="Times New Roman" panose="02020603050405020304" pitchFamily="18" charset="0"/>
              </a:rPr>
              <a:t>Comaniciu</a:t>
            </a:r>
            <a:r>
              <a:rPr lang="en-IN" sz="2000" dirty="0">
                <a:latin typeface="Times New Roman" panose="02020603050405020304" pitchFamily="18" charset="0"/>
                <a:cs typeface="Times New Roman" panose="02020603050405020304" pitchFamily="18" charset="0"/>
              </a:rPr>
              <a:t>, P. Meer, and L. A. Goodell, “Computer-assisted discrimination among malignant lymphomas and </a:t>
            </a:r>
            <a:r>
              <a:rPr lang="en-IN" sz="2000" dirty="0" err="1">
                <a:latin typeface="Times New Roman" panose="02020603050405020304" pitchFamily="18" charset="0"/>
                <a:cs typeface="Times New Roman" panose="02020603050405020304" pitchFamily="18" charset="0"/>
              </a:rPr>
              <a:t>leukemia</a:t>
            </a:r>
            <a:r>
              <a:rPr lang="en-IN" sz="2000" dirty="0">
                <a:latin typeface="Times New Roman" panose="02020603050405020304" pitchFamily="18" charset="0"/>
                <a:cs typeface="Times New Roman" panose="02020603050405020304" pitchFamily="18" charset="0"/>
              </a:rPr>
              <a:t> using immunophenotyping, intelligent image repositories, and </a:t>
            </a:r>
            <a:r>
              <a:rPr lang="en-IN" sz="2000" dirty="0" err="1">
                <a:latin typeface="Times New Roman" panose="02020603050405020304" pitchFamily="18" charset="0"/>
                <a:cs typeface="Times New Roman" panose="02020603050405020304" pitchFamily="18" charset="0"/>
              </a:rPr>
              <a:t>telemicroscopy</a:t>
            </a:r>
            <a:r>
              <a:rPr lang="en-IN" sz="2000" dirty="0">
                <a:latin typeface="Times New Roman" panose="02020603050405020304" pitchFamily="18" charset="0"/>
                <a:cs typeface="Times New Roman" panose="02020603050405020304" pitchFamily="18" charset="0"/>
              </a:rPr>
              <a:t>,” IEEE Trans. Inf. Technol. Biomed., vol. 4, no. 4, pp. 265–273, Dec. 2000.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K. S. Kim, P. K. Kim, J. J. Song, and Y. C. Park, “</a:t>
            </a:r>
            <a:r>
              <a:rPr lang="en-IN" sz="2000" dirty="0" err="1">
                <a:latin typeface="Times New Roman" panose="02020603050405020304" pitchFamily="18" charset="0"/>
                <a:cs typeface="Times New Roman" panose="02020603050405020304" pitchFamily="18" charset="0"/>
              </a:rPr>
              <a:t>Analyzing</a:t>
            </a:r>
            <a:r>
              <a:rPr lang="en-IN" sz="2000" dirty="0">
                <a:latin typeface="Times New Roman" panose="02020603050405020304" pitchFamily="18" charset="0"/>
                <a:cs typeface="Times New Roman" panose="02020603050405020304" pitchFamily="18" charset="0"/>
              </a:rPr>
              <a:t> blood cell image do distinguish its abnormalities,” in Proc. ACM Int. Conf. </a:t>
            </a:r>
            <a:r>
              <a:rPr lang="en-IN" sz="2000" dirty="0" err="1">
                <a:latin typeface="Times New Roman" panose="02020603050405020304" pitchFamily="18" charset="0"/>
                <a:cs typeface="Times New Roman" panose="02020603050405020304" pitchFamily="18" charset="0"/>
              </a:rPr>
              <a:t>Multim</a:t>
            </a:r>
            <a:r>
              <a:rPr lang="en-IN" sz="2000" dirty="0">
                <a:latin typeface="Times New Roman" panose="02020603050405020304" pitchFamily="18" charset="0"/>
                <a:cs typeface="Times New Roman" panose="02020603050405020304" pitchFamily="18" charset="0"/>
              </a:rPr>
              <a:t>., 2002, pp. 395–397.</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2285</TotalTime>
  <Words>1610</Words>
  <Application>Microsoft Office PowerPoint</Application>
  <PresentationFormat>On-screen Show (4:3)</PresentationFormat>
  <Paragraphs>93</Paragraphs>
  <Slides>19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Gill Sans MT</vt:lpstr>
      <vt:lpstr>Times New Roman</vt:lpstr>
      <vt:lpstr>Verdana</vt:lpstr>
      <vt:lpstr>Wingdings 2</vt:lpstr>
      <vt:lpstr>Solstice</vt:lpstr>
      <vt:lpstr>Automated screening system for acute myelogenous leukemia detection</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650</cp:revision>
  <dcterms:created xsi:type="dcterms:W3CDTF">2006-08-16T00:00:00Z</dcterms:created>
  <dcterms:modified xsi:type="dcterms:W3CDTF">2023-03-10T05:24:11Z</dcterms:modified>
</cp:coreProperties>
</file>