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3/8/2023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3/8/2023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3/8/2023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3/8/2023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400" b="1" dirty="0">
                <a:latin typeface="Times New Roman" panose="02020603050405020304" pitchFamily="18" charset="0"/>
                <a:cs typeface="Times New Roman" panose="02020603050405020304" pitchFamily="18" charset="0"/>
              </a:rPr>
              <a:t>An Online Transfer Learning Framework With Extreme Learning Machine for Automated Credit Scoring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Automated Credit Scoring (ACS) is the process of predicting user credit based on historical data. </a:t>
            </a:r>
          </a:p>
          <a:p>
            <a:pPr algn="just"/>
            <a:r>
              <a:rPr lang="en-US" sz="2000" dirty="0">
                <a:latin typeface="Times New Roman" panose="02020603050405020304" pitchFamily="18" charset="0"/>
                <a:cs typeface="Times New Roman" panose="02020603050405020304" pitchFamily="18" charset="0"/>
              </a:rPr>
              <a:t>It involves analyzing and predicting the association between the data and particular credit values based on similar data.</a:t>
            </a:r>
          </a:p>
          <a:p>
            <a:pPr algn="just"/>
            <a:r>
              <a:rPr lang="en-US" sz="2000" dirty="0">
                <a:latin typeface="Times New Roman" panose="02020603050405020304" pitchFamily="18" charset="0"/>
                <a:cs typeface="Times New Roman" panose="02020603050405020304" pitchFamily="18" charset="0"/>
              </a:rPr>
              <a:t> Recently, ACS has been handled as a machine learning problem, and numerous models were developed to address it. </a:t>
            </a:r>
          </a:p>
          <a:p>
            <a:pPr algn="just"/>
            <a:r>
              <a:rPr lang="en-US" sz="2000" dirty="0">
                <a:latin typeface="Times New Roman" panose="02020603050405020304" pitchFamily="18" charset="0"/>
                <a:cs typeface="Times New Roman" panose="02020603050405020304" pitchFamily="18" charset="0"/>
              </a:rPr>
              <a:t>In this paper, we address ACS issues concerning credit scoring in a batch of machine learning problems, namely, feature irregularities due to empty features in many records, class imbalance due to non-uniform statistical distributions of the records between classes, and concept drift due to changing statistical characteristics concerning certain classes and features with time.</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Future work should incorporate feature selection to handle dynamic changes concerning relevant features and high dimensional data. </a:t>
            </a:r>
          </a:p>
          <a:p>
            <a:pPr algn="just"/>
            <a:r>
              <a:rPr lang="en-US" sz="2000" dirty="0">
                <a:latin typeface="Times New Roman" panose="02020603050405020304" pitchFamily="18" charset="0"/>
                <a:cs typeface="Times New Roman" panose="02020603050405020304" pitchFamily="18" charset="0"/>
              </a:rPr>
              <a:t>In addition, the developed framework should be evaluated on other machine learning fields that share the same issues concerning the credit scoring problem. </a:t>
            </a:r>
          </a:p>
          <a:p>
            <a:pPr algn="just"/>
            <a:r>
              <a:rPr lang="en-US" sz="2000" dirty="0">
                <a:latin typeface="Times New Roman" panose="02020603050405020304" pitchFamily="18" charset="0"/>
                <a:cs typeface="Times New Roman" panose="02020603050405020304" pitchFamily="18" charset="0"/>
              </a:rPr>
              <a:t>Future work is to extend the developed algorithm to include optimization of the random weights between the input-hidden layer algorithm and to incorporate dynamic feature selection.</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ACS has been handled as a machine learning problem, and numerous models were developed to address it.</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Automated credit scoring performance has been assessed using various approaches specified in the literature. Some studies used the binary classification problem</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problem of credit scoring is discussed in the literature from various aspects: the first one is the handling of the missing features, the second one is the concept drift awareness and handling, the third one is approaches based on single classifier and the last one is the ensemble learning based approaches.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876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A multiple time scale ensemble classifiers and a novel sample-based online class imbalance learning procedure are proposed to handle the potential concept drift and class imbalance in the client credit assessment data streams</a:t>
            </a:r>
          </a:p>
          <a:p>
            <a:pPr algn="just">
              <a:lnSpc>
                <a:spcPct val="150000"/>
              </a:lnSpc>
            </a:pPr>
            <a:r>
              <a:rPr lang="en-US" sz="2000" dirty="0">
                <a:latin typeface="Times New Roman" panose="02020603050405020304" pitchFamily="18" charset="0"/>
                <a:cs typeface="Times New Roman" panose="02020603050405020304" pitchFamily="18" charset="0"/>
              </a:rPr>
              <a:t>Lastly, a weighted formula was proposed that comprehensively considers the class imbalance ratio of the sample’s category and the prediction difficulty.</a:t>
            </a:r>
          </a:p>
          <a:p>
            <a:pPr algn="just">
              <a:lnSpc>
                <a:spcPct val="150000"/>
              </a:lnSpc>
            </a:pPr>
            <a:r>
              <a:rPr lang="en-US" sz="2000" dirty="0">
                <a:latin typeface="Times New Roman" panose="02020603050405020304" pitchFamily="18" charset="0"/>
                <a:cs typeface="Times New Roman" panose="02020603050405020304" pitchFamily="18" charset="0"/>
              </a:rPr>
              <a:t>The optimization has been proposed based on multi-population of genetic with enhancement of crossover, mutation, and adding niche points and migrations.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371600"/>
            <a:ext cx="7251192"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In the work of  the support vector machine SVM </a:t>
            </a:r>
            <a:r>
              <a:rPr lang="en-US" sz="2000" dirty="0" err="1">
                <a:latin typeface="Times New Roman" panose="02020603050405020304" pitchFamily="18" charset="0"/>
                <a:cs typeface="Times New Roman" panose="02020603050405020304" pitchFamily="18" charset="0"/>
              </a:rPr>
              <a:t>wa</a:t>
            </a:r>
            <a:r>
              <a:rPr lang="en-US" sz="2000" dirty="0">
                <a:latin typeface="Times New Roman" panose="02020603050405020304" pitchFamily="18" charset="0"/>
                <a:cs typeface="Times New Roman" panose="02020603050405020304" pitchFamily="18" charset="0"/>
              </a:rPr>
              <a:t> used with the incorporation of incorporates a group penalty function in the SVM formulation in order to penalize the variables simultaneously that belong to the same group, assuming that companies often acquire groups of related variables for a given cost rather than acquiring them individually.</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Note that the STL method only utilizes the credit data variables; that is, the training data label information is not used; therefore, the STL model is basically an unsupervised learning method.</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234739996"/>
              </p:ext>
            </p:extLst>
          </p:nvPr>
        </p:nvGraphicFramePr>
        <p:xfrm>
          <a:off x="1371600" y="496847"/>
          <a:ext cx="7467600" cy="6035040"/>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31242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‘A smart e-form for effective business communication in the financial industry,’</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H. Chang and M. Park</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In the era of the Fourth Industrial Revolution, industries are </a:t>
                      </a:r>
                    </a:p>
                    <a:p>
                      <a:r>
                        <a:rPr kumimoji="0" lang="en-US" sz="2000" b="0" i="0" kern="1200" dirty="0">
                          <a:solidFill>
                            <a:schemeClr val="dk1"/>
                          </a:solidFill>
                          <a:effectLst/>
                          <a:latin typeface="+mn-lt"/>
                          <a:ea typeface="+mn-ea"/>
                          <a:cs typeface="+mn-cs"/>
                        </a:rPr>
                        <a:t>moving forward to prepare countermeasures in response to </a:t>
                      </a:r>
                    </a:p>
                    <a:p>
                      <a:r>
                        <a:rPr kumimoji="0" lang="en-US" sz="2000" b="0" i="0" kern="1200" dirty="0">
                          <a:solidFill>
                            <a:schemeClr val="dk1"/>
                          </a:solidFill>
                          <a:effectLst/>
                          <a:latin typeface="+mn-lt"/>
                          <a:ea typeface="+mn-ea"/>
                          <a:cs typeface="+mn-cs"/>
                        </a:rPr>
                        <a:t>changes in the digital environment, and the </a:t>
                      </a:r>
                      <a:r>
                        <a:rPr kumimoji="0" lang="en-US" sz="2000" b="0" i="0" kern="1200" dirty="0" err="1">
                          <a:solidFill>
                            <a:schemeClr val="dk1"/>
                          </a:solidFill>
                          <a:effectLst/>
                          <a:latin typeface="+mn-lt"/>
                          <a:ea typeface="+mn-ea"/>
                          <a:cs typeface="+mn-cs"/>
                        </a:rPr>
                        <a:t>nancial</a:t>
                      </a:r>
                      <a:r>
                        <a:rPr kumimoji="0" lang="en-US" sz="2000" b="0" i="0" kern="1200" dirty="0">
                          <a:solidFill>
                            <a:schemeClr val="dk1"/>
                          </a:solidFill>
                          <a:effectLst/>
                          <a:latin typeface="+mn-lt"/>
                          <a:ea typeface="+mn-ea"/>
                          <a:cs typeface="+mn-cs"/>
                        </a:rPr>
                        <a:t> industry,</a:t>
                      </a:r>
                    </a:p>
                  </a:txBody>
                  <a:tcPr/>
                </a:tc>
                <a:extLst>
                  <a:ext uri="{0D108BD9-81ED-4DB2-BD59-A6C34878D82A}">
                    <a16:rowId xmlns:a16="http://schemas.microsoft.com/office/drawing/2014/main" val="10001"/>
                  </a:ext>
                </a:extLst>
              </a:tr>
              <a:tr h="2370032">
                <a:tc>
                  <a:txBody>
                    <a:bodyPr/>
                    <a:lstStyle/>
                    <a:p>
                      <a:pPr algn="just"/>
                      <a:r>
                        <a:rPr lang="en-US" sz="2000" dirty="0"/>
                        <a:t>‘‘Regulatory learning: How to supervise machine learning models? An application to credit scoring,’’</a:t>
                      </a:r>
                      <a:endParaRPr lang="en-IN" sz="2000" dirty="0">
                        <a:latin typeface="Times New Roman" pitchFamily="18" charset="0"/>
                        <a:cs typeface="Times New Roman" pitchFamily="18" charset="0"/>
                      </a:endParaRPr>
                    </a:p>
                  </a:txBody>
                  <a:tcPr/>
                </a:tc>
                <a:tc>
                  <a:txBody>
                    <a:bodyPr/>
                    <a:lstStyle/>
                    <a:p>
                      <a:pPr algn="just"/>
                      <a:r>
                        <a:rPr lang="en-US" sz="2000" dirty="0"/>
                        <a:t>D. </a:t>
                      </a:r>
                      <a:r>
                        <a:rPr lang="en-US" sz="2000" dirty="0" err="1"/>
                        <a:t>Guégan</a:t>
                      </a:r>
                      <a:r>
                        <a:rPr lang="en-US" sz="2000" dirty="0"/>
                        <a:t> and B. </a:t>
                      </a:r>
                      <a:r>
                        <a:rPr lang="en-US" sz="2000" dirty="0" err="1"/>
                        <a:t>Hassani</a:t>
                      </a:r>
                      <a:r>
                        <a:rPr lang="en-US" sz="2000" dirty="0"/>
                        <a:t>, ‘</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The arrival of Big Data strategies is threatening the latest trends in financial regulation related to the simplification of models and the enhancement of the comparability of approaches chosen by financial institutions. </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079107056"/>
              </p:ext>
            </p:extLst>
          </p:nvPr>
        </p:nvGraphicFramePr>
        <p:xfrm>
          <a:off x="1524000" y="742330"/>
          <a:ext cx="7086600" cy="5614369"/>
        </p:xfrm>
        <a:graphic>
          <a:graphicData uri="http://schemas.openxmlformats.org/drawingml/2006/table">
            <a:tbl>
              <a:tblPr firstRow="1" bandRow="1">
                <a:tableStyleId>{5C22544A-7EE6-4342-B048-85BDC9FD1C3A}</a:tableStyleId>
              </a:tblPr>
              <a:tblGrid>
                <a:gridCol w="20015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775313">
                <a:tc>
                  <a:txBody>
                    <a:bodyPr/>
                    <a:lstStyle/>
                    <a:p>
                      <a:r>
                        <a:rPr lang="en-US" sz="2000" dirty="0"/>
                        <a:t>‘Credit risk assessment: A comparison of the performances of the linear discriminant analysis and the logistic regression,’’</a:t>
                      </a:r>
                      <a:endParaRPr kumimoji="0" lang="en-US" sz="2000" b="0" i="0" kern="1200" dirty="0">
                        <a:solidFill>
                          <a:schemeClr val="dk1"/>
                        </a:solidFill>
                        <a:effectLst/>
                        <a:latin typeface="+mn-lt"/>
                        <a:ea typeface="+mn-ea"/>
                        <a:cs typeface="+mn-cs"/>
                      </a:endParaRPr>
                    </a:p>
                  </a:txBody>
                  <a:tcPr/>
                </a:tc>
                <a:tc>
                  <a:txBody>
                    <a:bodyPr/>
                    <a:lstStyle/>
                    <a:p>
                      <a:pPr algn="just"/>
                      <a:r>
                        <a:rPr lang="en-US" sz="2000" dirty="0"/>
                        <a:t>A. Levy and R. Baha,</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Various methods are used to build prediction models and can be adapted according to the country, the sector of activity and the nature of the data used. .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US" sz="2000" dirty="0"/>
                        <a:t>‘‘Predicting credit risk in </a:t>
                      </a:r>
                      <a:r>
                        <a:rPr lang="en-US" sz="2000" dirty="0" err="1"/>
                        <a:t>peerto</a:t>
                      </a:r>
                      <a:r>
                        <a:rPr lang="en-US" sz="2000" dirty="0"/>
                        <a:t>-peer lending: A neural network approach,’’</a:t>
                      </a:r>
                      <a:r>
                        <a:rPr kumimoji="0" lang="en-US" sz="2000" b="0" i="0" kern="1200" dirty="0">
                          <a:solidFill>
                            <a:schemeClr val="dk1"/>
                          </a:solidFill>
                          <a:effectLst/>
                          <a:latin typeface="+mn-lt"/>
                          <a:ea typeface="+mn-ea"/>
                          <a:cs typeface="+mn-cs"/>
                        </a:rPr>
                        <a:t>,</a:t>
                      </a:r>
                    </a:p>
                  </a:txBody>
                  <a:tcPr/>
                </a:tc>
                <a:tc>
                  <a:txBody>
                    <a:bodyPr/>
                    <a:lstStyle/>
                    <a:p>
                      <a:r>
                        <a:rPr lang="en-IN" sz="2000" dirty="0"/>
                        <a:t>A. </a:t>
                      </a:r>
                      <a:r>
                        <a:rPr lang="en-IN" sz="2000" dirty="0" err="1"/>
                        <a:t>Byanjankar</a:t>
                      </a:r>
                      <a:r>
                        <a:rPr lang="en-IN" sz="2000" dirty="0"/>
                        <a:t>, M. Heikkila, and J. </a:t>
                      </a:r>
                      <a:r>
                        <a:rPr lang="en-IN" sz="2000" dirty="0" err="1"/>
                        <a:t>Mezei</a:t>
                      </a:r>
                      <a:r>
                        <a:rPr lang="en-IN" sz="2000" dirty="0"/>
                        <a:t>, </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US" sz="2000" dirty="0"/>
                        <a:t>Emergence of peer-to-peer lending has opened an appealing option for micro-financing and is growing rapidly as an option in the financial industry</a:t>
                      </a:r>
                      <a:r>
                        <a:rPr kumimoji="0" lang="en-US" sz="2000" b="0" i="0" kern="1200" dirty="0">
                          <a:solidFill>
                            <a:schemeClr val="dk1"/>
                          </a:solidFill>
                          <a:effectLst/>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1219200"/>
            <a:ext cx="7239000" cy="5257800"/>
          </a:xfrm>
        </p:spPr>
        <p:txBody>
          <a:bodyPr>
            <a:noAutofit/>
          </a:bodyPr>
          <a:lstStyle/>
          <a:p>
            <a:pPr algn="just"/>
            <a:r>
              <a:rPr lang="en-US" sz="2000" dirty="0">
                <a:latin typeface="Times New Roman" panose="02020603050405020304" pitchFamily="18" charset="0"/>
                <a:cs typeface="Times New Roman" panose="02020603050405020304" pitchFamily="18" charset="0"/>
              </a:rPr>
              <a:t>Managing credit risk and supporting credit application decision-making has become a demanding artificial intelligence and machine learning application. </a:t>
            </a:r>
          </a:p>
          <a:p>
            <a:pPr algn="just"/>
            <a:r>
              <a:rPr lang="en-US" sz="2000" dirty="0">
                <a:latin typeface="Times New Roman" panose="02020603050405020304" pitchFamily="18" charset="0"/>
                <a:cs typeface="Times New Roman" panose="02020603050405020304" pitchFamily="18" charset="0"/>
              </a:rPr>
              <a:t>It comprises providing the probability of default for lending institutions’ clients and satisfying the minimum loss principle for business sustainability.</a:t>
            </a:r>
          </a:p>
          <a:p>
            <a:pPr algn="just"/>
            <a:r>
              <a:rPr lang="en-US" sz="2000" dirty="0">
                <a:latin typeface="Times New Roman" panose="02020603050405020304" pitchFamily="18" charset="0"/>
                <a:cs typeface="Times New Roman" panose="02020603050405020304" pitchFamily="18" charset="0"/>
              </a:rPr>
              <a:t> Transitioning from manual borrowing application processing based on officers or expert-based credit scoring to establishing automated credit scoring helps create a more promising system to avoid credit and opportunity loss. Limiting user intervention is the general direction targeted using automated systems.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2050" name="Picture 2" descr="Mathematics 08 01756 g002">
            <a:extLst>
              <a:ext uri="{FF2B5EF4-FFF2-40B4-BE49-F238E27FC236}">
                <a16:creationId xmlns:a16="http://schemas.microsoft.com/office/drawing/2014/main" id="{D26693A9-8D08-79EA-C4A1-077562B8058A}"/>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435100" y="1812607"/>
            <a:ext cx="7499350" cy="40709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1026" name="Picture 2">
            <a:extLst>
              <a:ext uri="{FF2B5EF4-FFF2-40B4-BE49-F238E27FC236}">
                <a16:creationId xmlns:a16="http://schemas.microsoft.com/office/drawing/2014/main" id="{D316DE76-2FA3-79EC-B27C-48E0729E78FE}"/>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435100" y="1646719"/>
            <a:ext cx="7499350" cy="44027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This article handles the credit scoring problem as a batch learning problem.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We considered three specific problems: feature irregularities due to empty features in many records, class imbalance due to non-uniform statistical </a:t>
            </a:r>
            <a:r>
              <a:rPr lang="en-US" sz="2000" dirty="0" err="1">
                <a:latin typeface="Times New Roman" panose="02020603050405020304" pitchFamily="18" charset="0"/>
                <a:cs typeface="Times New Roman" panose="02020603050405020304" pitchFamily="18" charset="0"/>
              </a:rPr>
              <a:t>distributionsof</a:t>
            </a:r>
            <a:r>
              <a:rPr lang="en-US" sz="2000" dirty="0">
                <a:latin typeface="Times New Roman" panose="02020603050405020304" pitchFamily="18" charset="0"/>
                <a:cs typeface="Times New Roman" panose="02020603050405020304" pitchFamily="18" charset="0"/>
              </a:rPr>
              <a:t> records among classes, and concept drift due to varying statistical characteristics for specific classes based on certain features with respect to time.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article proposed transfer learning to handle evolving features and changes concerning active/disabled features across batches.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US" sz="2000" dirty="0">
                <a:latin typeface="Times New Roman" panose="02020603050405020304" pitchFamily="18" charset="0"/>
                <a:cs typeface="Times New Roman" panose="02020603050405020304" pitchFamily="18" charset="0"/>
              </a:rPr>
              <a:t>[1] H. Chang and M. Park, ‘‘A smart e-form for effective business communication in the financial industry,’’ Bus. </a:t>
            </a:r>
            <a:r>
              <a:rPr lang="en-US" sz="2000" dirty="0" err="1">
                <a:latin typeface="Times New Roman" panose="02020603050405020304" pitchFamily="18" charset="0"/>
                <a:cs typeface="Times New Roman" panose="02020603050405020304" pitchFamily="18" charset="0"/>
              </a:rPr>
              <a:t>Commun</a:t>
            </a:r>
            <a:r>
              <a:rPr lang="en-US" sz="2000" dirty="0">
                <a:latin typeface="Times New Roman" panose="02020603050405020304" pitchFamily="18" charset="0"/>
                <a:cs typeface="Times New Roman" panose="02020603050405020304" pitchFamily="18" charset="0"/>
              </a:rPr>
              <a:t>. Res. </a:t>
            </a:r>
            <a:r>
              <a:rPr lang="en-US" sz="2000" dirty="0" err="1">
                <a:latin typeface="Times New Roman" panose="02020603050405020304" pitchFamily="18" charset="0"/>
                <a:cs typeface="Times New Roman" panose="02020603050405020304" pitchFamily="18" charset="0"/>
              </a:rPr>
              <a:t>Pract</a:t>
            </a:r>
            <a:r>
              <a:rPr lang="en-US" sz="2000" dirty="0">
                <a:latin typeface="Times New Roman" panose="02020603050405020304" pitchFamily="18" charset="0"/>
                <a:cs typeface="Times New Roman" panose="02020603050405020304" pitchFamily="18" charset="0"/>
              </a:rPr>
              <a:t>., vol. 1, no. 2, pp. 95–101, Jul. 2018.</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[2] D. </a:t>
            </a:r>
            <a:r>
              <a:rPr lang="en-US" sz="2000" dirty="0" err="1">
                <a:latin typeface="Times New Roman" panose="02020603050405020304" pitchFamily="18" charset="0"/>
                <a:cs typeface="Times New Roman" panose="02020603050405020304" pitchFamily="18" charset="0"/>
              </a:rPr>
              <a:t>Guégan</a:t>
            </a:r>
            <a:r>
              <a:rPr lang="en-US" sz="2000" dirty="0">
                <a:latin typeface="Times New Roman" panose="02020603050405020304" pitchFamily="18" charset="0"/>
                <a:cs typeface="Times New Roman" panose="02020603050405020304" pitchFamily="18" charset="0"/>
              </a:rPr>
              <a:t> and B. </a:t>
            </a:r>
            <a:r>
              <a:rPr lang="en-US" sz="2000" dirty="0" err="1">
                <a:latin typeface="Times New Roman" panose="02020603050405020304" pitchFamily="18" charset="0"/>
                <a:cs typeface="Times New Roman" panose="02020603050405020304" pitchFamily="18" charset="0"/>
              </a:rPr>
              <a:t>Hassani</a:t>
            </a:r>
            <a:r>
              <a:rPr lang="en-US" sz="2000" dirty="0">
                <a:latin typeface="Times New Roman" panose="02020603050405020304" pitchFamily="18" charset="0"/>
                <a:cs typeface="Times New Roman" panose="02020603050405020304" pitchFamily="18" charset="0"/>
              </a:rPr>
              <a:t>, ‘‘Regulatory learning: How to supervise machine learning models? An application to credit scoring,’’ J. Finance Data Sci., vol. 4, no. 3, pp. 157–171, Sep. 2018.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[3] A. Levy and R. Baha, ‘‘Credit risk assessment: A comparison of the performances of the linear discriminant analysis and the logistic regression,’’ Int. J. Entrepreneurship Small Bus., vol. 42, nos. 1–2, pp. 169–186, 2021</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[4] A. </a:t>
            </a:r>
            <a:r>
              <a:rPr lang="en-IN" sz="2000" dirty="0" err="1">
                <a:latin typeface="Times New Roman" panose="02020603050405020304" pitchFamily="18" charset="0"/>
                <a:cs typeface="Times New Roman" panose="02020603050405020304" pitchFamily="18" charset="0"/>
              </a:rPr>
              <a:t>Byanjankar</a:t>
            </a:r>
            <a:r>
              <a:rPr lang="en-IN" sz="2000" dirty="0">
                <a:latin typeface="Times New Roman" panose="02020603050405020304" pitchFamily="18" charset="0"/>
                <a:cs typeface="Times New Roman" panose="02020603050405020304" pitchFamily="18" charset="0"/>
              </a:rPr>
              <a:t>, M. Heikkila, and J. </a:t>
            </a:r>
            <a:r>
              <a:rPr lang="en-IN" sz="2000" dirty="0" err="1">
                <a:latin typeface="Times New Roman" panose="02020603050405020304" pitchFamily="18" charset="0"/>
                <a:cs typeface="Times New Roman" panose="02020603050405020304" pitchFamily="18" charset="0"/>
              </a:rPr>
              <a:t>Mezei</a:t>
            </a:r>
            <a:r>
              <a:rPr lang="en-IN" sz="2000" dirty="0">
                <a:latin typeface="Times New Roman" panose="02020603050405020304" pitchFamily="18" charset="0"/>
                <a:cs typeface="Times New Roman" panose="02020603050405020304" pitchFamily="18" charset="0"/>
              </a:rPr>
              <a:t>, ‘‘Predicting credit risk in </a:t>
            </a:r>
            <a:r>
              <a:rPr lang="en-IN" sz="2000" dirty="0" err="1">
                <a:latin typeface="Times New Roman" panose="02020603050405020304" pitchFamily="18" charset="0"/>
                <a:cs typeface="Times New Roman" panose="02020603050405020304" pitchFamily="18" charset="0"/>
              </a:rPr>
              <a:t>peerto</a:t>
            </a:r>
            <a:r>
              <a:rPr lang="en-IN" sz="2000" dirty="0">
                <a:latin typeface="Times New Roman" panose="02020603050405020304" pitchFamily="18" charset="0"/>
                <a:cs typeface="Times New Roman" panose="02020603050405020304" pitchFamily="18" charset="0"/>
              </a:rPr>
              <a:t>-peer lending: A neural network approach,’’ in Proc. IEEE </a:t>
            </a:r>
            <a:r>
              <a:rPr lang="en-IN" sz="2000" dirty="0" err="1">
                <a:latin typeface="Times New Roman" panose="02020603050405020304" pitchFamily="18" charset="0"/>
                <a:cs typeface="Times New Roman" panose="02020603050405020304" pitchFamily="18" charset="0"/>
              </a:rPr>
              <a:t>Symp</a:t>
            </a:r>
            <a:r>
              <a:rPr lang="en-IN" sz="2000" dirty="0">
                <a:latin typeface="Times New Roman" panose="02020603050405020304" pitchFamily="18" charset="0"/>
                <a:cs typeface="Times New Roman" panose="02020603050405020304" pitchFamily="18" charset="0"/>
              </a:rPr>
              <a:t>. Ser.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Dec. 2015, pp. 719–725.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S. Maldonado, C. Bravo, J. López, and J. Pérez, ‘‘Integrated framework for profit-based feature selection and SVM classification in credit scoring,’’ Decision Support Syst., vol. 104, pp. 113–121, Dec. 2017.</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[6] Y. Xia, C. Liu, Y. Li, and N. Liu, ‘‘A boosted decision tree approach using Bayesian hyper-parameter optimization for credit scoring,’’ Expert Syst. Appl., vol. 78, pp. 225–241, Jul. 2017</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[7] J. </a:t>
            </a:r>
            <a:r>
              <a:rPr lang="en-IN" sz="2000" dirty="0" err="1">
                <a:latin typeface="Times New Roman" panose="02020603050405020304" pitchFamily="18" charset="0"/>
                <a:cs typeface="Times New Roman" panose="02020603050405020304" pitchFamily="18" charset="0"/>
              </a:rPr>
              <a:t>Nalić</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Martinović</a:t>
            </a:r>
            <a:r>
              <a:rPr lang="en-IN" sz="2000" dirty="0">
                <a:latin typeface="Times New Roman" panose="02020603050405020304" pitchFamily="18" charset="0"/>
                <a:cs typeface="Times New Roman" panose="02020603050405020304" pitchFamily="18" charset="0"/>
              </a:rPr>
              <a:t>, and D. </a:t>
            </a:r>
            <a:r>
              <a:rPr lang="en-IN" sz="2000" dirty="0" err="1">
                <a:latin typeface="Times New Roman" panose="02020603050405020304" pitchFamily="18" charset="0"/>
                <a:cs typeface="Times New Roman" panose="02020603050405020304" pitchFamily="18" charset="0"/>
              </a:rPr>
              <a:t>Žagar</a:t>
            </a:r>
            <a:r>
              <a:rPr lang="en-IN" sz="2000" dirty="0">
                <a:latin typeface="Times New Roman" panose="02020603050405020304" pitchFamily="18" charset="0"/>
                <a:cs typeface="Times New Roman" panose="02020603050405020304" pitchFamily="18" charset="0"/>
              </a:rPr>
              <a:t>, ‘‘New hybrid data mining model for credit scoring based on feature selection algorithm and ensemble classifiers,’’ Adv. Eng. </a:t>
            </a:r>
            <a:r>
              <a:rPr lang="en-IN" sz="2000" dirty="0" err="1">
                <a:latin typeface="Times New Roman" panose="02020603050405020304" pitchFamily="18" charset="0"/>
                <a:cs typeface="Times New Roman" panose="02020603050405020304" pitchFamily="18" charset="0"/>
              </a:rPr>
              <a:t>Informat</a:t>
            </a:r>
            <a:r>
              <a:rPr lang="en-IN" sz="2000" dirty="0">
                <a:latin typeface="Times New Roman" panose="02020603050405020304" pitchFamily="18" charset="0"/>
                <a:cs typeface="Times New Roman" panose="02020603050405020304" pitchFamily="18" charset="0"/>
              </a:rPr>
              <a:t>., vol. 45, Aug. 2020, Art. no. 101130. </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H. </a:t>
            </a:r>
            <a:r>
              <a:rPr lang="en-IN" sz="2000" dirty="0" err="1">
                <a:latin typeface="Times New Roman" panose="02020603050405020304" pitchFamily="18" charset="0"/>
                <a:cs typeface="Times New Roman" panose="02020603050405020304" pitchFamily="18" charset="0"/>
              </a:rPr>
              <a:t>Sutrisno</a:t>
            </a:r>
            <a:r>
              <a:rPr lang="en-IN" sz="2000" dirty="0">
                <a:latin typeface="Times New Roman" panose="02020603050405020304" pitchFamily="18" charset="0"/>
                <a:cs typeface="Times New Roman" panose="02020603050405020304" pitchFamily="18" charset="0"/>
              </a:rPr>
              <a:t> and S. Halim, ‘‘Credit scoring refinement using optimized logistic regression,’’ in Proc. Int. Conf. Soft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Syst. Inf. Technol. (ICSIIT), Sep. 2017, pp. 26–31.</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[9] G. </a:t>
            </a:r>
            <a:r>
              <a:rPr lang="en-IN" sz="2000" dirty="0" err="1">
                <a:latin typeface="Times New Roman" panose="02020603050405020304" pitchFamily="18" charset="0"/>
                <a:cs typeface="Times New Roman" panose="02020603050405020304" pitchFamily="18" charset="0"/>
              </a:rPr>
              <a:t>Bennouna</a:t>
            </a:r>
            <a:r>
              <a:rPr lang="en-IN" sz="2000" dirty="0">
                <a:latin typeface="Times New Roman" panose="02020603050405020304" pitchFamily="18" charset="0"/>
                <a:cs typeface="Times New Roman" panose="02020603050405020304" pitchFamily="18" charset="0"/>
              </a:rPr>
              <a:t> and M. </a:t>
            </a:r>
            <a:r>
              <a:rPr lang="en-IN" sz="2000" dirty="0" err="1">
                <a:latin typeface="Times New Roman" panose="02020603050405020304" pitchFamily="18" charset="0"/>
                <a:cs typeface="Times New Roman" panose="02020603050405020304" pitchFamily="18" charset="0"/>
              </a:rPr>
              <a:t>Tkiouat</a:t>
            </a:r>
            <a:r>
              <a:rPr lang="en-IN" sz="2000" dirty="0">
                <a:latin typeface="Times New Roman" panose="02020603050405020304" pitchFamily="18" charset="0"/>
                <a:cs typeface="Times New Roman" panose="02020603050405020304" pitchFamily="18" charset="0"/>
              </a:rPr>
              <a:t>, ‘‘Fuzzy logic approach applied to credit scoring for microfinance in Morocco,’’ Proc. </a:t>
            </a:r>
            <a:r>
              <a:rPr lang="en-IN" sz="2000" dirty="0" err="1">
                <a:latin typeface="Times New Roman" panose="02020603050405020304" pitchFamily="18" charset="0"/>
                <a:cs typeface="Times New Roman" panose="02020603050405020304" pitchFamily="18" charset="0"/>
              </a:rPr>
              <a:t>Comput</a:t>
            </a:r>
            <a:r>
              <a:rPr lang="en-IN" sz="2000" dirty="0">
                <a:latin typeface="Times New Roman" panose="02020603050405020304" pitchFamily="18" charset="0"/>
                <a:cs typeface="Times New Roman" panose="02020603050405020304" pitchFamily="18" charset="0"/>
              </a:rPr>
              <a:t>. Sci., vol. 127, pp. 274–283, Jan. 2018.</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a:bodyPr>
          <a:lstStyle/>
          <a:p>
            <a:pPr algn="just"/>
            <a:r>
              <a:rPr lang="en-IN" sz="2000" dirty="0">
                <a:latin typeface="Times New Roman" panose="02020603050405020304" pitchFamily="18" charset="0"/>
                <a:cs typeface="Times New Roman" panose="02020603050405020304" pitchFamily="18" charset="0"/>
              </a:rPr>
              <a:t>[10] C.-S. Ong, J.-J. Huang, and G.-H. Tzeng, ‘‘Building credit scoring models using genetic programming,’’ Expert Syst. Appl., vol. 29, pp. 41–47, Jul. 2005.</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[11] K. Tran, T. Duong, and Q. Ho, ‘‘Credit scoring model: A combination of genetic programming and deep learning,’’ in Proc. Future Technol. Conf. (FTC), Dec. 2016, pp. 145–149.</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G. </a:t>
            </a:r>
            <a:r>
              <a:rPr lang="en-IN" sz="2000" dirty="0" err="1">
                <a:latin typeface="Times New Roman" panose="02020603050405020304" pitchFamily="18" charset="0"/>
                <a:cs typeface="Times New Roman" panose="02020603050405020304" pitchFamily="18" charset="0"/>
              </a:rPr>
              <a:t>Teles</a:t>
            </a:r>
            <a:r>
              <a:rPr lang="en-IN" sz="2000" dirty="0">
                <a:latin typeface="Times New Roman" panose="02020603050405020304" pitchFamily="18" charset="0"/>
                <a:cs typeface="Times New Roman" panose="02020603050405020304" pitchFamily="18" charset="0"/>
              </a:rPr>
              <a:t>, J. J. P. C. Rodrigues, R. A. L. </a:t>
            </a:r>
            <a:r>
              <a:rPr lang="en-IN" sz="2000" dirty="0" err="1">
                <a:latin typeface="Times New Roman" panose="02020603050405020304" pitchFamily="18" charset="0"/>
                <a:cs typeface="Times New Roman" panose="02020603050405020304" pitchFamily="18" charset="0"/>
              </a:rPr>
              <a:t>Rabê</a:t>
            </a:r>
            <a:r>
              <a:rPr lang="en-IN" sz="2000" dirty="0">
                <a:latin typeface="Times New Roman" panose="02020603050405020304" pitchFamily="18" charset="0"/>
                <a:cs typeface="Times New Roman" panose="02020603050405020304" pitchFamily="18" charset="0"/>
              </a:rPr>
              <a:t>, and S. A. Kozlov, ‘‘Artificial neural network and Bayesian network models for credit risk prediction,’’ J. </a:t>
            </a:r>
            <a:r>
              <a:rPr lang="en-IN" sz="2000" dirty="0" err="1">
                <a:latin typeface="Times New Roman" panose="02020603050405020304" pitchFamily="18" charset="0"/>
                <a:cs typeface="Times New Roman" panose="02020603050405020304" pitchFamily="18" charset="0"/>
              </a:rPr>
              <a:t>Artif</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Syst., vol. 2, no. 1, pp. 118–132, 2020.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B. Zhu, W. Yang, H. Wang, and Y. Yuan, ‘‘A hybrid deep learning model for consumer credit scoring,’’ in Proc. Int. Conf. </a:t>
            </a:r>
            <a:r>
              <a:rPr lang="en-IN" sz="2000" dirty="0" err="1">
                <a:latin typeface="Times New Roman" panose="02020603050405020304" pitchFamily="18" charset="0"/>
                <a:cs typeface="Times New Roman" panose="02020603050405020304" pitchFamily="18" charset="0"/>
              </a:rPr>
              <a:t>Artif</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Intell</a:t>
            </a:r>
            <a:r>
              <a:rPr lang="en-IN" sz="2000" dirty="0">
                <a:latin typeface="Times New Roman" panose="02020603050405020304" pitchFamily="18" charset="0"/>
                <a:cs typeface="Times New Roman" panose="02020603050405020304" pitchFamily="18" charset="0"/>
              </a:rPr>
              <a:t>. Big Data (ICAIBD), May 2018, pp. 205–208.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W. Zhang, H. He, and S. Zhang, ‘‘A novel multi-stage hybrid model with enhanced multi-population niche genetic algorithm: An application in credit scoring,’’ Expert Syst. Appl., vol. 121, pp. 221–232, May 2019. </a:t>
            </a:r>
            <a:br>
              <a:rPr lang="en-IN" sz="2000" dirty="0">
                <a:latin typeface="Times New Roman" panose="02020603050405020304" pitchFamily="18" charset="0"/>
                <a:cs typeface="Times New Roman" panose="02020603050405020304" pitchFamily="18" charset="0"/>
              </a:rPr>
            </a:br>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M. </a:t>
            </a:r>
            <a:r>
              <a:rPr lang="en-IN" sz="2000" dirty="0" err="1">
                <a:latin typeface="Times New Roman" panose="02020603050405020304" pitchFamily="18" charset="0"/>
                <a:cs typeface="Times New Roman" panose="02020603050405020304" pitchFamily="18" charset="0"/>
              </a:rPr>
              <a:t>Ala’raj</a:t>
            </a:r>
            <a:r>
              <a:rPr lang="en-IN" sz="2000" dirty="0">
                <a:latin typeface="Times New Roman" panose="02020603050405020304" pitchFamily="18" charset="0"/>
                <a:cs typeface="Times New Roman" panose="02020603050405020304" pitchFamily="18" charset="0"/>
              </a:rPr>
              <a:t> and M. F. </a:t>
            </a:r>
            <a:r>
              <a:rPr lang="en-IN" sz="2000" dirty="0" err="1">
                <a:latin typeface="Times New Roman" panose="02020603050405020304" pitchFamily="18" charset="0"/>
                <a:cs typeface="Times New Roman" panose="02020603050405020304" pitchFamily="18" charset="0"/>
              </a:rPr>
              <a:t>Abbod</a:t>
            </a:r>
            <a:r>
              <a:rPr lang="en-IN" sz="2000" dirty="0">
                <a:latin typeface="Times New Roman" panose="02020603050405020304" pitchFamily="18" charset="0"/>
                <a:cs typeface="Times New Roman" panose="02020603050405020304" pitchFamily="18" charset="0"/>
              </a:rPr>
              <a:t>, ‘‘A new hybrid ensemble credit scoring model based on classifiers consensus system approach,’’ Expert Syst. Appl., vol. 64, pp. 36–55, Dec. 2016.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2521</TotalTime>
  <Words>1671</Words>
  <Application>Microsoft Office PowerPoint</Application>
  <PresentationFormat>On-screen Show (4:3)</PresentationFormat>
  <Paragraphs>99</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Gill Sans MT</vt:lpstr>
      <vt:lpstr>Times New Roman</vt:lpstr>
      <vt:lpstr>Verdana</vt:lpstr>
      <vt:lpstr>Wingdings 2</vt:lpstr>
      <vt:lpstr>Solstice</vt:lpstr>
      <vt:lpstr>An Online Transfer Learning Framework With Extreme Learning Machine for Automated Credit Scoring</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655</cp:revision>
  <dcterms:created xsi:type="dcterms:W3CDTF">2006-08-16T00:00:00Z</dcterms:created>
  <dcterms:modified xsi:type="dcterms:W3CDTF">2023-03-08T06:52:47Z</dcterms:modified>
</cp:coreProperties>
</file>