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1"/>
  </p:notesMasterIdLst>
  <p:sldIdLst>
    <p:sldId id="322" r:id="rId2"/>
    <p:sldId id="325" r:id="rId3"/>
    <p:sldId id="260" r:id="rId4"/>
    <p:sldId id="262" r:id="rId5"/>
    <p:sldId id="263" r:id="rId6"/>
    <p:sldId id="294" r:id="rId7"/>
    <p:sldId id="327" r:id="rId8"/>
    <p:sldId id="326" r:id="rId9"/>
    <p:sldId id="332" r:id="rId10"/>
    <p:sldId id="330" r:id="rId11"/>
    <p:sldId id="333" r:id="rId12"/>
    <p:sldId id="296" r:id="rId13"/>
    <p:sldId id="295" r:id="rId14"/>
    <p:sldId id="331" r:id="rId15"/>
    <p:sldId id="323" r:id="rId16"/>
    <p:sldId id="329" r:id="rId17"/>
    <p:sldId id="344" r:id="rId18"/>
    <p:sldId id="347" r:id="rId19"/>
    <p:sldId id="348" r:id="rId2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1354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3B5274-1E54-4501-9BCB-C19E8BDDF8D4}" type="datetimeFigureOut">
              <a:rPr lang="en-US" smtClean="0"/>
              <a:pPr/>
              <a:t>3/6/2023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EB5306-4ACF-4DA3-8DEF-1B51A24C6FB2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FEB5306-4ACF-4DA3-8DEF-1B51A24C6FB2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10842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EB5306-4ACF-4DA3-8DEF-1B51A24C6FB2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EB5306-4ACF-4DA3-8DEF-1B51A24C6FB2}" type="slidenum">
              <a:rPr lang="en-US" smtClean="0"/>
              <a:pPr/>
              <a:t>9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EB5306-4ACF-4DA3-8DEF-1B51A24C6FB2}" type="slidenum">
              <a:rPr lang="en-US" smtClean="0"/>
              <a:pPr/>
              <a:t>15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3/6/2023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3/6/2023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3/6/2023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3/6/2023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3/6/2023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3/6/2023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3/6/2023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/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3/6/2023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52600" y="1219200"/>
            <a:ext cx="6858000" cy="4114800"/>
          </a:xfrm>
        </p:spPr>
        <p:txBody>
          <a:bodyPr>
            <a:noAutofit/>
          </a:bodyPr>
          <a:lstStyle/>
          <a:p>
            <a:pPr algn="ctr"/>
            <a:r>
              <a:rPr lang="en-US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The Hidden Sexual Minorities: Machine Learning Approaches to Estimate the Sexual Minority Orientation Among Beijing College Students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249362"/>
          </a:xfrm>
        </p:spPr>
        <p:txBody>
          <a:bodyPr>
            <a:normAutofit/>
          </a:bodyPr>
          <a:lstStyle/>
          <a:p>
            <a:r>
              <a:rPr lang="en-US" b="1" dirty="0"/>
              <a:t>Abstract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52600" y="1295400"/>
            <a:ext cx="6781800" cy="4800600"/>
          </a:xfrm>
        </p:spPr>
        <p:txBody>
          <a:bodyPr>
            <a:noAutofit/>
          </a:bodyPr>
          <a:lstStyle/>
          <a:p>
            <a:pPr algn="just"/>
            <a:r>
              <a:rPr lang="en-US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The availability of digital technology in the hands of every citizenry worldwide makes an </a:t>
            </a:r>
            <a:r>
              <a:rPr lang="en-US" sz="2000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availableunprecedented</a:t>
            </a:r>
            <a:r>
              <a:rPr lang="en-US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massive amount of data. </a:t>
            </a:r>
          </a:p>
          <a:p>
            <a:pPr algn="just"/>
            <a:r>
              <a:rPr lang="en-US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The capability to process these gigantic amounts of data in real-time with Big Data Analytics (BDA) tools and Machine Learning (ML) algorithms carries many paybacks. </a:t>
            </a:r>
          </a:p>
          <a:p>
            <a:pPr algn="just"/>
            <a:r>
              <a:rPr lang="en-US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However, the </a:t>
            </a:r>
            <a:r>
              <a:rPr lang="en-US" sz="2000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highnumber</a:t>
            </a:r>
            <a:r>
              <a:rPr lang="en-US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of free BDA tools, platforms, and data mining tools makes it challenging to select the appropriate one for </a:t>
            </a:r>
            <a:r>
              <a:rPr lang="en-US" sz="2000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theright</a:t>
            </a:r>
            <a:r>
              <a:rPr lang="en-US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task. </a:t>
            </a:r>
          </a:p>
          <a:p>
            <a:pPr algn="just"/>
            <a:r>
              <a:rPr lang="en-US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This paper presents a comprehensive mini-literature review of ML in BDA, using a keyword search; a </a:t>
            </a:r>
            <a:r>
              <a:rPr lang="en-US" sz="2000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totalof</a:t>
            </a:r>
            <a:r>
              <a:rPr lang="en-US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1512 published articles was identiﬁed. 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563562"/>
          </a:xfrm>
        </p:spPr>
        <p:txBody>
          <a:bodyPr>
            <a:normAutofit fontScale="90000"/>
          </a:bodyPr>
          <a:lstStyle/>
          <a:p>
            <a:r>
              <a:rPr lang="en-US" dirty="0"/>
              <a:t>Existing System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524000"/>
            <a:ext cx="6946392" cy="4419600"/>
          </a:xfrm>
        </p:spPr>
        <p:txBody>
          <a:bodyPr>
            <a:noAutofit/>
          </a:bodyPr>
          <a:lstStyle/>
          <a:p>
            <a:pPr algn="just"/>
            <a:r>
              <a:rPr lang="en-US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None of the existing demonstrated clear statistical information on the BDA platforms and modelling tools</a:t>
            </a:r>
          </a:p>
          <a:p>
            <a:pPr algn="just"/>
            <a:endParaRPr lang="en-US" sz="20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2296" indent="0" algn="just">
              <a:buNone/>
            </a:pPr>
            <a:endParaRPr lang="en-US" sz="2000" b="0" i="0" dirty="0">
              <a:solidFill>
                <a:srgbClr val="0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Thus, big data are high-dimensional, diverse, </a:t>
            </a:r>
            <a:r>
              <a:rPr lang="en-US" sz="2000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gigantic,complex</a:t>
            </a:r>
            <a:r>
              <a:rPr lang="en-US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incomplete, amorphous, noisy, and </a:t>
            </a:r>
            <a:r>
              <a:rPr lang="en-US" sz="2000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erroneous,making</a:t>
            </a:r>
            <a:r>
              <a:rPr lang="en-US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data pre-processing difﬁcult in BDA. However, itis essential to make machine learning models </a:t>
            </a:r>
            <a:r>
              <a:rPr lang="en-US" sz="2000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effectivelyperform</a:t>
            </a:r>
            <a:r>
              <a:rPr lang="en-US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well with high accuracy. Nevertheless, </a:t>
            </a:r>
            <a:r>
              <a:rPr lang="en-US" sz="2000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thispaper</a:t>
            </a:r>
            <a:r>
              <a:rPr lang="en-US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can afﬁrm that this challenge still exist in </a:t>
            </a:r>
            <a:r>
              <a:rPr lang="en-US" sz="2000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BDAtoday</a:t>
            </a:r>
            <a:r>
              <a:rPr lang="en-US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l"/>
            <a:endParaRPr lang="en-US" sz="1200" b="0" i="0" dirty="0">
              <a:solidFill>
                <a:srgbClr val="000000"/>
              </a:solidFill>
              <a:effectLst/>
              <a:latin typeface="ff4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715962"/>
          </a:xfrm>
        </p:spPr>
        <p:txBody>
          <a:bodyPr>
            <a:normAutofit fontScale="90000"/>
          </a:bodyPr>
          <a:lstStyle/>
          <a:p>
            <a:r>
              <a:rPr lang="en-US" dirty="0"/>
              <a:t>Disadvantage of Existing System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143000"/>
            <a:ext cx="7022592" cy="5029200"/>
          </a:xfrm>
        </p:spPr>
        <p:txBody>
          <a:bodyPr>
            <a:noAutofit/>
          </a:bodyPr>
          <a:lstStyle/>
          <a:p>
            <a:pPr algn="l"/>
            <a:r>
              <a:rPr lang="en-US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This outcome can be attributed to LSTM’s storing memory and solving the gradient vanishing problem</a:t>
            </a:r>
          </a:p>
          <a:p>
            <a:pPr marL="82296" indent="0" algn="l">
              <a:buNone/>
            </a:pPr>
            <a:endParaRPr lang="en-US" sz="2000" b="0" i="0" dirty="0">
              <a:solidFill>
                <a:srgbClr val="0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CNN </a:t>
            </a:r>
            <a:r>
              <a:rPr lang="en-US" sz="2000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canautomatically</a:t>
            </a:r>
            <a:r>
              <a:rPr lang="en-US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notice and extract the appropriate </a:t>
            </a:r>
            <a:r>
              <a:rPr lang="en-US" sz="2000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internalstructure</a:t>
            </a:r>
            <a:r>
              <a:rPr lang="en-US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from a time series dataset to create in-</a:t>
            </a:r>
            <a:r>
              <a:rPr lang="en-US" sz="2000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depthinput</a:t>
            </a:r>
            <a:r>
              <a:rPr lang="en-US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features, using convolution and pooling operations.</a:t>
            </a:r>
          </a:p>
          <a:p>
            <a:pPr algn="just"/>
            <a:endParaRPr lang="en-US" sz="20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Also, CNN and LSTM algorithms are resilient to </a:t>
            </a:r>
            <a:r>
              <a:rPr lang="en-US" sz="2000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noisetolerance</a:t>
            </a:r>
            <a:r>
              <a:rPr lang="en-US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and accuracy for time-series classiﬁcation.</a:t>
            </a:r>
          </a:p>
          <a:p>
            <a:pPr algn="l"/>
            <a:endParaRPr lang="en-US" sz="2000" b="0" i="0" dirty="0">
              <a:solidFill>
                <a:srgbClr val="0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0"/>
            <a:ext cx="7498080" cy="914400"/>
          </a:xfrm>
        </p:spPr>
        <p:txBody>
          <a:bodyPr>
            <a:normAutofit/>
          </a:bodyPr>
          <a:lstStyle/>
          <a:p>
            <a:r>
              <a:rPr lang="en-US" b="1" dirty="0"/>
              <a:t>PROPOSED SYSTEM 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28800" y="1143000"/>
            <a:ext cx="6629400" cy="4572000"/>
          </a:xfrm>
        </p:spPr>
        <p:txBody>
          <a:bodyPr>
            <a:noAutofit/>
          </a:bodyPr>
          <a:lstStyle/>
          <a:p>
            <a:pPr algn="l"/>
            <a:r>
              <a:rPr lang="en-US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The articles were screened to 140 based on the study proposed novel taxonomy.</a:t>
            </a:r>
          </a:p>
          <a:p>
            <a:pPr algn="l"/>
            <a:r>
              <a:rPr lang="en-US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We further screened the remaining </a:t>
            </a:r>
            <a:r>
              <a:rPr lang="en-US" sz="2000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basedon</a:t>
            </a:r>
            <a:r>
              <a:rPr lang="en-US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its title abstract, publishers and publication type, </a:t>
            </a:r>
            <a:r>
              <a:rPr lang="en-US" sz="2000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andpapers</a:t>
            </a:r>
            <a:r>
              <a:rPr lang="en-US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that were not connected with the proposed </a:t>
            </a:r>
            <a:r>
              <a:rPr lang="en-US" sz="2000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studywere</a:t>
            </a:r>
            <a:r>
              <a:rPr lang="en-US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discarded.</a:t>
            </a:r>
          </a:p>
          <a:p>
            <a:pPr algn="l"/>
            <a:r>
              <a:rPr lang="en-US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However, the tools and platforms employed for the empirical analysis also count. Detailed study results based on the proposed taxonomy are presented in the following sections of this paper</a:t>
            </a:r>
          </a:p>
          <a:p>
            <a:pPr algn="l"/>
            <a:endParaRPr lang="en-US" sz="1200" b="0" i="0" dirty="0">
              <a:solidFill>
                <a:srgbClr val="000000"/>
              </a:solidFill>
              <a:effectLst/>
              <a:latin typeface="ff3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563562"/>
          </a:xfrm>
        </p:spPr>
        <p:txBody>
          <a:bodyPr>
            <a:normAutofit fontScale="90000"/>
          </a:bodyPr>
          <a:lstStyle/>
          <a:p>
            <a:r>
              <a:rPr lang="en-US" b="1" dirty="0"/>
              <a:t>ADVANTAGE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05000" y="1066800"/>
            <a:ext cx="6324600" cy="4953000"/>
          </a:xfrm>
        </p:spPr>
        <p:txBody>
          <a:bodyPr>
            <a:normAutofit/>
          </a:bodyPr>
          <a:lstStyle/>
          <a:p>
            <a:pPr algn="just"/>
            <a:r>
              <a:rPr lang="en-US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The aim was to measure the correlation between keywords used in big data analytics.</a:t>
            </a:r>
          </a:p>
          <a:p>
            <a:pPr marL="82296" indent="0" algn="just">
              <a:buNone/>
            </a:pPr>
            <a:endParaRPr lang="en-US" sz="2000" b="0" i="0" dirty="0">
              <a:solidFill>
                <a:srgbClr val="0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As seen in  big data, machine learning, analytics, network, and Spark are frequently used by research papers in BDA.</a:t>
            </a:r>
          </a:p>
          <a:p>
            <a:pPr algn="just"/>
            <a:endParaRPr lang="en-US" sz="2000" b="0" i="0" dirty="0">
              <a:solidFill>
                <a:srgbClr val="0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several evaluation metrics can be used to measure a machine learning model’s performance, depending on the ML task.</a:t>
            </a:r>
          </a:p>
          <a:p>
            <a:pPr algn="just"/>
            <a:endParaRPr lang="en-US" sz="2000" b="0" i="0" dirty="0">
              <a:solidFill>
                <a:srgbClr val="0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r>
              <a:rPr lang="en-US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Appendix </a:t>
            </a:r>
            <a:r>
              <a:rPr lang="en-US" sz="2000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summarises</a:t>
            </a:r>
            <a:r>
              <a:rPr lang="en-US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the papers reviewed in this study; it presents the application area, the papers’ objective, and the data size used.</a:t>
            </a:r>
          </a:p>
          <a:p>
            <a:pPr algn="just"/>
            <a:endParaRPr lang="en-US" sz="2000" b="0" i="0" dirty="0">
              <a:solidFill>
                <a:srgbClr val="0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endParaRPr lang="en-US" sz="1200" b="0" i="0" dirty="0">
              <a:solidFill>
                <a:srgbClr val="000000"/>
              </a:solidFill>
              <a:effectLst/>
              <a:latin typeface="ff4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5325000"/>
              </p:ext>
            </p:extLst>
          </p:nvPr>
        </p:nvGraphicFramePr>
        <p:xfrm>
          <a:off x="1371600" y="496847"/>
          <a:ext cx="7467600" cy="6339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38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098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8194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31495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TITTLE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AUTHOR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DESCRIPTION</a:t>
                      </a:r>
                      <a:endParaRPr lang="en-IN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58761">
                <a:tc>
                  <a:txBody>
                    <a:bodyPr/>
                    <a:lstStyle/>
                    <a:p>
                      <a:pPr algn="just"/>
                      <a:r>
                        <a:rPr lang="en-US" sz="2000" dirty="0"/>
                        <a:t> Computer Vision and Machine Intelligence in Medical Image Analysis. London, U.K.: Springer,</a:t>
                      </a:r>
                      <a:endParaRPr lang="en-IN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kumimoji="0" lang="en-IN" sz="20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J. F. </a:t>
                      </a:r>
                      <a:r>
                        <a:rPr kumimoji="0" lang="en-IN" sz="20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Qiu</a:t>
                      </a:r>
                      <a:r>
                        <a:rPr kumimoji="0" lang="en-IN" sz="20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Q. H. Wu, G. R. Ding, Y. H. Xu, and S. Feng</a:t>
                      </a:r>
                      <a:endParaRPr lang="en-IN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kumimoji="0" lang="en-US" sz="20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recent development in the areas of deep learning and deep convolutional neural networks has significantly progressed and advanced the field of computer vision (CV) and image analysis and understanding.</a:t>
                      </a:r>
                      <a:endParaRPr lang="en-IN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370032">
                <a:tc>
                  <a:txBody>
                    <a:bodyPr/>
                    <a:lstStyle/>
                    <a:p>
                      <a:pPr algn="just"/>
                      <a:r>
                        <a:rPr lang="en-IN" sz="2000" dirty="0">
                          <a:latin typeface="Times New Roman" pitchFamily="18" charset="0"/>
                          <a:cs typeface="Times New Roman" pitchFamily="18" charset="0"/>
                        </a:rPr>
                        <a:t>‘‘</a:t>
                      </a:r>
                      <a:r>
                        <a:rPr kumimoji="0" lang="en-US" sz="20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Big data in policy making</a:t>
                      </a:r>
                      <a:endParaRPr lang="en-IN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kumimoji="0" lang="pt-BR" sz="20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B. Aragona and R. De Rosa, </a:t>
                      </a:r>
                      <a:endParaRPr lang="en-IN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/>
                        <a:t>Data analytics inspired by the expanded possibilities of big data can help </a:t>
                      </a:r>
                      <a:r>
                        <a:rPr lang="en-US" sz="2000" dirty="0" err="1"/>
                        <a:t>organisations</a:t>
                      </a:r>
                      <a:r>
                        <a:rPr lang="en-US" sz="2000" dirty="0"/>
                        <a:t> in both public and private sectors to make better, quicker, and more efficient decisions based on evidence and insights. </a:t>
                      </a:r>
                      <a:endParaRPr kumimoji="0" lang="en-US" sz="2000" b="0" i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73346543"/>
              </p:ext>
            </p:extLst>
          </p:nvPr>
        </p:nvGraphicFramePr>
        <p:xfrm>
          <a:off x="1524000" y="742330"/>
          <a:ext cx="7086600" cy="474407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015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5457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03050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44757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TITTLE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AUTHOR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DESCRIPTION</a:t>
                      </a:r>
                      <a:endParaRPr lang="en-IN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64341">
                <a:tc>
                  <a:txBody>
                    <a:bodyPr/>
                    <a:lstStyle/>
                    <a:p>
                      <a:r>
                        <a:rPr kumimoji="0" lang="en-US" sz="20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Design of cloud-based</a:t>
                      </a:r>
                    </a:p>
                    <a:p>
                      <a:r>
                        <a:rPr kumimoji="0" lang="en-US" sz="20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green IoT architecture for smart cities,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2000" dirty="0"/>
                        <a:t>A</a:t>
                      </a:r>
                      <a:r>
                        <a:rPr kumimoji="0" lang="en-US" sz="20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G. Kaur, P. </a:t>
                      </a:r>
                      <a:r>
                        <a:rPr kumimoji="0" lang="en-US" sz="20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Tomar</a:t>
                      </a:r>
                      <a:r>
                        <a:rPr kumimoji="0" lang="en-US" sz="20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and P. Singh,</a:t>
                      </a:r>
                      <a:endParaRPr lang="en-IN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kumimoji="0" lang="en-US" sz="20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It will make smart cities a greener place by detecting pollution through IoT and environmental sensors.</a:t>
                      </a:r>
                      <a:endParaRPr lang="en-IN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334972">
                <a:tc>
                  <a:txBody>
                    <a:bodyPr/>
                    <a:lstStyle/>
                    <a:p>
                      <a:r>
                        <a:rPr kumimoji="0" lang="en-US" sz="20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Big data analytics</a:t>
                      </a:r>
                    </a:p>
                    <a:p>
                      <a:r>
                        <a:rPr kumimoji="0" lang="en-US" sz="20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services for enhancing business intelligence,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en-US" sz="20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Big data analytics</a:t>
                      </a:r>
                    </a:p>
                    <a:p>
                      <a:r>
                        <a:rPr kumimoji="0" lang="en-US" sz="20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services for enhancing business intelligence,</a:t>
                      </a:r>
                    </a:p>
                    <a:p>
                      <a:pPr algn="just"/>
                      <a:endParaRPr lang="en-IN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kumimoji="0" lang="en-US" sz="20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This paper examines how to use big data analytics services to enhance business intelligence.</a:t>
                      </a:r>
                      <a:endParaRPr lang="en-IN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-26633"/>
            <a:ext cx="7498080" cy="1143000"/>
          </a:xfrm>
        </p:spPr>
        <p:txBody>
          <a:bodyPr/>
          <a:lstStyle/>
          <a:p>
            <a:r>
              <a:rPr lang="en-US" dirty="0"/>
              <a:t>OVERVIEW	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0" y="838200"/>
            <a:ext cx="7239000" cy="5867400"/>
          </a:xfrm>
        </p:spPr>
        <p:txBody>
          <a:bodyPr>
            <a:noAutofit/>
          </a:bodyPr>
          <a:lstStyle/>
          <a:p>
            <a:pPr algn="just"/>
            <a:r>
              <a:rPr lang="en-US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According to </a:t>
            </a:r>
            <a:r>
              <a:rPr lang="en-US" sz="2000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Sujitparapitaya</a:t>
            </a:r>
            <a:r>
              <a:rPr lang="en-US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et al., BD is the gathering of data in huge volume enabled by the recent advances made in technologies tools and </a:t>
            </a:r>
            <a:r>
              <a:rPr lang="en-US" sz="2000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platformsthat</a:t>
            </a:r>
            <a:r>
              <a:rPr lang="en-US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support high-velocity data capture, storage, and analysis.</a:t>
            </a:r>
          </a:p>
          <a:p>
            <a:pPr algn="just"/>
            <a:endParaRPr lang="en-US" sz="2000" b="0" i="0" dirty="0">
              <a:solidFill>
                <a:srgbClr val="0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Huge volumes of data are being generated every day in a variety of ﬁelds, from social networks to engineering and commerce to biomolecular research and phycology</a:t>
            </a:r>
          </a:p>
          <a:p>
            <a:pPr algn="just"/>
            <a:endParaRPr lang="en-US" sz="2000" b="0" i="0" dirty="0">
              <a:solidFill>
                <a:srgbClr val="0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US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igital data generated from various digital platforms and devices are growing at astounding rates worldwide</a:t>
            </a:r>
          </a:p>
          <a:p>
            <a:pPr algn="l"/>
            <a:endParaRPr lang="en-US" sz="2000" b="0" i="0" dirty="0">
              <a:solidFill>
                <a:srgbClr val="0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 is anticipated to reach 149 zettabytes in 2024 as we go into an even more data-driven future</a:t>
            </a:r>
          </a:p>
          <a:p>
            <a:pPr algn="l"/>
            <a:endParaRPr lang="en-US" sz="2000" b="0" i="0" dirty="0">
              <a:solidFill>
                <a:srgbClr val="0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1200" b="0" i="0" dirty="0">
              <a:solidFill>
                <a:srgbClr val="000000"/>
              </a:solidFill>
              <a:effectLst/>
              <a:latin typeface="ff4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Block Diagram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E0E0151C-6B5C-46A7-24A6-4688235EADF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76401" y="1417638"/>
            <a:ext cx="6761162" cy="4154487"/>
          </a:xfr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Architecture Diagram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9C4BB651-4F2E-9597-DA58-740B9E58B94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62200" y="1590675"/>
            <a:ext cx="5638800" cy="4514850"/>
          </a:xfr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401762"/>
          </a:xfrm>
        </p:spPr>
        <p:txBody>
          <a:bodyPr>
            <a:normAutofit fontScale="90000"/>
          </a:bodyPr>
          <a:lstStyle/>
          <a:p>
            <a:r>
              <a:rPr lang="en-US" b="1" dirty="0"/>
              <a:t>SOFTWARE REQUIREMENTS: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828800"/>
            <a:ext cx="7498080" cy="4419600"/>
          </a:xfrm>
        </p:spPr>
        <p:txBody>
          <a:bodyPr/>
          <a:lstStyle/>
          <a:p>
            <a:endParaRPr lang="en-US" dirty="0"/>
          </a:p>
          <a:p>
            <a:pPr lvl="0"/>
            <a:r>
              <a:rPr lang="en-US" dirty="0"/>
              <a:t>Operating System	: Windows 10</a:t>
            </a:r>
          </a:p>
          <a:p>
            <a:pPr lvl="0"/>
            <a:r>
              <a:rPr lang="en-US" dirty="0"/>
              <a:t>Platform			</a:t>
            </a:r>
            <a:r>
              <a:rPr lang="en-US"/>
              <a:t>: python</a:t>
            </a:r>
            <a:endParaRPr lang="en-US" dirty="0"/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/>
              <a:t>HARDWARE REQUIREMENTS: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905000"/>
            <a:ext cx="7498080" cy="4343400"/>
          </a:xfrm>
        </p:spPr>
        <p:txBody>
          <a:bodyPr/>
          <a:lstStyle/>
          <a:p>
            <a:r>
              <a:rPr lang="en-US" dirty="0"/>
              <a:t>Keyboard</a:t>
            </a:r>
          </a:p>
          <a:p>
            <a:r>
              <a:rPr lang="en-US" dirty="0"/>
              <a:t>Mouse</a:t>
            </a:r>
          </a:p>
          <a:p>
            <a:r>
              <a:rPr lang="en-US" dirty="0"/>
              <a:t>Hard disk 500GB</a:t>
            </a:r>
          </a:p>
          <a:p>
            <a:r>
              <a:rPr lang="en-US" dirty="0"/>
              <a:t>Ram 4 </a:t>
            </a:r>
            <a:r>
              <a:rPr lang="en-US" dirty="0" err="1"/>
              <a:t>Gb</a:t>
            </a:r>
            <a:endParaRPr lang="en-US" dirty="0"/>
          </a:p>
          <a:p>
            <a:endParaRPr lang="en-US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CONCLUTION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00200" y="1282653"/>
            <a:ext cx="7239000" cy="4356147"/>
          </a:xfrm>
        </p:spPr>
        <p:txBody>
          <a:bodyPr>
            <a:noAutofit/>
          </a:bodyPr>
          <a:lstStyle/>
          <a:p>
            <a:pPr algn="just"/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The current studies reviewed past studies on big data analytics with machine learning applications in different economic areas.</a:t>
            </a:r>
          </a:p>
          <a:p>
            <a:pPr algn="just"/>
            <a:r>
              <a:rPr lang="en-US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A total of 1512 papers published  in journals and conferences were downloaded using keywords search in Google scholar. </a:t>
            </a:r>
          </a:p>
          <a:p>
            <a:pPr algn="just"/>
            <a:r>
              <a:rPr lang="en-US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The downloaded papers were screened through several stages, and the ﬁnal selected papers  were reviewed based on a proposed taxonomy. </a:t>
            </a:r>
          </a:p>
          <a:p>
            <a:pPr algn="just"/>
            <a:r>
              <a:rPr lang="en-US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Based on the analysis we have presented in previous subsections and the summarized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information in Tables 2 and A1 and  it is obvious to envision the most used tools for this review, the trend of research work over the years, besides mentioning several openings for future works</a:t>
            </a:r>
          </a:p>
          <a:p>
            <a:pPr algn="just"/>
            <a:endParaRPr lang="en-US" sz="2000" b="0" i="0" dirty="0">
              <a:solidFill>
                <a:srgbClr val="0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639762"/>
          </a:xfrm>
        </p:spPr>
        <p:txBody>
          <a:bodyPr>
            <a:normAutofit fontScale="90000"/>
          </a:bodyPr>
          <a:lstStyle/>
          <a:p>
            <a:r>
              <a:rPr lang="en-US" dirty="0"/>
              <a:t>REFERENCE</a:t>
            </a:r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1524000" y="1066800"/>
            <a:ext cx="6934200" cy="4876800"/>
          </a:xfrm>
        </p:spPr>
        <p:txBody>
          <a:bodyPr>
            <a:noAutofit/>
          </a:bodyPr>
          <a:lstStyle/>
          <a:p>
            <a:pPr algn="just"/>
            <a:r>
              <a:rPr lang="en-IN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[1]J. F. </a:t>
            </a:r>
            <a:r>
              <a:rPr lang="en-IN" sz="2000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Qiu</a:t>
            </a:r>
            <a:r>
              <a:rPr lang="en-IN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Q. H. Wu, G. R. Ding, Y. H. Xu, and S. Feng, A survey of machine learning for big data processing, EURASIP .</a:t>
            </a:r>
            <a:r>
              <a:rPr lang="en-IN" sz="2000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Adv.Signal</a:t>
            </a:r>
            <a:r>
              <a:rPr lang="en-IN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Process., vol. 2016, no. 1, pp.67, 2016.</a:t>
            </a:r>
          </a:p>
          <a:p>
            <a:pPr marL="82296" indent="0" algn="just">
              <a:buNone/>
            </a:pPr>
            <a:endParaRPr lang="en-IN" sz="2000" b="0" i="0" dirty="0">
              <a:solidFill>
                <a:srgbClr val="0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IN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[2] B. </a:t>
            </a:r>
            <a:r>
              <a:rPr lang="en-IN" sz="2000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Aragona</a:t>
            </a:r>
            <a:r>
              <a:rPr lang="en-IN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and R. De Rosa, Big data in policy making, </a:t>
            </a:r>
            <a:r>
              <a:rPr lang="en-IN" sz="2000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Math.Popul.Stud</a:t>
            </a:r>
            <a:r>
              <a:rPr lang="en-IN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., vol. 26, no. 2, pp. 107–113, 2019.</a:t>
            </a:r>
          </a:p>
          <a:p>
            <a:pPr algn="just"/>
            <a:endParaRPr lang="en-IN" sz="20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IN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[3] G. Kaur, P. </a:t>
            </a:r>
            <a:r>
              <a:rPr lang="en-IN" sz="2000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Tomar</a:t>
            </a:r>
            <a:r>
              <a:rPr lang="en-IN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and P. Singh, Design of cloud-based green IoT architecture for smart cities, in Internet </a:t>
            </a:r>
            <a:r>
              <a:rPr lang="en-IN" sz="2000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ofThings</a:t>
            </a:r>
            <a:r>
              <a:rPr lang="en-IN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and Big Data Analytics Toward Next-</a:t>
            </a:r>
            <a:r>
              <a:rPr lang="en-IN" sz="2000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GenerationIntelligence</a:t>
            </a:r>
            <a:r>
              <a:rPr lang="en-IN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N. Dey, A. E. </a:t>
            </a:r>
            <a:r>
              <a:rPr lang="en-IN" sz="2000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HassanienC</a:t>
            </a:r>
            <a:r>
              <a:rPr lang="en-IN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Bhatt, A.S. Ashour, and S. C. </a:t>
            </a:r>
            <a:r>
              <a:rPr lang="en-IN" sz="2000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Satapathy</a:t>
            </a:r>
            <a:r>
              <a:rPr lang="en-IN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eds. Cham, Germany: Springer, 2018, pp. 315–333</a:t>
            </a:r>
          </a:p>
          <a:p>
            <a:pPr algn="just"/>
            <a:endParaRPr lang="en-IN" sz="2000" b="0" i="0" dirty="0">
              <a:solidFill>
                <a:srgbClr val="0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0" y="685800"/>
            <a:ext cx="7010400" cy="5105400"/>
          </a:xfrm>
        </p:spPr>
        <p:txBody>
          <a:bodyPr>
            <a:noAutofit/>
          </a:bodyPr>
          <a:lstStyle/>
          <a:p>
            <a:pPr algn="just"/>
            <a:r>
              <a:rPr lang="en-IN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[4]A. Holst, Amount of information globally 2010–2024,https://www.statista.com/statistics/871513/worldwide-data-created/, 2020.</a:t>
            </a:r>
          </a:p>
          <a:p>
            <a:pPr algn="just"/>
            <a:endParaRPr lang="en-IN" sz="2000" b="0" i="0" dirty="0">
              <a:solidFill>
                <a:srgbClr val="0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IN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[5]Z. H. Sun, L. Z. Sun, and K. Strang, Big data </a:t>
            </a:r>
            <a:r>
              <a:rPr lang="en-IN" sz="2000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analyticsservices</a:t>
            </a:r>
            <a:r>
              <a:rPr lang="en-IN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for enhancing business </a:t>
            </a:r>
            <a:r>
              <a:rPr lang="en-IN" sz="2000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intelligence,J.Comput.Inf.Syst</a:t>
            </a:r>
            <a:r>
              <a:rPr lang="en-IN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., vol. 58, no. 2, pp. 162–169, 2018</a:t>
            </a:r>
          </a:p>
          <a:p>
            <a:pPr algn="just"/>
            <a:endParaRPr lang="en-IN" sz="20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IN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[6]S. </a:t>
            </a:r>
            <a:r>
              <a:rPr lang="en-IN" sz="2000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Debortoli</a:t>
            </a:r>
            <a:r>
              <a:rPr lang="en-IN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O. M </a:t>
            </a:r>
            <a:r>
              <a:rPr lang="en-IN" sz="2000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uller</a:t>
            </a:r>
            <a:r>
              <a:rPr lang="en-IN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and J. </a:t>
            </a:r>
            <a:r>
              <a:rPr lang="en-IN" sz="2000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vom</a:t>
            </a:r>
            <a:r>
              <a:rPr lang="en-IN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IN" sz="2000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Brocke</a:t>
            </a:r>
            <a:r>
              <a:rPr lang="en-IN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IN" sz="2000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Comparingbusiness</a:t>
            </a:r>
            <a:r>
              <a:rPr lang="en-IN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intelligence and big data skills, </a:t>
            </a:r>
            <a:r>
              <a:rPr lang="en-IN" sz="2000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Bus.Inf.Syst.Eng</a:t>
            </a:r>
            <a:r>
              <a:rPr lang="en-IN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., vol. 6, no. 5, pp. 289–300, 2014</a:t>
            </a:r>
          </a:p>
          <a:p>
            <a:pPr algn="just">
              <a:lnSpc>
                <a:spcPct val="170000"/>
              </a:lnSpc>
            </a:pPr>
            <a:endParaRPr lang="en-IN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70000"/>
              </a:lnSpc>
            </a:pPr>
            <a:endParaRPr lang="en-IN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1447800" y="609600"/>
            <a:ext cx="7315200" cy="5181600"/>
          </a:xfrm>
        </p:spPr>
        <p:txBody>
          <a:bodyPr>
            <a:noAutofit/>
          </a:bodyPr>
          <a:lstStyle/>
          <a:p>
            <a:pPr algn="l"/>
            <a:r>
              <a:rPr lang="en-IN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[7]B. K. Sarkar, Big data for secure healthcare system: </a:t>
            </a:r>
            <a:r>
              <a:rPr lang="en-IN" sz="2000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Aconceptual</a:t>
            </a:r>
            <a:r>
              <a:rPr lang="en-IN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design, Complex </a:t>
            </a:r>
            <a:r>
              <a:rPr lang="en-IN" sz="2000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Intell.Syst</a:t>
            </a:r>
            <a:r>
              <a:rPr lang="en-IN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., vol. 3, no. 2, pp.133–151, 2017.</a:t>
            </a:r>
          </a:p>
          <a:p>
            <a:pPr algn="l"/>
            <a:endParaRPr lang="en-IN" sz="20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r>
              <a:rPr lang="en-IN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[8] J. Zakir, T. Seymour, and K. Berg, Big data </a:t>
            </a:r>
            <a:r>
              <a:rPr lang="en-IN" sz="2000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analytics,Issues</a:t>
            </a:r>
            <a:r>
              <a:rPr lang="en-IN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IN" sz="2000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Inf.Syst</a:t>
            </a:r>
            <a:r>
              <a:rPr lang="en-IN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., vol. 16, no. 2, pp. 81–90, 2015</a:t>
            </a:r>
          </a:p>
          <a:p>
            <a:pPr marL="82296" indent="0" algn="l">
              <a:buNone/>
            </a:pPr>
            <a:endParaRPr lang="en-IN" sz="2000" b="0" i="0" dirty="0">
              <a:solidFill>
                <a:srgbClr val="0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r>
              <a:rPr lang="en-US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[9] I. K. </a:t>
            </a:r>
            <a:r>
              <a:rPr lang="en-US" sz="2000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Nti</a:t>
            </a:r>
            <a:r>
              <a:rPr lang="en-US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A. F. Adekoya, and B. A. </a:t>
            </a:r>
            <a:r>
              <a:rPr lang="en-US" sz="2000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Weyori</a:t>
            </a:r>
            <a:r>
              <a:rPr lang="en-US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A </a:t>
            </a:r>
            <a:r>
              <a:rPr lang="en-US" sz="2000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systematicreview</a:t>
            </a:r>
            <a:r>
              <a:rPr lang="en-US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of fundamental and technical analysis of </a:t>
            </a:r>
            <a:r>
              <a:rPr lang="en-US" sz="2000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stockmarket</a:t>
            </a:r>
            <a:r>
              <a:rPr lang="en-US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predictions, </a:t>
            </a:r>
            <a:r>
              <a:rPr lang="en-US" sz="2000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Artif.Intell.Rev</a:t>
            </a:r>
            <a:r>
              <a:rPr lang="en-US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., vol. 53, no. 4, pp.3007–3057, 2020</a:t>
            </a:r>
          </a:p>
          <a:p>
            <a:pPr algn="l"/>
            <a:endParaRPr lang="en-IN" sz="2000" b="0" i="0" dirty="0">
              <a:solidFill>
                <a:srgbClr val="0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3633DD8-6D1C-13C0-48F1-ED1980CBBA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52600" y="990600"/>
            <a:ext cx="6705600" cy="4953000"/>
          </a:xfrm>
        </p:spPr>
        <p:txBody>
          <a:bodyPr>
            <a:normAutofit/>
          </a:bodyPr>
          <a:lstStyle/>
          <a:p>
            <a:pPr algn="just"/>
            <a:r>
              <a:rPr lang="en-IN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[10] I. K. </a:t>
            </a:r>
            <a:r>
              <a:rPr lang="en-IN" sz="2000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Nti</a:t>
            </a:r>
            <a:r>
              <a:rPr lang="en-IN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A. F. Adekoya, and B. A. </a:t>
            </a:r>
            <a:r>
              <a:rPr lang="en-IN" sz="2000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Weyori</a:t>
            </a:r>
            <a:r>
              <a:rPr lang="en-IN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IN" sz="2000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Acomprehensive</a:t>
            </a:r>
            <a:r>
              <a:rPr lang="en-IN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evaluation of ensemble learning </a:t>
            </a:r>
            <a:r>
              <a:rPr lang="en-IN" sz="2000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forstock</a:t>
            </a:r>
            <a:r>
              <a:rPr lang="en-IN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-market </a:t>
            </a:r>
            <a:r>
              <a:rPr lang="en-IN" sz="2000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prediction,J.Big</a:t>
            </a:r>
            <a:r>
              <a:rPr lang="en-IN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Data, vol. 7, no. 1, p. 20, 2020.</a:t>
            </a:r>
          </a:p>
          <a:p>
            <a:pPr algn="just"/>
            <a:endParaRPr lang="en-IN" sz="20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IN" sz="2000" b="0" i="0" dirty="0">
              <a:solidFill>
                <a:srgbClr val="0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IN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[11]R. Raja, I. Mukherjee, and B. K. Sarkar, A </a:t>
            </a:r>
            <a:r>
              <a:rPr lang="en-IN" sz="2000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systematicreview</a:t>
            </a:r>
            <a:r>
              <a:rPr lang="en-IN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of healthcare big data, </a:t>
            </a:r>
            <a:r>
              <a:rPr lang="en-IN" sz="2000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Sci.Program.vol</a:t>
            </a:r>
            <a:r>
              <a:rPr lang="en-IN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2020, p.5471849, 2020.</a:t>
            </a:r>
          </a:p>
          <a:p>
            <a:pPr algn="just"/>
            <a:endParaRPr lang="en-IN" sz="20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IN" sz="2000" b="0" i="0" dirty="0">
              <a:solidFill>
                <a:srgbClr val="0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IN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[12]C. W. Tsai, C. F. Lai, H. C. Chao, and A. V. </a:t>
            </a:r>
            <a:r>
              <a:rPr lang="en-IN" sz="2000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Vasilakos,Big</a:t>
            </a:r>
            <a:r>
              <a:rPr lang="en-IN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data analytics: A </a:t>
            </a:r>
            <a:r>
              <a:rPr lang="en-IN" sz="2000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survey,J.Big</a:t>
            </a:r>
            <a:r>
              <a:rPr lang="en-IN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Data, vol. 2, no. 1, p.21, 2015</a:t>
            </a:r>
          </a:p>
        </p:txBody>
      </p:sp>
    </p:spTree>
    <p:extLst>
      <p:ext uri="{BB962C8B-B14F-4D97-AF65-F5344CB8AC3E}">
        <p14:creationId xmlns:p14="http://schemas.microsoft.com/office/powerpoint/2010/main" val="17289544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A5C86A-A6D6-5BE7-B556-264580CB2EF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95400" y="533400"/>
            <a:ext cx="7638288" cy="5715000"/>
          </a:xfrm>
        </p:spPr>
        <p:txBody>
          <a:bodyPr>
            <a:normAutofit/>
          </a:bodyPr>
          <a:lstStyle/>
          <a:p>
            <a:pPr marL="82296" indent="0">
              <a:buNone/>
            </a:pPr>
            <a:endParaRPr lang="en-IN" sz="2000" dirty="0"/>
          </a:p>
          <a:p>
            <a:pPr algn="just"/>
            <a:r>
              <a:rPr lang="en-IN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[13]P. </a:t>
            </a:r>
            <a:r>
              <a:rPr lang="en-IN" sz="2000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Russom</a:t>
            </a:r>
            <a:r>
              <a:rPr lang="en-IN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Introduction to big data analyticshttps://vivomente.com/wp-content/uploads/2016/04/big-data-analytics-white-paper.pdf, 2011.</a:t>
            </a:r>
          </a:p>
          <a:p>
            <a:pPr algn="just"/>
            <a:endParaRPr lang="en-IN" sz="2000" b="0" i="0" dirty="0">
              <a:solidFill>
                <a:srgbClr val="0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IN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[14]M. G. Kibria, K. Nguyen, G. P. </a:t>
            </a:r>
            <a:r>
              <a:rPr lang="en-IN" sz="2000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Villardi</a:t>
            </a:r>
            <a:r>
              <a:rPr lang="en-IN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O. </a:t>
            </a:r>
            <a:r>
              <a:rPr lang="en-IN" sz="2000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Zhao,K</a:t>
            </a:r>
            <a:r>
              <a:rPr lang="en-IN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IN" sz="2000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Ishizu</a:t>
            </a:r>
            <a:r>
              <a:rPr lang="en-IN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and F. Kojima, Big data analytics, </a:t>
            </a:r>
            <a:r>
              <a:rPr lang="en-IN" sz="2000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machinelearning</a:t>
            </a:r>
            <a:r>
              <a:rPr lang="en-IN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and artiﬁcial intelligence in next-</a:t>
            </a:r>
            <a:r>
              <a:rPr lang="en-IN" sz="2000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generationwireless</a:t>
            </a:r>
            <a:r>
              <a:rPr lang="en-IN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networks, IEEE Access, vol. 6, pp. 32328–32338,2018.</a:t>
            </a:r>
          </a:p>
          <a:p>
            <a:pPr algn="just"/>
            <a:endParaRPr lang="en-IN" sz="20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2296" indent="0" algn="just">
              <a:buNone/>
            </a:pPr>
            <a:endParaRPr lang="en-IN" sz="2000" b="0" i="0" dirty="0">
              <a:solidFill>
                <a:srgbClr val="0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IN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[15]C. Choi, J. Kim, J. Kim, D. Kim, Y. Bae, and H. </a:t>
            </a:r>
            <a:r>
              <a:rPr lang="en-IN" sz="2000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S.Kim</a:t>
            </a:r>
            <a:r>
              <a:rPr lang="en-IN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Development of heavy rain damage prediction </a:t>
            </a:r>
            <a:r>
              <a:rPr lang="en-IN" sz="2000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modelusing</a:t>
            </a:r>
            <a:r>
              <a:rPr lang="en-IN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machine learning based on big data, Adv.</a:t>
            </a:r>
            <a:r>
              <a:rPr lang="en-IN" sz="2000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Meteorol</a:t>
            </a:r>
            <a:r>
              <a:rPr lang="en-IN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.,vol. 2018, p. 5024930, 2018.</a:t>
            </a:r>
          </a:p>
        </p:txBody>
      </p:sp>
    </p:spTree>
    <p:extLst>
      <p:ext uri="{BB962C8B-B14F-4D97-AF65-F5344CB8AC3E}">
        <p14:creationId xmlns:p14="http://schemas.microsoft.com/office/powerpoint/2010/main" val="111659341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2482</TotalTime>
  <Words>1579</Words>
  <Application>Microsoft Office PowerPoint</Application>
  <PresentationFormat>On-screen Show (4:3)</PresentationFormat>
  <Paragraphs>108</Paragraphs>
  <Slides>19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7" baseType="lpstr">
      <vt:lpstr>Calibri</vt:lpstr>
      <vt:lpstr>ff3</vt:lpstr>
      <vt:lpstr>ff4</vt:lpstr>
      <vt:lpstr>Gill Sans MT</vt:lpstr>
      <vt:lpstr>Times New Roman</vt:lpstr>
      <vt:lpstr>Verdana</vt:lpstr>
      <vt:lpstr>Wingdings 2</vt:lpstr>
      <vt:lpstr>Solstice</vt:lpstr>
      <vt:lpstr>The Hidden Sexual Minorities: Machine Learning Approaches to Estimate the Sexual Minority Orientation Among Beijing College Students</vt:lpstr>
      <vt:lpstr>Abstract</vt:lpstr>
      <vt:lpstr>Existing System</vt:lpstr>
      <vt:lpstr>Disadvantage of Existing System</vt:lpstr>
      <vt:lpstr>PROPOSED SYSTEM :</vt:lpstr>
      <vt:lpstr>ADVANTAGE</vt:lpstr>
      <vt:lpstr>PowerPoint Presentation</vt:lpstr>
      <vt:lpstr>PowerPoint Presentation</vt:lpstr>
      <vt:lpstr>OVERVIEW </vt:lpstr>
      <vt:lpstr>Block Diagram</vt:lpstr>
      <vt:lpstr>Architecture Diagram</vt:lpstr>
      <vt:lpstr>SOFTWARE REQUIREMENTS:</vt:lpstr>
      <vt:lpstr>HARDWARE REQUIREMENTS:</vt:lpstr>
      <vt:lpstr>CONCLUTION</vt:lpstr>
      <vt:lpstr>REFERENCE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Prevent Duplicate Data from Cloud Using Vector Base Cosine Similarity multiple Strings Matching Algorithm (VCS)</dc:title>
  <dc:creator>Mohan</dc:creator>
  <cp:lastModifiedBy>vishalrameshv13@gmail.com</cp:lastModifiedBy>
  <cp:revision>653</cp:revision>
  <dcterms:created xsi:type="dcterms:W3CDTF">2006-08-16T00:00:00Z</dcterms:created>
  <dcterms:modified xsi:type="dcterms:W3CDTF">2023-03-06T12:56:36Z</dcterms:modified>
</cp:coreProperties>
</file>