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49"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7" d="100"/>
          <a:sy n="87" d="100"/>
        </p:scale>
        <p:origin x="1330" y="16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914400"/>
            <a:ext cx="6553200" cy="4724400"/>
          </a:xfrm>
        </p:spPr>
        <p:txBody>
          <a:bodyPr>
            <a:noAutofit/>
          </a:bodyPr>
          <a:lstStyle/>
          <a:p>
            <a:pPr algn="ctr"/>
            <a:r>
              <a:rPr lang="en-US" sz="4400" b="1" dirty="0">
                <a:latin typeface="Times New Roman" panose="02020603050405020304" pitchFamily="18" charset="0"/>
                <a:cs typeface="Times New Roman" panose="02020603050405020304" pitchFamily="18" charset="0"/>
              </a:rPr>
              <a:t>On the Synergies Between Machine Learning and Binocular Stereo for Depth Estimation From Images: A Survey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2139305" y="1143000"/>
            <a:ext cx="678180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Stereo matching is one of the longest-standing problems in computer vision with close to 40 years of studies and research. </a:t>
            </a:r>
          </a:p>
          <a:p>
            <a:pPr algn="just">
              <a:lnSpc>
                <a:spcPct val="150000"/>
              </a:lnSpc>
            </a:pPr>
            <a:r>
              <a:rPr lang="en-US" sz="2000" dirty="0">
                <a:latin typeface="Times New Roman" panose="02020603050405020304" pitchFamily="18" charset="0"/>
                <a:cs typeface="Times New Roman" panose="02020603050405020304" pitchFamily="18" charset="0"/>
              </a:rPr>
              <a:t>Throughout the years the paradigm has shifted from local, pixel-level decision to various forms of discrete and continuous optimization to data-driven, learning-based methods.</a:t>
            </a:r>
          </a:p>
          <a:p>
            <a:pPr algn="just">
              <a:lnSpc>
                <a:spcPct val="150000"/>
              </a:lnSpc>
            </a:pPr>
            <a:r>
              <a:rPr lang="en-US" sz="2000" dirty="0">
                <a:latin typeface="Times New Roman" panose="02020603050405020304" pitchFamily="18" charset="0"/>
                <a:cs typeface="Times New Roman" panose="02020603050405020304" pitchFamily="18" charset="0"/>
              </a:rPr>
              <a:t> Recently, the rise of machine learning and the rapid proliferation of deep learning enhanced stereo matching with new exciting trends and applications unthinkable until a few years ago. Interestingly, the relationship between these two worlds is two-way.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BBCC64-DC15-10BC-EA9C-F8A58ECF8A34}"/>
              </a:ext>
            </a:extLst>
          </p:cNvPr>
          <p:cNvSpPr>
            <a:spLocks noGrp="1"/>
          </p:cNvSpPr>
          <p:nvPr>
            <p:ph idx="1"/>
          </p:nvPr>
        </p:nvSpPr>
        <p:spPr/>
        <p:txBody>
          <a:bodyPr>
            <a:normAutofit fontScale="92500" lnSpcReduction="20000"/>
          </a:bodyPr>
          <a:lstStyle/>
          <a:p>
            <a:pPr algn="just"/>
            <a:r>
              <a:rPr lang="en-US" sz="2000" dirty="0">
                <a:latin typeface="Times New Roman" panose="02020603050405020304" pitchFamily="18" charset="0"/>
                <a:cs typeface="Times New Roman" panose="02020603050405020304" pitchFamily="18" charset="0"/>
              </a:rPr>
              <a:t>While machine, and especially deep, learning advanced the state-of-the-art in stereo matching, stereo itself enabled new ground-breaking methodologies such as self-supervised monocular depth estimation based on deep networks.</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In this paper, we review recent research in the field of learning-based depth estimation from single and binocular images highlighting the synergies, the successes achieved so far and the open challenges the community is going to face in the immediate future. </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Index Terms—Stereo matching, machine learning, deep learning, monocular depth estimation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055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295400" y="1066800"/>
            <a:ext cx="7638288" cy="5638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Zhang and Wah argue that almost all existing problems in dense matching are caused by features that violate the principle of consistency, the principle of distinctiveness or both.</a:t>
            </a:r>
          </a:p>
          <a:p>
            <a:pPr algn="just">
              <a:lnSpc>
                <a:spcPct val="150000"/>
              </a:lnSpc>
            </a:pPr>
            <a:r>
              <a:rPr lang="en-US" sz="2000" dirty="0">
                <a:latin typeface="Times New Roman" panose="02020603050405020304" pitchFamily="18" charset="0"/>
                <a:cs typeface="Times New Roman" panose="02020603050405020304" pitchFamily="18" charset="0"/>
              </a:rPr>
              <a:t>These methods received a lot of attention since they were able to take advantage of existing, or easy-to-collect, large datasets comprising either stereo pairs or monocular videos.</a:t>
            </a:r>
          </a:p>
          <a:p>
            <a:pPr algn="just">
              <a:lnSpc>
                <a:spcPct val="150000"/>
              </a:lnSpc>
            </a:pPr>
            <a:r>
              <a:rPr lang="en-US" sz="2000" dirty="0">
                <a:latin typeface="Times New Roman" panose="02020603050405020304" pitchFamily="18" charset="0"/>
                <a:cs typeface="Times New Roman" panose="02020603050405020304" pitchFamily="18" charset="0"/>
              </a:rPr>
              <a:t>The existing bilinear sampling strategy a robust appearance reconstruction loss, combination of an L1 term and a simplified single scale SSIM loss that compares back-warped images with their real counterparts and  a post-processing step to soften artifacts near occlusions, requiring two forward passes at test time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174992"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Then, we consider two aspects concerning respectively the conventional pipelines and the end-to-end models, that are confidence estimation, covered in  the domain-shift problem, introduced in together with techniques aimed at mitigating it. </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marL="82296"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In most computer vision problems, the availability of large and diverse datasets is of paramount importance for successfully developing new algorithms and for being able to measure their effectiveness.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371600" y="914400"/>
            <a:ext cx="731520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 few years later, an improved dataset and benchmark for scene flow estimation was proposed. In this case, the dataset consists of  color stereo pairs, evenly split into training and test sets</a:t>
            </a:r>
          </a:p>
          <a:p>
            <a:pPr algn="just">
              <a:lnSpc>
                <a:spcPct val="150000"/>
              </a:lnSpc>
            </a:pPr>
            <a:r>
              <a:rPr lang="en-US" sz="2000" dirty="0">
                <a:latin typeface="Times New Roman" panose="02020603050405020304" pitchFamily="18" charset="0"/>
                <a:cs typeface="Times New Roman" panose="02020603050405020304" pitchFamily="18" charset="0"/>
              </a:rPr>
              <a:t>Three main versions have been proposed between 2002 [1] and  with varying resolution and image content. We will focus on this latter version, namely Middlebury 2014, since it provides an online benchmark for evaluation and still represents one of the most challenging datasets for stereo matching. </a:t>
            </a:r>
          </a:p>
          <a:p>
            <a:pPr algn="just">
              <a:lnSpc>
                <a:spcPct val="150000"/>
              </a:lnSpc>
            </a:pPr>
            <a:r>
              <a:rPr lang="en-US" sz="2000" dirty="0">
                <a:latin typeface="Times New Roman" panose="02020603050405020304" pitchFamily="18" charset="0"/>
                <a:cs typeface="Times New Roman" panose="02020603050405020304" pitchFamily="18" charset="0"/>
              </a:rPr>
              <a:t>As evidence, we underline that most of the proposed end-to-end networks for stereo matching are trained from scratch on this large dataset, before being fine-tuned on real data.</a:t>
            </a:r>
            <a:endParaRPr lang="en-US" sz="2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9" name="Content Placeholder 8">
            <a:extLst>
              <a:ext uri="{FF2B5EF4-FFF2-40B4-BE49-F238E27FC236}">
                <a16:creationId xmlns:a16="http://schemas.microsoft.com/office/drawing/2014/main" id="{CCE266A2-3477-94AA-CAFB-5ECD86F7A6C4}"/>
              </a:ext>
            </a:extLst>
          </p:cNvPr>
          <p:cNvSpPr>
            <a:spLocks noGrp="1"/>
          </p:cNvSpPr>
          <p:nvPr>
            <p:ph idx="1"/>
          </p:nvPr>
        </p:nvSpPr>
        <p:spPr>
          <a:xfrm>
            <a:off x="1600200" y="1447800"/>
            <a:ext cx="7162800" cy="4800600"/>
          </a:xfrm>
        </p:spPr>
        <p:txBody>
          <a:bodyPr>
            <a:normAutofit/>
          </a:bodyPr>
          <a:lstStyle/>
          <a:p>
            <a:pPr algn="just"/>
            <a:r>
              <a:rPr lang="en-US" sz="2000" dirty="0">
                <a:latin typeface="Times New Roman" panose="02020603050405020304" pitchFamily="18" charset="0"/>
                <a:cs typeface="Times New Roman" panose="02020603050405020304" pitchFamily="18" charset="0"/>
              </a:rPr>
              <a:t>The same procedure used for KITTI 2012 is followed here to obtain ground truth labels, except for moving objects whose 3D points cannot be properly accumulated over time.</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Some of the data are used multiple times under different exposure and illumination conditions.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dataset has rarely been used in the </a:t>
            </a:r>
            <a:r>
              <a:rPr lang="en-US" sz="2000" dirty="0" err="1">
                <a:latin typeface="Times New Roman" panose="02020603050405020304" pitchFamily="18" charset="0"/>
                <a:cs typeface="Times New Roman" panose="02020603050405020304" pitchFamily="18" charset="0"/>
              </a:rPr>
              <a:t>evaluationof</a:t>
            </a:r>
            <a:r>
              <a:rPr lang="en-US" sz="2000" dirty="0">
                <a:latin typeface="Times New Roman" panose="02020603050405020304" pitchFamily="18" charset="0"/>
                <a:cs typeface="Times New Roman" panose="02020603050405020304" pitchFamily="18" charset="0"/>
              </a:rPr>
              <a:t> stereo approaches .it is much more popular in optical flow.</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Although rarely used to train stereo networks [19], the aforementioned modelling power makes it a promising tool for future research</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01210096"/>
              </p:ext>
            </p:extLst>
          </p:nvPr>
        </p:nvGraphicFramePr>
        <p:xfrm>
          <a:off x="1371600" y="496847"/>
          <a:ext cx="7467600" cy="5354361"/>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30480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“A taxonomy and evaluation of dense two-frame stereo correspondence algorithms,”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de-DE" sz="2000" dirty="0"/>
                        <a:t>D. Scharstein and R. Szeliski,</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While a large number of algorithms for stereo correspondence have been developed, relatively little work has been done on characterizing their performance.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t>“Deep learning,”</a:t>
                      </a:r>
                      <a:r>
                        <a:rPr lang="en-US" sz="2000" dirty="0">
                          <a:latin typeface="Times New Roman" panose="02020603050405020304" pitchFamily="18" charset="0"/>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 </a:t>
                      </a:r>
                    </a:p>
                  </a:txBody>
                  <a:tcPr/>
                </a:tc>
                <a:tc>
                  <a:txBody>
                    <a:bodyPr/>
                    <a:lstStyle/>
                    <a:p>
                      <a:pPr algn="just"/>
                      <a:r>
                        <a:rPr lang="en-US" sz="2000" dirty="0"/>
                        <a:t>Y. </a:t>
                      </a:r>
                      <a:r>
                        <a:rPr lang="en-US" sz="2000" dirty="0" err="1"/>
                        <a:t>LeCun</a:t>
                      </a:r>
                      <a:r>
                        <a:rPr lang="en-US" sz="2000" dirty="0"/>
                        <a:t>, Y. </a:t>
                      </a:r>
                      <a:r>
                        <a:rPr lang="en-US" sz="2000" dirty="0" err="1"/>
                        <a:t>Bengio</a:t>
                      </a:r>
                      <a:r>
                        <a:rPr lang="en-US" sz="2000" dirty="0"/>
                        <a:t>, and G. Hinton,</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a:t>
                      </a:r>
                    </a:p>
                  </a:txBody>
                  <a:tcPr/>
                </a:tc>
                <a:tc>
                  <a:txBody>
                    <a:bodyPr/>
                    <a:lstStyle/>
                    <a:p>
                      <a:pPr algn="just"/>
                      <a:r>
                        <a:rPr kumimoji="0" lang="en-US" sz="2000" b="0" i="0" kern="1200" dirty="0">
                          <a:solidFill>
                            <a:schemeClr val="dk1"/>
                          </a:solidFill>
                          <a:effectLst/>
                          <a:latin typeface="+mn-lt"/>
                          <a:ea typeface="+mn-ea"/>
                          <a:cs typeface="+mn-cs"/>
                        </a:rPr>
                        <a:t>Deep Learning is a subset of Machine Learning that is based on artificial neural networks (ANNs) with multiple layers, also known as deep neural networks (DNNs)</a:t>
                      </a:r>
                    </a:p>
                    <a:p>
                      <a:pPr algn="just"/>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519443064"/>
              </p:ext>
            </p:extLst>
          </p:nvPr>
        </p:nvGraphicFramePr>
        <p:xfrm>
          <a:off x="1295400" y="304801"/>
          <a:ext cx="7639050" cy="52954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279650">
                  <a:extLst>
                    <a:ext uri="{9D8B030D-6E8A-4147-A177-3AD203B41FA5}">
                      <a16:colId xmlns:a16="http://schemas.microsoft.com/office/drawing/2014/main" val="20001"/>
                    </a:ext>
                  </a:extLst>
                </a:gridCol>
                <a:gridCol w="29146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43697">
                <a:tc>
                  <a:txBody>
                    <a:bodyPr/>
                    <a:lstStyle/>
                    <a:p>
                      <a:pPr algn="just"/>
                      <a:r>
                        <a:rPr kumimoji="0" lang="en-US" sz="2000" b="0" i="0" kern="1200" dirty="0">
                          <a:solidFill>
                            <a:schemeClr val="dk1"/>
                          </a:solidFill>
                          <a:effectLst/>
                          <a:latin typeface="+mn-lt"/>
                          <a:ea typeface="+mn-ea"/>
                          <a:cs typeface="+mn-cs"/>
                        </a:rPr>
                        <a:t>"</a:t>
                      </a:r>
                      <a:r>
                        <a:rPr lang="en-US" sz="2000" dirty="0"/>
                        <a:t>“Unsupervised CNN for single view depth estimation: Geometry to the rescue,”</a:t>
                      </a:r>
                      <a:endParaRPr lang="en-IN" sz="2000" dirty="0">
                        <a:latin typeface="Times New Roman" pitchFamily="18" charset="0"/>
                        <a:cs typeface="Times New Roman" pitchFamily="18" charset="0"/>
                      </a:endParaRPr>
                    </a:p>
                  </a:txBody>
                  <a:tcPr/>
                </a:tc>
                <a:tc>
                  <a:txBody>
                    <a:bodyPr/>
                    <a:lstStyle/>
                    <a:p>
                      <a:pPr algn="just"/>
                      <a:r>
                        <a:rPr lang="en-IN" sz="2000"/>
                        <a:t>R. Garg, V. K. BG, G. Carneiro, and I. Reid</a:t>
                      </a:r>
                      <a:endParaRPr lang="en-IN" sz="2000" dirty="0">
                        <a:latin typeface="Times New Roman" pitchFamily="18" charset="0"/>
                        <a:cs typeface="Times New Roman" pitchFamily="18" charset="0"/>
                      </a:endParaRPr>
                    </a:p>
                  </a:txBody>
                  <a:tcPr/>
                </a:tc>
                <a:tc>
                  <a:txBody>
                    <a:bodyPr/>
                    <a:lstStyle/>
                    <a:p>
                      <a:pPr algn="just"/>
                      <a:r>
                        <a:rPr kumimoji="0" lang="en-US" sz="2000" b="0" i="0" kern="1200">
                          <a:solidFill>
                            <a:schemeClr val="dk1"/>
                          </a:solidFill>
                          <a:effectLst/>
                          <a:latin typeface="+mn-lt"/>
                          <a:ea typeface="+mn-ea"/>
                          <a:cs typeface="+mn-cs"/>
                        </a:rPr>
                        <a:t>A significant weakness of most current deep Convolutional Neural Networks is the need to train them using vast amounts of manu- ally labelled data.</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IN" sz="2000"/>
                        <a:t>“Advances in computational stereo,”</a:t>
                      </a:r>
                      <a:endParaRPr lang="en-IN" sz="2000" dirty="0">
                        <a:latin typeface="Times New Roman" pitchFamily="18" charset="0"/>
                        <a:cs typeface="Times New Roman" pitchFamily="18" charset="0"/>
                      </a:endParaRPr>
                    </a:p>
                  </a:txBody>
                  <a:tcPr/>
                </a:tc>
                <a:tc>
                  <a:txBody>
                    <a:bodyPr/>
                    <a:lstStyle/>
                    <a:p>
                      <a:pPr algn="just"/>
                      <a:r>
                        <a:rPr lang="en-US" sz="2000" dirty="0"/>
                        <a:t>M. Brown, D. </a:t>
                      </a:r>
                      <a:r>
                        <a:rPr lang="en-US" sz="2000" dirty="0" err="1"/>
                        <a:t>Burschka</a:t>
                      </a:r>
                      <a:r>
                        <a:rPr lang="en-US" sz="2000" dirty="0"/>
                        <a:t>, and G. Hager</a:t>
                      </a:r>
                      <a:r>
                        <a:rPr kumimoji="0" lang="de-DE" sz="2000" b="0" i="0" kern="1200" dirty="0">
                          <a:solidFill>
                            <a:schemeClr val="dk1"/>
                          </a:solidFill>
                          <a:effectLst/>
                          <a:latin typeface="+mn-lt"/>
                          <a:ea typeface="+mn-ea"/>
                          <a:cs typeface="+mn-cs"/>
                        </a:rPr>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Extraction of three-dimensional structure of a scene from stereo images is a problem that has been studied by the computer vision community for decades.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 Since the early stages of computer vision, estimating depth from images has been one of the iconic challenges for researchers.</a:t>
            </a:r>
          </a:p>
          <a:p>
            <a:pPr algn="just">
              <a:lnSpc>
                <a:spcPct val="170000"/>
              </a:lnSpc>
            </a:pPr>
            <a:r>
              <a:rPr lang="en-US" sz="2000" dirty="0">
                <a:latin typeface="Times New Roman" panose="02020603050405020304" pitchFamily="18" charset="0"/>
                <a:cs typeface="Times New Roman" panose="02020603050405020304" pitchFamily="18" charset="0"/>
              </a:rPr>
              <a:t> Obtaining dense and accurate depth maps is crucial for effectively addressing higher-level tasks such as 3D reconstruction, mapping and localization, autonomous driving, and many more.</a:t>
            </a:r>
          </a:p>
          <a:p>
            <a:pPr algn="just">
              <a:lnSpc>
                <a:spcPct val="170000"/>
              </a:lnSpc>
            </a:pPr>
            <a:r>
              <a:rPr lang="en-US" sz="2000" dirty="0">
                <a:latin typeface="Times New Roman" panose="02020603050405020304" pitchFamily="18" charset="0"/>
                <a:cs typeface="Times New Roman" panose="02020603050405020304" pitchFamily="18" charset="0"/>
              </a:rPr>
              <a:t> The focus of this paper is on stereo matching, which is classified as a passive sensing technique, and related topics</a:t>
            </a:r>
            <a:r>
              <a:rPr lang="en-US" sz="1200" dirty="0"/>
              <a:t>.</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a:extLst>
              <a:ext uri="{FF2B5EF4-FFF2-40B4-BE49-F238E27FC236}">
                <a16:creationId xmlns:a16="http://schemas.microsoft.com/office/drawing/2014/main" id="{1351BF25-4415-13B3-5E0B-4FB4E6501FE8}"/>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35100" y="1371600"/>
            <a:ext cx="7499350" cy="42671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descr="The schematic of unsupervised monocular depth estimation. X indicates that the three-dimensional scene is mapped to the two-dimensional plane. Z is the depth of the image. x l is the coordinate of the left camera imaging and x r is the coordinate of the right camera imaging. f is the focal length of the binocular camera. b is the distance of baseline between the left and right cameras of the binocular camera.">
            <a:extLst>
              <a:ext uri="{FF2B5EF4-FFF2-40B4-BE49-F238E27FC236}">
                <a16:creationId xmlns:a16="http://schemas.microsoft.com/office/drawing/2014/main" id="{308B54DA-53F1-11BD-7378-3A3DA09394D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5100" y="2110015"/>
            <a:ext cx="7499350" cy="34761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371600" y="1295400"/>
            <a:ext cx="7315200" cy="5105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We have presented a comprehensive survey of recent advances in depth estimation from images leveraging the synergies between binocular stereo and data-driven, </a:t>
            </a:r>
            <a:r>
              <a:rPr lang="en-US" sz="2000" dirty="0" err="1">
                <a:latin typeface="Times New Roman" panose="02020603050405020304" pitchFamily="18" charset="0"/>
                <a:cs typeface="Times New Roman" panose="02020603050405020304" pitchFamily="18" charset="0"/>
              </a:rPr>
              <a:t>learningbased</a:t>
            </a:r>
            <a:r>
              <a:rPr lang="en-US" sz="2000" dirty="0">
                <a:latin typeface="Times New Roman" panose="02020603050405020304" pitchFamily="18" charset="0"/>
                <a:cs typeface="Times New Roman" panose="02020603050405020304" pitchFamily="18" charset="0"/>
              </a:rPr>
              <a:t> methods.</a:t>
            </a:r>
          </a:p>
          <a:p>
            <a:pPr algn="just">
              <a:lnSpc>
                <a:spcPct val="150000"/>
              </a:lnSpc>
            </a:pPr>
            <a:r>
              <a:rPr lang="en-US" sz="2000" dirty="0">
                <a:latin typeface="Times New Roman" panose="02020603050405020304" pitchFamily="18" charset="0"/>
                <a:cs typeface="Times New Roman" panose="02020603050405020304" pitchFamily="18" charset="0"/>
              </a:rPr>
              <a:t> Reviewing the literature reveals that the relationship is bidirectional and new machine learning approaches had to be developed to address depth estimation. </a:t>
            </a:r>
          </a:p>
          <a:p>
            <a:pPr algn="just">
              <a:lnSpc>
                <a:spcPct val="150000"/>
              </a:lnSpc>
            </a:pPr>
            <a:r>
              <a:rPr lang="en-US" sz="2000" dirty="0">
                <a:latin typeface="Times New Roman" panose="02020603050405020304" pitchFamily="18" charset="0"/>
                <a:cs typeface="Times New Roman" panose="02020603050405020304" pitchFamily="18" charset="0"/>
              </a:rPr>
              <a:t>While research is ongoing and voluminous, we believe that this survey will be valuable for researchers entering this field, as well as for experts.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1143000"/>
            <a:ext cx="7696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[1] D. </a:t>
            </a:r>
            <a:r>
              <a:rPr lang="en-IN" sz="2000" dirty="0" err="1">
                <a:latin typeface="Times New Roman" panose="02020603050405020304" pitchFamily="18" charset="0"/>
                <a:cs typeface="Times New Roman" panose="02020603050405020304" pitchFamily="18" charset="0"/>
              </a:rPr>
              <a:t>Scharstein</a:t>
            </a:r>
            <a:r>
              <a:rPr lang="en-IN" sz="2000" dirty="0">
                <a:latin typeface="Times New Roman" panose="02020603050405020304" pitchFamily="18" charset="0"/>
                <a:cs typeface="Times New Roman" panose="02020603050405020304" pitchFamily="18" charset="0"/>
              </a:rPr>
              <a:t> and R. </a:t>
            </a:r>
            <a:r>
              <a:rPr lang="en-IN" sz="2000" dirty="0" err="1">
                <a:latin typeface="Times New Roman" panose="02020603050405020304" pitchFamily="18" charset="0"/>
                <a:cs typeface="Times New Roman" panose="02020603050405020304" pitchFamily="18" charset="0"/>
              </a:rPr>
              <a:t>Szeliski</a:t>
            </a:r>
            <a:r>
              <a:rPr lang="en-IN" sz="2000" dirty="0">
                <a:latin typeface="Times New Roman" panose="02020603050405020304" pitchFamily="18" charset="0"/>
                <a:cs typeface="Times New Roman" panose="02020603050405020304" pitchFamily="18" charset="0"/>
              </a:rPr>
              <a:t>, “A taxonomy and evaluation of dense two-frame stereo correspondence algorithms,” IJCV, vol. 47, no. 1-3, pp. 7–42, 2002.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 Y. </a:t>
            </a:r>
            <a:r>
              <a:rPr lang="en-IN" sz="2000" dirty="0" err="1">
                <a:latin typeface="Times New Roman" panose="02020603050405020304" pitchFamily="18" charset="0"/>
                <a:cs typeface="Times New Roman" panose="02020603050405020304" pitchFamily="18" charset="0"/>
              </a:rPr>
              <a:t>LeCun</a:t>
            </a:r>
            <a:r>
              <a:rPr lang="en-IN" sz="2000" dirty="0">
                <a:latin typeface="Times New Roman" panose="02020603050405020304" pitchFamily="18" charset="0"/>
                <a:cs typeface="Times New Roman" panose="02020603050405020304" pitchFamily="18" charset="0"/>
              </a:rPr>
              <a:t>, Y.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and G. Hinton, “Deep learning,” Nature, vol. 521, no. 7553, p. 436, 2015.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R. Garg, V. K. BG, G. Carneiro, and I. Reid, “Unsupervised CNN for single view depth estimation: Geometry to the rescue,” in ECCV. Springer, 2016, pp. 740–756. </a:t>
            </a:r>
          </a:p>
          <a:p>
            <a:pPr algn="just"/>
            <a:endParaRPr lang="en-IN"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[4] M. Brown, D. </a:t>
            </a:r>
            <a:r>
              <a:rPr lang="en-US" sz="2000" dirty="0" err="1">
                <a:latin typeface="Times New Roman" panose="02020603050405020304" pitchFamily="18" charset="0"/>
                <a:cs typeface="Times New Roman" panose="02020603050405020304" pitchFamily="18" charset="0"/>
              </a:rPr>
              <a:t>Burschka</a:t>
            </a:r>
            <a:r>
              <a:rPr lang="en-US" sz="2000" dirty="0">
                <a:latin typeface="Times New Roman" panose="02020603050405020304" pitchFamily="18" charset="0"/>
                <a:cs typeface="Times New Roman" panose="02020603050405020304" pitchFamily="18" charset="0"/>
              </a:rPr>
              <a:t>, and G. Hager, “Advances in computational stereo,” PAMI, vol. 25, no. 8, pp. 993–1008, 2003</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838200"/>
            <a:ext cx="7345680" cy="5257800"/>
          </a:xfrm>
        </p:spPr>
        <p:txBody>
          <a:bodyPr>
            <a:noAutofit/>
          </a:bodyPr>
          <a:lstStyle/>
          <a:p>
            <a:pPr algn="just"/>
            <a:r>
              <a:rPr lang="en-IN" sz="2000" dirty="0">
                <a:latin typeface="Times New Roman" panose="02020603050405020304" pitchFamily="18" charset="0"/>
                <a:cs typeface="Times New Roman" panose="02020603050405020304" pitchFamily="18" charset="0"/>
              </a:rPr>
              <a:t>[5] D. </a:t>
            </a:r>
            <a:r>
              <a:rPr lang="en-IN" sz="2000" dirty="0" err="1">
                <a:latin typeface="Times New Roman" panose="02020603050405020304" pitchFamily="18" charset="0"/>
                <a:cs typeface="Times New Roman" panose="02020603050405020304" pitchFamily="18" charset="0"/>
              </a:rPr>
              <a:t>Scharstein</a:t>
            </a:r>
            <a:r>
              <a:rPr lang="en-IN" sz="2000" dirty="0">
                <a:latin typeface="Times New Roman" panose="02020603050405020304" pitchFamily="18" charset="0"/>
                <a:cs typeface="Times New Roman" panose="02020603050405020304" pitchFamily="18" charset="0"/>
              </a:rPr>
              <a:t> and R. </a:t>
            </a:r>
            <a:r>
              <a:rPr lang="en-IN" sz="2000" dirty="0" err="1">
                <a:latin typeface="Times New Roman" panose="02020603050405020304" pitchFamily="18" charset="0"/>
                <a:cs typeface="Times New Roman" panose="02020603050405020304" pitchFamily="18" charset="0"/>
              </a:rPr>
              <a:t>Szeliski</a:t>
            </a:r>
            <a:r>
              <a:rPr lang="en-IN" sz="2000" dirty="0">
                <a:latin typeface="Times New Roman" panose="02020603050405020304" pitchFamily="18" charset="0"/>
                <a:cs typeface="Times New Roman" panose="02020603050405020304" pitchFamily="18" charset="0"/>
              </a:rPr>
              <a:t>, “High-accuracy stereo depth maps using structured light,” in CVPR, 2003.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H. </a:t>
            </a:r>
            <a:r>
              <a:rPr lang="en-IN" sz="2000" dirty="0" err="1">
                <a:latin typeface="Times New Roman" panose="02020603050405020304" pitchFamily="18" charset="0"/>
                <a:cs typeface="Times New Roman" panose="02020603050405020304" pitchFamily="18" charset="0"/>
              </a:rPr>
              <a:t>Hirschmuller</a:t>
            </a:r>
            <a:r>
              <a:rPr lang="en-IN" sz="2000" dirty="0">
                <a:latin typeface="Times New Roman" panose="02020603050405020304" pitchFamily="18" charset="0"/>
                <a:cs typeface="Times New Roman" panose="02020603050405020304" pitchFamily="18" charset="0"/>
              </a:rPr>
              <a:t> and D. </a:t>
            </a:r>
            <a:r>
              <a:rPr lang="en-IN" sz="2000" dirty="0" err="1">
                <a:latin typeface="Times New Roman" panose="02020603050405020304" pitchFamily="18" charset="0"/>
                <a:cs typeface="Times New Roman" panose="02020603050405020304" pitchFamily="18" charset="0"/>
              </a:rPr>
              <a:t>Scharstein</a:t>
            </a:r>
            <a:r>
              <a:rPr lang="en-IN" sz="2000" dirty="0">
                <a:latin typeface="Times New Roman" panose="02020603050405020304" pitchFamily="18" charset="0"/>
                <a:cs typeface="Times New Roman" panose="02020603050405020304" pitchFamily="18" charset="0"/>
              </a:rPr>
              <a:t>, “Evaluation of cost functions ¨ for stereo matching,” in CVPR, 2007.</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[7] A. Geiger, P. Lenz, and R. Urtasun, “Are we ready for autonomous driving? The KITTI vision benchmark suite,” in CVPR, 2012.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D. </a:t>
            </a:r>
            <a:r>
              <a:rPr lang="en-IN" sz="2000" dirty="0" err="1">
                <a:latin typeface="Times New Roman" panose="02020603050405020304" pitchFamily="18" charset="0"/>
                <a:cs typeface="Times New Roman" panose="02020603050405020304" pitchFamily="18" charset="0"/>
              </a:rPr>
              <a:t>Scharstein</a:t>
            </a:r>
            <a:r>
              <a:rPr lang="en-IN" sz="2000" dirty="0">
                <a:latin typeface="Times New Roman" panose="02020603050405020304" pitchFamily="18" charset="0"/>
                <a:cs typeface="Times New Roman" panose="02020603050405020304" pitchFamily="18" charset="0"/>
              </a:rPr>
              <a:t>, H. </a:t>
            </a:r>
            <a:r>
              <a:rPr lang="en-IN" sz="2000" dirty="0" err="1">
                <a:latin typeface="Times New Roman" panose="02020603050405020304" pitchFamily="18" charset="0"/>
                <a:cs typeface="Times New Roman" panose="02020603050405020304" pitchFamily="18" charset="0"/>
              </a:rPr>
              <a:t>Hirschmuller</a:t>
            </a:r>
            <a:r>
              <a:rPr lang="en-IN" sz="2000" dirty="0">
                <a:latin typeface="Times New Roman" panose="02020603050405020304" pitchFamily="18" charset="0"/>
                <a:cs typeface="Times New Roman" panose="02020603050405020304" pitchFamily="18" charset="0"/>
              </a:rPr>
              <a:t>, Y. Kitajima, G. Krathwohl, ¨ N. </a:t>
            </a:r>
            <a:r>
              <a:rPr lang="en-IN" sz="2000" dirty="0" err="1">
                <a:latin typeface="Times New Roman" panose="02020603050405020304" pitchFamily="18" charset="0"/>
                <a:cs typeface="Times New Roman" panose="02020603050405020304" pitchFamily="18" charset="0"/>
              </a:rPr>
              <a:t>Nesi</a:t>
            </a:r>
            <a:r>
              <a:rPr lang="en-IN" sz="2000" dirty="0">
                <a:latin typeface="Times New Roman" panose="02020603050405020304" pitchFamily="18" charset="0"/>
                <a:cs typeface="Times New Roman" panose="02020603050405020304" pitchFamily="18" charset="0"/>
              </a:rPr>
              <a:t>ˇ c, X. Wang, and P. </a:t>
            </a:r>
            <a:r>
              <a:rPr lang="en-IN" sz="2000" dirty="0" err="1">
                <a:latin typeface="Times New Roman" panose="02020603050405020304" pitchFamily="18" charset="0"/>
                <a:cs typeface="Times New Roman" panose="02020603050405020304" pitchFamily="18" charset="0"/>
              </a:rPr>
              <a:t>Westling</a:t>
            </a:r>
            <a:r>
              <a:rPr lang="en-IN" sz="2000" dirty="0">
                <a:latin typeface="Times New Roman" panose="02020603050405020304" pitchFamily="18" charset="0"/>
                <a:cs typeface="Times New Roman" panose="02020603050405020304" pitchFamily="18" charset="0"/>
              </a:rPr>
              <a:t>, “High-resolution stereo ´ datasets with subpixel-accurate ground truth,” in German Conference on Pattern Recognition, 2014, pp. 31–42. </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600200" y="1066800"/>
            <a:ext cx="6705600" cy="5029200"/>
          </a:xfrm>
        </p:spPr>
        <p:txBody>
          <a:bodyPr>
            <a:noAutofit/>
          </a:bodyPr>
          <a:lstStyle/>
          <a:p>
            <a:pPr algn="just"/>
            <a:r>
              <a:rPr lang="en-IN" sz="2000" dirty="0">
                <a:latin typeface="Times New Roman" panose="02020603050405020304" pitchFamily="18" charset="0"/>
                <a:cs typeface="Times New Roman" panose="02020603050405020304" pitchFamily="18" charset="0"/>
              </a:rPr>
              <a:t>[9] M. </a:t>
            </a:r>
            <a:r>
              <a:rPr lang="en-IN" sz="2000" dirty="0" err="1">
                <a:latin typeface="Times New Roman" panose="02020603050405020304" pitchFamily="18" charset="0"/>
                <a:cs typeface="Times New Roman" panose="02020603050405020304" pitchFamily="18" charset="0"/>
              </a:rPr>
              <a:t>Menze</a:t>
            </a:r>
            <a:r>
              <a:rPr lang="en-IN" sz="2000" dirty="0">
                <a:latin typeface="Times New Roman" panose="02020603050405020304" pitchFamily="18" charset="0"/>
                <a:cs typeface="Times New Roman" panose="02020603050405020304" pitchFamily="18" charset="0"/>
              </a:rPr>
              <a:t> and A. Geiger, “Object scene flow for autonomous vehicles,” in CVPR, 2015, pp. 3061–3070.</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[10] T. </a:t>
            </a:r>
            <a:r>
              <a:rPr lang="en-IN" sz="2000" dirty="0" err="1">
                <a:latin typeface="Times New Roman" panose="02020603050405020304" pitchFamily="18" charset="0"/>
                <a:cs typeface="Times New Roman" panose="02020603050405020304" pitchFamily="18" charset="0"/>
              </a:rPr>
              <a:t>Schops</a:t>
            </a:r>
            <a:r>
              <a:rPr lang="en-IN" sz="2000" dirty="0">
                <a:latin typeface="Times New Roman" panose="02020603050405020304" pitchFamily="18" charset="0"/>
                <a:cs typeface="Times New Roman" panose="02020603050405020304" pitchFamily="18" charset="0"/>
              </a:rPr>
              <a:t>, J. L. </a:t>
            </a:r>
            <a:r>
              <a:rPr lang="en-IN" sz="2000" dirty="0" err="1">
                <a:latin typeface="Times New Roman" panose="02020603050405020304" pitchFamily="18" charset="0"/>
                <a:cs typeface="Times New Roman" panose="02020603050405020304" pitchFamily="18" charset="0"/>
              </a:rPr>
              <a:t>Sch</a:t>
            </a:r>
            <a:r>
              <a:rPr lang="en-IN" sz="2000" dirty="0">
                <a:latin typeface="Times New Roman" panose="02020603050405020304" pitchFamily="18" charset="0"/>
                <a:cs typeface="Times New Roman" panose="02020603050405020304" pitchFamily="18" charset="0"/>
              </a:rPr>
              <a:t> ¨ </a:t>
            </a:r>
            <a:r>
              <a:rPr lang="en-IN" sz="2000" dirty="0" err="1">
                <a:latin typeface="Times New Roman" panose="02020603050405020304" pitchFamily="18" charset="0"/>
                <a:cs typeface="Times New Roman" panose="02020603050405020304" pitchFamily="18" charset="0"/>
              </a:rPr>
              <a:t>onberger</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Galliani</a:t>
            </a:r>
            <a:r>
              <a:rPr lang="en-IN" sz="2000" dirty="0">
                <a:latin typeface="Times New Roman" panose="02020603050405020304" pitchFamily="18" charset="0"/>
                <a:cs typeface="Times New Roman" panose="02020603050405020304" pitchFamily="18" charset="0"/>
              </a:rPr>
              <a:t>, T. Sattler, K. Schindler, ¨ M. </a:t>
            </a:r>
            <a:r>
              <a:rPr lang="en-IN" sz="2000" dirty="0" err="1">
                <a:latin typeface="Times New Roman" panose="02020603050405020304" pitchFamily="18" charset="0"/>
                <a:cs typeface="Times New Roman" panose="02020603050405020304" pitchFamily="18" charset="0"/>
              </a:rPr>
              <a:t>Pollefeys</a:t>
            </a:r>
            <a:r>
              <a:rPr lang="en-IN" sz="2000" dirty="0">
                <a:latin typeface="Times New Roman" panose="02020603050405020304" pitchFamily="18" charset="0"/>
                <a:cs typeface="Times New Roman" panose="02020603050405020304" pitchFamily="18" charset="0"/>
              </a:rPr>
              <a:t>, and A. Geiger, “A multi-view stereo benchmark with high-resolution images and multi-camera videos,” in CVPR, 2017, pp. 3260–3269.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N. Mayer, E. </a:t>
            </a:r>
            <a:r>
              <a:rPr lang="en-IN" sz="2000" dirty="0" err="1">
                <a:latin typeface="Times New Roman" panose="02020603050405020304" pitchFamily="18" charset="0"/>
                <a:cs typeface="Times New Roman" panose="02020603050405020304" pitchFamily="18" charset="0"/>
              </a:rPr>
              <a:t>Ilg</a:t>
            </a:r>
            <a:r>
              <a:rPr lang="en-IN" sz="2000" dirty="0">
                <a:latin typeface="Times New Roman" panose="02020603050405020304" pitchFamily="18" charset="0"/>
                <a:cs typeface="Times New Roman" panose="02020603050405020304" pitchFamily="18" charset="0"/>
              </a:rPr>
              <a:t>, P. </a:t>
            </a:r>
            <a:r>
              <a:rPr lang="en-IN" sz="2000" dirty="0" err="1">
                <a:latin typeface="Times New Roman" panose="02020603050405020304" pitchFamily="18" charset="0"/>
                <a:cs typeface="Times New Roman" panose="02020603050405020304" pitchFamily="18" charset="0"/>
              </a:rPr>
              <a:t>Hausser</a:t>
            </a:r>
            <a:r>
              <a:rPr lang="en-IN" sz="2000" dirty="0">
                <a:latin typeface="Times New Roman" panose="02020603050405020304" pitchFamily="18" charset="0"/>
                <a:cs typeface="Times New Roman" panose="02020603050405020304" pitchFamily="18" charset="0"/>
              </a:rPr>
              <a:t>, P. Fischer, D. </a:t>
            </a:r>
            <a:r>
              <a:rPr lang="en-IN" sz="2000" dirty="0" err="1">
                <a:latin typeface="Times New Roman" panose="02020603050405020304" pitchFamily="18" charset="0"/>
                <a:cs typeface="Times New Roman" panose="02020603050405020304" pitchFamily="18" charset="0"/>
              </a:rPr>
              <a:t>Cremers</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Dosovitskiy</a:t>
            </a:r>
            <a:r>
              <a:rPr lang="en-IN" sz="2000" dirty="0">
                <a:latin typeface="Times New Roman" panose="02020603050405020304" pitchFamily="18" charset="0"/>
                <a:cs typeface="Times New Roman" panose="02020603050405020304" pitchFamily="18" charset="0"/>
              </a:rPr>
              <a:t>, and T. </a:t>
            </a:r>
            <a:r>
              <a:rPr lang="en-IN" sz="2000" dirty="0" err="1">
                <a:latin typeface="Times New Roman" panose="02020603050405020304" pitchFamily="18" charset="0"/>
                <a:cs typeface="Times New Roman" panose="02020603050405020304" pitchFamily="18" charset="0"/>
              </a:rPr>
              <a:t>Brox</a:t>
            </a:r>
            <a:r>
              <a:rPr lang="en-IN" sz="2000" dirty="0">
                <a:latin typeface="Times New Roman" panose="02020603050405020304" pitchFamily="18" charset="0"/>
                <a:cs typeface="Times New Roman" panose="02020603050405020304" pitchFamily="18" charset="0"/>
              </a:rPr>
              <a:t>, “A large dataset to train convolutional networks for disparity, optical flow, and scene flow estimation,” in CVPR, 2016, pp. 4040–4048. [12] A. Geiger, P. Lenz, C. Stiller, and R. Urtasun, “Vision meets robotics: The </a:t>
            </a:r>
            <a:r>
              <a:rPr lang="en-IN" sz="2000" dirty="0" err="1">
                <a:latin typeface="Times New Roman" panose="02020603050405020304" pitchFamily="18" charset="0"/>
                <a:cs typeface="Times New Roman" panose="02020603050405020304" pitchFamily="18" charset="0"/>
              </a:rPr>
              <a:t>kitti</a:t>
            </a:r>
            <a:r>
              <a:rPr lang="en-IN" sz="2000" dirty="0">
                <a:latin typeface="Times New Roman" panose="02020603050405020304" pitchFamily="18" charset="0"/>
                <a:cs typeface="Times New Roman" panose="02020603050405020304" pitchFamily="18" charset="0"/>
              </a:rPr>
              <a:t> dataset,” IJRR, vol. 32, no. 11, pp. 1231–1237, 2013</a:t>
            </a:r>
            <a:endParaRPr lang="en-US" sz="2000" b="0" i="0" dirty="0">
              <a:solidFill>
                <a:srgbClr val="333333"/>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76400" y="381000"/>
            <a:ext cx="7010400" cy="5943600"/>
          </a:xfrm>
        </p:spPr>
        <p:txBody>
          <a:bodyPr>
            <a:noAutofit/>
          </a:bodyPr>
          <a:lstStyle/>
          <a:p>
            <a:pPr algn="just"/>
            <a:r>
              <a:rPr lang="en-IN" sz="2000" dirty="0">
                <a:latin typeface="Times New Roman" panose="02020603050405020304" pitchFamily="18" charset="0"/>
                <a:cs typeface="Times New Roman" panose="02020603050405020304" pitchFamily="18" charset="0"/>
              </a:rPr>
              <a:t>[12] A. Geiger, P. Lenz, C. Stiller, and R. Urtasun, “Vision meets robotics: The </a:t>
            </a:r>
            <a:r>
              <a:rPr lang="en-IN" sz="2000" dirty="0" err="1">
                <a:latin typeface="Times New Roman" panose="02020603050405020304" pitchFamily="18" charset="0"/>
                <a:cs typeface="Times New Roman" panose="02020603050405020304" pitchFamily="18" charset="0"/>
              </a:rPr>
              <a:t>kitti</a:t>
            </a:r>
            <a:r>
              <a:rPr lang="en-IN" sz="2000" dirty="0">
                <a:latin typeface="Times New Roman" panose="02020603050405020304" pitchFamily="18" charset="0"/>
                <a:cs typeface="Times New Roman" panose="02020603050405020304" pitchFamily="18" charset="0"/>
              </a:rPr>
              <a:t> dataset,” IJRR, vol. 32, no. 11, pp. 1231–1237, 2013.</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[13] N. Mayer, E. </a:t>
            </a:r>
            <a:r>
              <a:rPr lang="en-IN" sz="2000" dirty="0" err="1">
                <a:latin typeface="Times New Roman" panose="02020603050405020304" pitchFamily="18" charset="0"/>
                <a:cs typeface="Times New Roman" panose="02020603050405020304" pitchFamily="18" charset="0"/>
              </a:rPr>
              <a:t>Ilg</a:t>
            </a:r>
            <a:r>
              <a:rPr lang="en-IN" sz="2000" dirty="0">
                <a:latin typeface="Times New Roman" panose="02020603050405020304" pitchFamily="18" charset="0"/>
                <a:cs typeface="Times New Roman" panose="02020603050405020304" pitchFamily="18" charset="0"/>
              </a:rPr>
              <a:t>, P. Fischer, C. </a:t>
            </a:r>
            <a:r>
              <a:rPr lang="en-IN" sz="2000" dirty="0" err="1">
                <a:latin typeface="Times New Roman" panose="02020603050405020304" pitchFamily="18" charset="0"/>
                <a:cs typeface="Times New Roman" panose="02020603050405020304" pitchFamily="18" charset="0"/>
              </a:rPr>
              <a:t>Hazirbas</a:t>
            </a:r>
            <a:r>
              <a:rPr lang="en-IN" sz="2000" dirty="0">
                <a:latin typeface="Times New Roman" panose="02020603050405020304" pitchFamily="18" charset="0"/>
                <a:cs typeface="Times New Roman" panose="02020603050405020304" pitchFamily="18" charset="0"/>
              </a:rPr>
              <a:t>, D. </a:t>
            </a:r>
            <a:r>
              <a:rPr lang="en-IN" sz="2000" dirty="0" err="1">
                <a:latin typeface="Times New Roman" panose="02020603050405020304" pitchFamily="18" charset="0"/>
                <a:cs typeface="Times New Roman" panose="02020603050405020304" pitchFamily="18" charset="0"/>
              </a:rPr>
              <a:t>Cremers</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Dosovitskiy</a:t>
            </a:r>
            <a:r>
              <a:rPr lang="en-IN" sz="2000" dirty="0">
                <a:latin typeface="Times New Roman" panose="02020603050405020304" pitchFamily="18" charset="0"/>
                <a:cs typeface="Times New Roman" panose="02020603050405020304" pitchFamily="18" charset="0"/>
              </a:rPr>
              <a:t>, and T. </a:t>
            </a:r>
            <a:r>
              <a:rPr lang="en-IN" sz="2000" dirty="0" err="1">
                <a:latin typeface="Times New Roman" panose="02020603050405020304" pitchFamily="18" charset="0"/>
                <a:cs typeface="Times New Roman" panose="02020603050405020304" pitchFamily="18" charset="0"/>
              </a:rPr>
              <a:t>Brox</a:t>
            </a:r>
            <a:r>
              <a:rPr lang="en-IN" sz="2000" dirty="0">
                <a:latin typeface="Times New Roman" panose="02020603050405020304" pitchFamily="18" charset="0"/>
                <a:cs typeface="Times New Roman" panose="02020603050405020304" pitchFamily="18" charset="0"/>
              </a:rPr>
              <a:t>, “What makes good synthetic training data for learning disparity and optical flow estimation?” IJCV, vol. 126, no. 9, pp. 942–960, 2018. </a:t>
            </a:r>
          </a:p>
          <a:p>
            <a:pPr algn="just"/>
            <a:r>
              <a:rPr lang="en-IN" sz="2000" dirty="0">
                <a:latin typeface="Times New Roman" panose="02020603050405020304" pitchFamily="18" charset="0"/>
                <a:cs typeface="Times New Roman" panose="02020603050405020304" pitchFamily="18" charset="0"/>
              </a:rPr>
              <a:t>[14] A. X. Chang, T. Funkhouser, L. </a:t>
            </a:r>
            <a:r>
              <a:rPr lang="en-IN" sz="2000" dirty="0" err="1">
                <a:latin typeface="Times New Roman" panose="02020603050405020304" pitchFamily="18" charset="0"/>
                <a:cs typeface="Times New Roman" panose="02020603050405020304" pitchFamily="18" charset="0"/>
              </a:rPr>
              <a:t>Guibas</a:t>
            </a:r>
            <a:r>
              <a:rPr lang="en-IN" sz="2000" dirty="0">
                <a:latin typeface="Times New Roman" panose="02020603050405020304" pitchFamily="18" charset="0"/>
                <a:cs typeface="Times New Roman" panose="02020603050405020304" pitchFamily="18" charset="0"/>
              </a:rPr>
              <a:t>, P. Hanrahan, Q. Huang, Z. Li, S. Savarese, M. Savva, S. Song, H. </a:t>
            </a:r>
            <a:r>
              <a:rPr lang="en-IN" sz="2000" dirty="0" err="1">
                <a:latin typeface="Times New Roman" panose="02020603050405020304" pitchFamily="18" charset="0"/>
                <a:cs typeface="Times New Roman" panose="02020603050405020304" pitchFamily="18" charset="0"/>
              </a:rPr>
              <a:t>Su</a:t>
            </a:r>
            <a:r>
              <a:rPr lang="en-IN" sz="2000" dirty="0">
                <a:latin typeface="Times New Roman" panose="02020603050405020304" pitchFamily="18" charset="0"/>
                <a:cs typeface="Times New Roman" panose="02020603050405020304" pitchFamily="18" charset="0"/>
              </a:rPr>
              <a:t> et al., “</a:t>
            </a:r>
            <a:r>
              <a:rPr lang="en-IN" sz="2000" dirty="0" err="1">
                <a:latin typeface="Times New Roman" panose="02020603050405020304" pitchFamily="18" charset="0"/>
                <a:cs typeface="Times New Roman" panose="02020603050405020304" pitchFamily="18" charset="0"/>
              </a:rPr>
              <a:t>ShapeNet</a:t>
            </a:r>
            <a:r>
              <a:rPr lang="en-IN" sz="2000" dirty="0">
                <a:latin typeface="Times New Roman" panose="02020603050405020304" pitchFamily="18" charset="0"/>
                <a:cs typeface="Times New Roman" panose="02020603050405020304" pitchFamily="18" charset="0"/>
              </a:rPr>
              <a:t>: An information-rich 3d model repository,”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arXiv:1512.03012, 2015.</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[15] D. J. Butler, J. Wulff, G. B. Stanley, and M. J. Black, “A naturalistic open source movie for optical flow evaluation,” in European Conf. on Computer Vision (ECCV), ser. Part IV, LNCS 7577, A. Fitzgibbon et al. (Eds.), Ed. Springer-Verlag, Oct. 2012, pp. 611–625.</a:t>
            </a:r>
            <a:endParaRPr lang="en-IN" sz="2000" b="1" i="0" dirty="0">
              <a:solidFill>
                <a:srgbClr val="33333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2728</TotalTime>
  <Words>1730</Words>
  <Application>Microsoft Office PowerPoint</Application>
  <PresentationFormat>On-screen Show (4:3)</PresentationFormat>
  <Paragraphs>103</Paragraphs>
  <Slides>19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Gill Sans MT</vt:lpstr>
      <vt:lpstr>Times New Roman</vt:lpstr>
      <vt:lpstr>Verdana</vt:lpstr>
      <vt:lpstr>Wingdings 2</vt:lpstr>
      <vt:lpstr>Solstice</vt:lpstr>
      <vt:lpstr>On the Synergies Between Machine Learning and Binocular Stereo for Depth Estimation From Images: A Survey</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651</cp:revision>
  <dcterms:created xsi:type="dcterms:W3CDTF">2006-08-16T00:00:00Z</dcterms:created>
  <dcterms:modified xsi:type="dcterms:W3CDTF">2023-03-07T07:01:15Z</dcterms:modified>
</cp:coreProperties>
</file>