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 id="34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354" y="67"/>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3/3/2023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3/3/2023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3/3/2023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3/3/2023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3/3/2023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3/3/2023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1219200"/>
            <a:ext cx="6858000" cy="4114800"/>
          </a:xfrm>
        </p:spPr>
        <p:txBody>
          <a:bodyPr>
            <a:noAutofit/>
          </a:bodyPr>
          <a:lstStyle/>
          <a:p>
            <a:pPr algn="ctr"/>
            <a:r>
              <a:rPr lang="en-US" sz="4800" b="1" dirty="0">
                <a:latin typeface="Times New Roman" panose="02020603050405020304" pitchFamily="18" charset="0"/>
                <a:cs typeface="Times New Roman" panose="02020603050405020304" pitchFamily="18" charset="0"/>
              </a:rPr>
              <a:t>Machine Learning and Marketing: A Systematic Literature Review</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752600" y="1295400"/>
            <a:ext cx="6781800" cy="4800600"/>
          </a:xfrm>
        </p:spPr>
        <p:txBody>
          <a:bodyPr>
            <a:noAutofit/>
          </a:bodyPr>
          <a:lstStyle/>
          <a:p>
            <a:pPr algn="just"/>
            <a:r>
              <a:rPr lang="en-US" sz="2000" dirty="0">
                <a:latin typeface="Times New Roman" panose="02020603050405020304" pitchFamily="18" charset="0"/>
                <a:cs typeface="Times New Roman" panose="02020603050405020304" pitchFamily="18" charset="0"/>
              </a:rPr>
              <a:t>Even though machine learning (ML) applications are not novel, they have gained popularity partly due to the advance in computing processing.</a:t>
            </a:r>
          </a:p>
          <a:p>
            <a:pPr algn="just"/>
            <a:r>
              <a:rPr lang="en-US" sz="2000" dirty="0">
                <a:latin typeface="Times New Roman" panose="02020603050405020304" pitchFamily="18" charset="0"/>
                <a:cs typeface="Times New Roman" panose="02020603050405020304" pitchFamily="18" charset="0"/>
              </a:rPr>
              <a:t> This study explores the adoption of ML methods in marketing applications through a bibliographic review of the period 2008–2022. </a:t>
            </a:r>
          </a:p>
          <a:p>
            <a:pPr algn="just"/>
            <a:r>
              <a:rPr lang="en-US" sz="2000" dirty="0">
                <a:latin typeface="Times New Roman" panose="02020603050405020304" pitchFamily="18" charset="0"/>
                <a:cs typeface="Times New Roman" panose="02020603050405020304" pitchFamily="18" charset="0"/>
              </a:rPr>
              <a:t>In this period, the adoption of ML in marketing has grown significantly. </a:t>
            </a:r>
          </a:p>
          <a:p>
            <a:pPr algn="just"/>
            <a:r>
              <a:rPr lang="en-US" sz="2000" dirty="0">
                <a:latin typeface="Times New Roman" panose="02020603050405020304" pitchFamily="18" charset="0"/>
                <a:cs typeface="Times New Roman" panose="02020603050405020304" pitchFamily="18" charset="0"/>
              </a:rPr>
              <a:t>This growth has been quite heterogeneous, varying from the use of classical methods such as artificial neural networks to hybrid methods that combine different techniques to improve results.</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1524000"/>
            <a:ext cx="6946392" cy="4419600"/>
          </a:xfrm>
        </p:spPr>
        <p:txBody>
          <a:bodyPr>
            <a:noAutofit/>
          </a:bodyPr>
          <a:lstStyle/>
          <a:p>
            <a:pPr algn="just"/>
            <a:r>
              <a:rPr lang="en-US" sz="2000" dirty="0">
                <a:latin typeface="Times New Roman" panose="02020603050405020304" pitchFamily="18" charset="0"/>
                <a:cs typeface="Times New Roman" panose="02020603050405020304" pitchFamily="18" charset="0"/>
              </a:rPr>
              <a:t>Based on this, we aim to present and discuss the main results of the relevant existing works in this field using a strictly scientific method, systematic literature review (SLR), consisting of various critical steps. </a:t>
            </a:r>
          </a:p>
          <a:p>
            <a:pPr algn="just"/>
            <a:r>
              <a:rPr lang="en-US" sz="2000" dirty="0">
                <a:latin typeface="Times New Roman" panose="02020603050405020304" pitchFamily="18" charset="0"/>
                <a:cs typeface="Times New Roman" panose="02020603050405020304" pitchFamily="18" charset="0"/>
              </a:rPr>
              <a:t>This review seeks to treat and study existing solutions explored in this area and give the gist and suggestions from the previous works. </a:t>
            </a:r>
          </a:p>
          <a:p>
            <a:pPr algn="just"/>
            <a:r>
              <a:rPr lang="en-US" sz="2000" dirty="0">
                <a:latin typeface="Times New Roman" panose="02020603050405020304" pitchFamily="18" charset="0"/>
                <a:cs typeface="Times New Roman" panose="02020603050405020304" pitchFamily="18" charset="0"/>
              </a:rPr>
              <a:t>This investigation represents a reference that guides and helps the researchers to discover the existing studies and provides them with plan for future direction.</a:t>
            </a:r>
          </a:p>
          <a:p>
            <a:pPr algn="just"/>
            <a:r>
              <a:rPr lang="en-US" sz="2000" dirty="0">
                <a:latin typeface="Times New Roman" panose="02020603050405020304" pitchFamily="18" charset="0"/>
                <a:cs typeface="Times New Roman" panose="02020603050405020304" pitchFamily="18" charset="0"/>
              </a:rPr>
              <a:t>we don't treat all existing works because of the unavailability of some papers</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435608" y="1143000"/>
            <a:ext cx="7022592" cy="5029200"/>
          </a:xfrm>
        </p:spPr>
        <p:txBody>
          <a:bodyPr>
            <a:noAutofit/>
          </a:bodyPr>
          <a:lstStyle/>
          <a:p>
            <a:pPr algn="just"/>
            <a:r>
              <a:rPr lang="en-US" sz="2000" dirty="0">
                <a:latin typeface="Times New Roman" panose="02020603050405020304" pitchFamily="18" charset="0"/>
                <a:cs typeface="Times New Roman" panose="02020603050405020304" pitchFamily="18" charset="0"/>
              </a:rPr>
              <a:t>ML models are applied  to data due to their ability to resolve different problems, from  those that could be solved through conventional statistics and  management of scientific techniques to complex problems that require a bigger analysis; in this regard, ML allows solving problems faster and better than conventional tech- </a:t>
            </a:r>
            <a:r>
              <a:rPr lang="en-US" sz="2000" dirty="0" err="1">
                <a:latin typeface="Times New Roman" panose="02020603050405020304" pitchFamily="18" charset="0"/>
                <a:cs typeface="Times New Roman" panose="02020603050405020304" pitchFamily="18" charset="0"/>
              </a:rPr>
              <a:t>niques</a:t>
            </a:r>
            <a:r>
              <a:rPr lang="en-US" sz="2000" dirty="0">
                <a:latin typeface="Times New Roman" panose="02020603050405020304" pitchFamily="18" charset="0"/>
                <a:cs typeface="Times New Roman" panose="02020603050405020304" pitchFamily="18" charset="0"/>
              </a:rPr>
              <a:t>.</a:t>
            </a:r>
          </a:p>
          <a:p>
            <a:pPr algn="just"/>
            <a:r>
              <a:rPr lang="en-US" sz="2000" dirty="0">
                <a:latin typeface="Times New Roman" panose="02020603050405020304" pitchFamily="18" charset="0"/>
                <a:cs typeface="Times New Roman" panose="02020603050405020304" pitchFamily="18" charset="0"/>
              </a:rPr>
              <a:t>Thus, after a thorough review, a total of 320 scientific articles were obtained, allow81 </a:t>
            </a:r>
            <a:r>
              <a:rPr lang="en-US" sz="2000" dirty="0" err="1">
                <a:latin typeface="Times New Roman" panose="02020603050405020304" pitchFamily="18" charset="0"/>
                <a:cs typeface="Times New Roman" panose="02020603050405020304" pitchFamily="18" charset="0"/>
              </a:rPr>
              <a:t>ing</a:t>
            </a:r>
            <a:r>
              <a:rPr lang="en-US" sz="2000" dirty="0">
                <a:latin typeface="Times New Roman" panose="02020603050405020304" pitchFamily="18" charset="0"/>
                <a:cs typeface="Times New Roman" panose="02020603050405020304" pitchFamily="18" charset="0"/>
              </a:rPr>
              <a:t> us to observe what marketing problems are solved and the techniques used for this purpose.</a:t>
            </a:r>
          </a:p>
          <a:p>
            <a:pPr algn="just"/>
            <a:r>
              <a:rPr lang="en-US" sz="2000" dirty="0">
                <a:latin typeface="Times New Roman" panose="02020603050405020304" pitchFamily="18" charset="0"/>
                <a:cs typeface="Times New Roman" panose="02020603050405020304" pitchFamily="18" charset="0"/>
              </a:rPr>
              <a:t> In this article, we presented the advantages and disadvantages of the methods and which marketing problems are more feasible to solve with </a:t>
            </a:r>
            <a:r>
              <a:rPr lang="en-US" sz="2000" dirty="0" err="1">
                <a:latin typeface="Times New Roman" panose="02020603050405020304" pitchFamily="18" charset="0"/>
                <a:cs typeface="Times New Roman" panose="02020603050405020304" pitchFamily="18" charset="0"/>
              </a:rPr>
              <a:t>specificalgorithms</a:t>
            </a:r>
            <a:r>
              <a:rPr lang="en-US" sz="2000" dirty="0">
                <a:latin typeface="Times New Roman" panose="02020603050405020304" pitchFamily="18" charset="0"/>
                <a:cs typeface="Times New Roman" panose="02020603050405020304" pitchFamily="18" charset="0"/>
              </a:rPr>
              <a:t>.</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828800" y="1143000"/>
            <a:ext cx="6629400" cy="4572000"/>
          </a:xfrm>
        </p:spPr>
        <p:txBody>
          <a:bodyPr>
            <a:noAutofit/>
          </a:bodyPr>
          <a:lstStyle/>
          <a:p>
            <a:pPr algn="just"/>
            <a:r>
              <a:rPr lang="en-US" sz="2000" dirty="0">
                <a:latin typeface="Times New Roman" panose="02020603050405020304" pitchFamily="18" charset="0"/>
                <a:cs typeface="Times New Roman" panose="02020603050405020304" pitchFamily="18" charset="0"/>
              </a:rPr>
              <a:t>The methodology used in this paper adopts the guidelines proposed by </a:t>
            </a:r>
            <a:r>
              <a:rPr lang="en-US" sz="2000" dirty="0" err="1">
                <a:latin typeface="Times New Roman" panose="02020603050405020304" pitchFamily="18" charset="0"/>
                <a:cs typeface="Times New Roman" panose="02020603050405020304" pitchFamily="18" charset="0"/>
              </a:rPr>
              <a:t>Kitchenham</a:t>
            </a:r>
            <a:r>
              <a:rPr lang="en-US" sz="2000" dirty="0">
                <a:latin typeface="Times New Roman" panose="02020603050405020304" pitchFamily="18" charset="0"/>
                <a:cs typeface="Times New Roman" panose="02020603050405020304" pitchFamily="18" charset="0"/>
              </a:rPr>
              <a:t> and Brereton  to perform a systematic literature review (SLR), which reposed on various well-defined stages to establish a rigorous process.</a:t>
            </a:r>
          </a:p>
          <a:p>
            <a:pPr algn="just"/>
            <a:r>
              <a:rPr lang="en-US" sz="2000" dirty="0">
                <a:latin typeface="Times New Roman" panose="02020603050405020304" pitchFamily="18" charset="0"/>
                <a:cs typeface="Times New Roman" panose="02020603050405020304" pitchFamily="18" charset="0"/>
              </a:rPr>
              <a:t>We divided our proposed quality assessment questions into two classes. </a:t>
            </a:r>
          </a:p>
          <a:p>
            <a:pPr algn="just"/>
            <a:r>
              <a:rPr lang="en-US" sz="2000" dirty="0">
                <a:latin typeface="Times New Roman" panose="02020603050405020304" pitchFamily="18" charset="0"/>
                <a:cs typeface="Times New Roman" panose="02020603050405020304" pitchFamily="18" charset="0"/>
              </a:rPr>
              <a:t>The first represents the questions that we have affected a high coefficient which is QA1 and QA2, that address the machine learning technique used, architecture of the proposed solution and comparison of the findings with others as shown in Table</a:t>
            </a:r>
          </a:p>
          <a:p>
            <a:pPr algn="just"/>
            <a:r>
              <a:rPr lang="en-US" sz="2000" dirty="0">
                <a:latin typeface="Times New Roman" panose="02020603050405020304" pitchFamily="18" charset="0"/>
                <a:cs typeface="Times New Roman" panose="02020603050405020304" pitchFamily="18" charset="0"/>
              </a:rPr>
              <a:t>Therefore, 26 papers selected as final set that responds to our proposed criteria.</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905000" y="1066800"/>
            <a:ext cx="6324600" cy="4953000"/>
          </a:xfrm>
        </p:spPr>
        <p:txBody>
          <a:bodyPr>
            <a:normAutofit/>
          </a:bodyPr>
          <a:lstStyle/>
          <a:p>
            <a:pPr algn="just"/>
            <a:r>
              <a:rPr lang="en-US" sz="2000" dirty="0">
                <a:latin typeface="Times New Roman" panose="02020603050405020304" pitchFamily="18" charset="0"/>
                <a:cs typeface="Times New Roman" panose="02020603050405020304" pitchFamily="18" charset="0"/>
              </a:rPr>
              <a:t>In this regard, machine learning (ML) allows for generating useful results for com23 </a:t>
            </a:r>
            <a:r>
              <a:rPr lang="en-US" sz="2000" dirty="0" err="1">
                <a:latin typeface="Times New Roman" panose="02020603050405020304" pitchFamily="18" charset="0"/>
                <a:cs typeface="Times New Roman" panose="02020603050405020304" pitchFamily="18" charset="0"/>
              </a:rPr>
              <a:t>panies</a:t>
            </a:r>
            <a:r>
              <a:rPr lang="en-US" sz="2000" dirty="0">
                <a:latin typeface="Times New Roman" panose="02020603050405020304" pitchFamily="18" charset="0"/>
                <a:cs typeface="Times New Roman" panose="02020603050405020304" pitchFamily="18" charset="0"/>
              </a:rPr>
              <a:t> with less effort and time  and it is increasingly being used in marketing research</a:t>
            </a:r>
          </a:p>
          <a:p>
            <a:pPr algn="just"/>
            <a:r>
              <a:rPr lang="en-US" sz="2000" dirty="0">
                <a:latin typeface="Times New Roman" panose="02020603050405020304" pitchFamily="18" charset="0"/>
                <a:cs typeface="Times New Roman" panose="02020603050405020304" pitchFamily="18" charset="0"/>
              </a:rPr>
              <a:t>Therefore, ML-based techniques are used to predict  the results of new data, predictions, and classifications or to  help people in the process of decision-making</a:t>
            </a:r>
          </a:p>
          <a:p>
            <a:pPr algn="just"/>
            <a:r>
              <a:rPr lang="en-US" sz="2000" dirty="0">
                <a:latin typeface="Times New Roman" panose="02020603050405020304" pitchFamily="18" charset="0"/>
                <a:cs typeface="Times New Roman" panose="02020603050405020304" pitchFamily="18" charset="0"/>
              </a:rPr>
              <a:t> As we will see, ML has been widely used to discover  the most relevant needs of consumers and the relationship  they have with products and their attributes  segment  satisfaction, recognition or recommendation, the selection of  a new product or reaction to advertising</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577167613"/>
              </p:ext>
            </p:extLst>
          </p:nvPr>
        </p:nvGraphicFramePr>
        <p:xfrm>
          <a:off x="1371600" y="496847"/>
          <a:ext cx="7467600" cy="5194553"/>
        </p:xfrm>
        <a:graphic>
          <a:graphicData uri="http://schemas.openxmlformats.org/drawingml/2006/table">
            <a:tbl>
              <a:tblPr firstRow="1" bandRow="1">
                <a:tableStyleId>{5C22544A-7EE6-4342-B048-85BDC9FD1C3A}</a:tableStyleId>
              </a:tblPr>
              <a:tblGrid>
                <a:gridCol w="2438400">
                  <a:extLst>
                    <a:ext uri="{9D8B030D-6E8A-4147-A177-3AD203B41FA5}">
                      <a16:colId xmlns:a16="http://schemas.microsoft.com/office/drawing/2014/main" val="20000"/>
                    </a:ext>
                  </a:extLst>
                </a:gridCol>
                <a:gridCol w="2209800">
                  <a:extLst>
                    <a:ext uri="{9D8B030D-6E8A-4147-A177-3AD203B41FA5}">
                      <a16:colId xmlns:a16="http://schemas.microsoft.com/office/drawing/2014/main" val="20001"/>
                    </a:ext>
                  </a:extLst>
                </a:gridCol>
                <a:gridCol w="2819400">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US" sz="2000" dirty="0"/>
                        <a:t> ‘‘Big data consumer </a:t>
                      </a:r>
                      <a:r>
                        <a:rPr lang="en-US" sz="2000" dirty="0" err="1"/>
                        <a:t>analyt</a:t>
                      </a:r>
                      <a:r>
                        <a:rPr lang="en-US" sz="2000" dirty="0"/>
                        <a:t>-  </a:t>
                      </a:r>
                      <a:r>
                        <a:rPr lang="en-US" sz="2000" dirty="0" err="1"/>
                        <a:t>ics</a:t>
                      </a:r>
                      <a:r>
                        <a:rPr lang="en-US" sz="2000" dirty="0"/>
                        <a:t> and the transformation of marketing,’,</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US" sz="2000" dirty="0"/>
                        <a:t>S. </a:t>
                      </a:r>
                      <a:r>
                        <a:rPr lang="en-US" sz="2000" dirty="0" err="1"/>
                        <a:t>Erevelles</a:t>
                      </a:r>
                      <a:r>
                        <a:rPr lang="en-US" sz="2000" dirty="0"/>
                        <a:t>, N. </a:t>
                      </a:r>
                      <a:r>
                        <a:rPr lang="en-US" sz="2000" dirty="0" err="1"/>
                        <a:t>Fukawa</a:t>
                      </a:r>
                      <a:r>
                        <a:rPr lang="en-US" sz="2000" dirty="0"/>
                        <a:t>, and L. Swayne,</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Consumer analytics is at the epicenter of a Big Data revolution. Technology helps capture rich and plentiful data on consumer phenomena in real time.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IN" sz="2000" dirty="0">
                          <a:latin typeface="Times New Roman" pitchFamily="18" charset="0"/>
                          <a:cs typeface="Times New Roman" pitchFamily="18" charset="0"/>
                        </a:rPr>
                        <a:t>‘‘</a:t>
                      </a:r>
                      <a:r>
                        <a:rPr lang="en-US" sz="2000" dirty="0"/>
                        <a:t>‘‘An analytic approach to select data mining  for business decision,’</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US" sz="2000" dirty="0"/>
                        <a:t>J.-L. Seng and T. C. Chen</a:t>
                      </a:r>
                      <a:endParaRPr lang="en-IN" sz="2000" dirty="0">
                        <a:latin typeface="Times New Roman" panose="02020603050405020304" pitchFamily="18" charset="0"/>
                        <a:cs typeface="Times New Roman" panose="02020603050405020304" pitchFamily="18" charset="0"/>
                      </a:endParaRPr>
                    </a:p>
                  </a:txBody>
                  <a:tcPr/>
                </a:tc>
                <a:tc>
                  <a:txBody>
                    <a:bodyPr/>
                    <a:lstStyle/>
                    <a:p>
                      <a:r>
                        <a:rPr kumimoji="0" lang="en-US" sz="2000" b="0" i="0" kern="1200" dirty="0">
                          <a:solidFill>
                            <a:schemeClr val="dk1"/>
                          </a:solidFill>
                          <a:effectLst/>
                          <a:latin typeface="+mn-lt"/>
                          <a:ea typeface="+mn-ea"/>
                          <a:cs typeface="+mn-cs"/>
                        </a:rPr>
                        <a:t>Due to the information technology improvement and the growth of internet, enterprises are able to collect and to store huge amount of data. </a:t>
                      </a:r>
                      <a:r>
                        <a:rPr lang="en-US" sz="2000" dirty="0"/>
                        <a:t>. </a:t>
                      </a:r>
                      <a:endParaRPr kumimoji="0" lang="en-US" sz="2000" b="0" i="0" kern="1200" dirty="0">
                        <a:solidFill>
                          <a:schemeClr val="dk1"/>
                        </a:solidFill>
                        <a:effectLst/>
                        <a:latin typeface="+mn-lt"/>
                        <a:ea typeface="+mn-ea"/>
                        <a:cs typeface="+mn-cs"/>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615397960"/>
              </p:ext>
            </p:extLst>
          </p:nvPr>
        </p:nvGraphicFramePr>
        <p:xfrm>
          <a:off x="1524000" y="742330"/>
          <a:ext cx="7086600" cy="5809237"/>
        </p:xfrm>
        <a:graphic>
          <a:graphicData uri="http://schemas.openxmlformats.org/drawingml/2006/table">
            <a:tbl>
              <a:tblPr firstRow="1" bandRow="1">
                <a:tableStyleId>{5C22544A-7EE6-4342-B048-85BDC9FD1C3A}</a:tableStyleId>
              </a:tblPr>
              <a:tblGrid>
                <a:gridCol w="2001520">
                  <a:extLst>
                    <a:ext uri="{9D8B030D-6E8A-4147-A177-3AD203B41FA5}">
                      <a16:colId xmlns:a16="http://schemas.microsoft.com/office/drawing/2014/main" val="20000"/>
                    </a:ext>
                  </a:extLst>
                </a:gridCol>
                <a:gridCol w="2054577">
                  <a:extLst>
                    <a:ext uri="{9D8B030D-6E8A-4147-A177-3AD203B41FA5}">
                      <a16:colId xmlns:a16="http://schemas.microsoft.com/office/drawing/2014/main" val="20001"/>
                    </a:ext>
                  </a:extLst>
                </a:gridCol>
                <a:gridCol w="3030503">
                  <a:extLst>
                    <a:ext uri="{9D8B030D-6E8A-4147-A177-3AD203B41FA5}">
                      <a16:colId xmlns:a16="http://schemas.microsoft.com/office/drawing/2014/main" val="20002"/>
                    </a:ext>
                  </a:extLst>
                </a:gridCol>
              </a:tblGrid>
              <a:tr h="444757">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1964341">
                <a:tc>
                  <a:txBody>
                    <a:bodyPr/>
                    <a:lstStyle/>
                    <a:p>
                      <a:r>
                        <a:rPr lang="en-US" sz="2000" dirty="0"/>
                        <a:t>Impact of big data and machine learning on  digital transformation in marketing:</a:t>
                      </a:r>
                      <a:endParaRPr kumimoji="0" lang="en-US" sz="2000" b="0" i="0" kern="1200" dirty="0">
                        <a:solidFill>
                          <a:schemeClr val="dk1"/>
                        </a:solidFill>
                        <a:effectLst/>
                        <a:latin typeface="+mn-lt"/>
                        <a:ea typeface="+mn-ea"/>
                        <a:cs typeface="+mn-cs"/>
                      </a:endParaRPr>
                    </a:p>
                  </a:txBody>
                  <a:tcPr/>
                </a:tc>
                <a:tc>
                  <a:txBody>
                    <a:bodyPr/>
                    <a:lstStyle/>
                    <a:p>
                      <a:pPr algn="just"/>
                      <a:r>
                        <a:rPr lang="en-US" sz="2000" dirty="0"/>
                        <a:t>A. </a:t>
                      </a:r>
                      <a:r>
                        <a:rPr lang="en-US" sz="2000" dirty="0" err="1"/>
                        <a:t>Miklosik</a:t>
                      </a:r>
                      <a:r>
                        <a:rPr lang="en-US" sz="2000" dirty="0"/>
                        <a:t> and N. Evans</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This paper describes the impact of big data and machine learning (ML) on digital transformation of the marketing industry and the challenges it faces from a data and information management perspective.</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34972">
                <a:tc>
                  <a:txBody>
                    <a:bodyPr/>
                    <a:lstStyle/>
                    <a:p>
                      <a:r>
                        <a:rPr lang="en-US" sz="2000" dirty="0"/>
                        <a:t>‘An efficient CRM-data mining frame work for the prediction of customer </a:t>
                      </a:r>
                      <a:r>
                        <a:rPr lang="en-US" sz="2000" dirty="0" err="1"/>
                        <a:t>behaviour</a:t>
                      </a:r>
                      <a:endParaRPr kumimoji="0" lang="en-US" sz="2000" b="0" i="0" kern="1200" dirty="0">
                        <a:solidFill>
                          <a:schemeClr val="dk1"/>
                        </a:solidFill>
                        <a:effectLst/>
                        <a:latin typeface="+mn-lt"/>
                        <a:ea typeface="+mn-ea"/>
                        <a:cs typeface="+mn-cs"/>
                      </a:endParaRPr>
                    </a:p>
                  </a:txBody>
                  <a:tcPr/>
                </a:tc>
                <a:tc>
                  <a:txBody>
                    <a:bodyPr/>
                    <a:lstStyle/>
                    <a:p>
                      <a:r>
                        <a:rPr kumimoji="0" lang="en-US" sz="2000" b="0" i="0" kern="1200" dirty="0">
                          <a:solidFill>
                            <a:schemeClr val="dk1"/>
                          </a:solidFill>
                          <a:effectLst/>
                          <a:latin typeface="+mn-lt"/>
                          <a:ea typeface="+mn-ea"/>
                          <a:cs typeface="+mn-cs"/>
                        </a:rPr>
                        <a:t> </a:t>
                      </a:r>
                      <a:r>
                        <a:rPr lang="en-US" sz="2000" dirty="0"/>
                        <a:t>T. F. </a:t>
                      </a:r>
                      <a:r>
                        <a:rPr lang="en-US" sz="2000" dirty="0" err="1"/>
                        <a:t>Bahari</a:t>
                      </a:r>
                      <a:r>
                        <a:rPr lang="en-US" sz="2000" dirty="0"/>
                        <a:t> and M. S. </a:t>
                      </a:r>
                      <a:r>
                        <a:rPr lang="en-US" sz="2000" dirty="0" err="1"/>
                        <a:t>Elayidom</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CRM-data mining framework establishes close customer relationships and manages relationship between organizations and customers in today's advanced world of businesses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6633"/>
            <a:ext cx="7498080" cy="1143000"/>
          </a:xfrm>
        </p:spPr>
        <p:txBody>
          <a:bodyPr/>
          <a:lstStyle/>
          <a:p>
            <a:r>
              <a:rPr lang="en-US" dirty="0"/>
              <a:t>OVERVIEW	</a:t>
            </a:r>
          </a:p>
        </p:txBody>
      </p:sp>
      <p:sp>
        <p:nvSpPr>
          <p:cNvPr id="3" name="Content Placeholder 2"/>
          <p:cNvSpPr>
            <a:spLocks noGrp="1"/>
          </p:cNvSpPr>
          <p:nvPr>
            <p:ph idx="1"/>
          </p:nvPr>
        </p:nvSpPr>
        <p:spPr>
          <a:xfrm>
            <a:off x="1295400" y="838200"/>
            <a:ext cx="7239000" cy="5867400"/>
          </a:xfrm>
        </p:spPr>
        <p:txBody>
          <a:bodyPr>
            <a:noAutofit/>
          </a:bodyPr>
          <a:lstStyle/>
          <a:p>
            <a:pPr algn="just"/>
            <a:r>
              <a:rPr lang="en-US" sz="2000" dirty="0">
                <a:latin typeface="Times New Roman" panose="02020603050405020304" pitchFamily="18" charset="0"/>
                <a:cs typeface="Times New Roman" panose="02020603050405020304" pitchFamily="18" charset="0"/>
              </a:rPr>
              <a:t>Due to improvements in information technology and the fast  growth of the Internet, the revolution of data in the last  decades has made businesses generate a substantial amount  of useful data; however, we still don’t know how to use it.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The data must be transformed into information and  knowledge that can be turned into tools to help organizations  improve their decision-making .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In this regard, machine  learning (ML) allows for generating useful results for com </a:t>
            </a:r>
            <a:r>
              <a:rPr lang="en-US" sz="2000" dirty="0" err="1">
                <a:latin typeface="Times New Roman" panose="02020603050405020304" pitchFamily="18" charset="0"/>
                <a:cs typeface="Times New Roman" panose="02020603050405020304" pitchFamily="18" charset="0"/>
              </a:rPr>
              <a:t>panies</a:t>
            </a:r>
            <a:r>
              <a:rPr lang="en-US" sz="2000" dirty="0">
                <a:latin typeface="Times New Roman" panose="02020603050405020304" pitchFamily="18" charset="0"/>
                <a:cs typeface="Times New Roman" panose="02020603050405020304" pitchFamily="18" charset="0"/>
              </a:rPr>
              <a:t> with less effort and time and it is </a:t>
            </a:r>
            <a:r>
              <a:rPr lang="en-US" sz="2000" dirty="0" err="1">
                <a:latin typeface="Times New Roman" panose="02020603050405020304" pitchFamily="18" charset="0"/>
                <a:cs typeface="Times New Roman" panose="02020603050405020304" pitchFamily="18" charset="0"/>
              </a:rPr>
              <a:t>increa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ingly</a:t>
            </a:r>
            <a:r>
              <a:rPr lang="en-US" sz="2000" dirty="0">
                <a:latin typeface="Times New Roman" panose="02020603050405020304" pitchFamily="18" charset="0"/>
                <a:cs typeface="Times New Roman" panose="02020603050405020304" pitchFamily="18" charset="0"/>
              </a:rPr>
              <a:t> being used in marketing research.</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For example, ML is  employed in market segmentation, tourism, customer lifetime  value, loyalty and client segment, direct market, marketing  campaigns, and other applications </a:t>
            </a:r>
            <a:endParaRPr lang="en-US" sz="2000" b="0" i="0" dirty="0">
              <a:solidFill>
                <a:srgbClr val="000000"/>
              </a:solidFill>
              <a:effectLst/>
              <a:latin typeface="Times New Roman" panose="02020603050405020304" pitchFamily="18" charset="0"/>
              <a:cs typeface="Times New Roman" panose="02020603050405020304" pitchFamily="18" charset="0"/>
            </a:endParaRPr>
          </a:p>
          <a:p>
            <a:endParaRPr lang="en-US" sz="1200" b="0" i="0" dirty="0">
              <a:solidFill>
                <a:srgbClr val="000000"/>
              </a:solidFill>
              <a:effectLst/>
              <a:latin typeface="ff4"/>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6" name="Content Placeholder 5">
            <a:extLst>
              <a:ext uri="{FF2B5EF4-FFF2-40B4-BE49-F238E27FC236}">
                <a16:creationId xmlns:a16="http://schemas.microsoft.com/office/drawing/2014/main" id="{E329DD9D-B031-55D4-F508-52D59008D4DB}"/>
              </a:ext>
            </a:extLst>
          </p:cNvPr>
          <p:cNvPicPr>
            <a:picLocks noGrp="1" noChangeAspect="1"/>
          </p:cNvPicPr>
          <p:nvPr>
            <p:ph idx="1"/>
          </p:nvPr>
        </p:nvPicPr>
        <p:blipFill>
          <a:blip r:embed="rId2"/>
          <a:stretch>
            <a:fillRect/>
          </a:stretch>
        </p:blipFill>
        <p:spPr>
          <a:xfrm>
            <a:off x="1435100" y="1982897"/>
            <a:ext cx="7499350" cy="3730406"/>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8" name="Content Placeholder 7">
            <a:extLst>
              <a:ext uri="{FF2B5EF4-FFF2-40B4-BE49-F238E27FC236}">
                <a16:creationId xmlns:a16="http://schemas.microsoft.com/office/drawing/2014/main" id="{B21EF48F-9C82-CAB4-5564-E0880B16BE4D}"/>
              </a:ext>
            </a:extLst>
          </p:cNvPr>
          <p:cNvPicPr>
            <a:picLocks noGrp="1" noChangeAspect="1"/>
          </p:cNvPicPr>
          <p:nvPr>
            <p:ph idx="1"/>
          </p:nvPr>
        </p:nvPicPr>
        <p:blipFill>
          <a:blip r:embed="rId2"/>
          <a:stretch>
            <a:fillRect/>
          </a:stretch>
        </p:blipFill>
        <p:spPr>
          <a:xfrm>
            <a:off x="3032530" y="1447800"/>
            <a:ext cx="4304489" cy="48006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600200" y="1282653"/>
            <a:ext cx="7239000" cy="4356147"/>
          </a:xfrm>
        </p:spPr>
        <p:txBody>
          <a:bodyPr>
            <a:noAutofit/>
          </a:bodyPr>
          <a:lstStyle/>
          <a:p>
            <a:pPr algn="just"/>
            <a:r>
              <a:rPr lang="en-US" sz="2000" dirty="0">
                <a:latin typeface="Times New Roman" panose="02020603050405020304" pitchFamily="18" charset="0"/>
                <a:cs typeface="Times New Roman" panose="02020603050405020304" pitchFamily="18" charset="0"/>
              </a:rPr>
              <a:t>In this systematic literature review, we have explored the trend of machine learning techniques applications in precision marketing.</a:t>
            </a:r>
          </a:p>
          <a:p>
            <a:pPr algn="just"/>
            <a:r>
              <a:rPr lang="en-US" sz="2000" dirty="0">
                <a:latin typeface="Times New Roman" panose="02020603050405020304" pitchFamily="18" charset="0"/>
                <a:cs typeface="Times New Roman" panose="02020603050405020304" pitchFamily="18" charset="0"/>
              </a:rPr>
              <a:t> We have selected a set of papers published between 2016 and 2021 and responded to the criteria and research questions that we have defined in the planning stage. </a:t>
            </a:r>
          </a:p>
          <a:p>
            <a:pPr algn="just"/>
            <a:r>
              <a:rPr lang="en-US" sz="2000" dirty="0">
                <a:latin typeface="Times New Roman" panose="02020603050405020304" pitchFamily="18" charset="0"/>
                <a:cs typeface="Times New Roman" panose="02020603050405020304" pitchFamily="18" charset="0"/>
              </a:rPr>
              <a:t>In addition, it provides an overview of the practical implications and improvement of using machine learning in the precision marketing field. </a:t>
            </a:r>
          </a:p>
          <a:p>
            <a:pPr algn="just"/>
            <a:r>
              <a:rPr lang="en-US" sz="2000" dirty="0">
                <a:latin typeface="Times New Roman" panose="02020603050405020304" pitchFamily="18" charset="0"/>
                <a:cs typeface="Times New Roman" panose="02020603050405020304" pitchFamily="18" charset="0"/>
              </a:rPr>
              <a:t>This review reposed on accurate method and well-defined stages associated. </a:t>
            </a:r>
          </a:p>
          <a:p>
            <a:pPr algn="just"/>
            <a:r>
              <a:rPr lang="en-US" sz="2000" dirty="0">
                <a:latin typeface="Times New Roman" panose="02020603050405020304" pitchFamily="18" charset="0"/>
                <a:cs typeface="Times New Roman" panose="02020603050405020304" pitchFamily="18" charset="0"/>
              </a:rPr>
              <a:t>It begins by reviewing protocol identification, review conduct and presentation of the results</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524000" y="1066800"/>
            <a:ext cx="6934200" cy="4876800"/>
          </a:xfrm>
        </p:spPr>
        <p:txBody>
          <a:bodyPr>
            <a:noAutofit/>
          </a:bodyPr>
          <a:lstStyle/>
          <a:p>
            <a:pPr algn="just"/>
            <a:r>
              <a:rPr lang="en-IN" sz="2000" dirty="0">
                <a:latin typeface="Times New Roman" panose="02020603050405020304" pitchFamily="18" charset="0"/>
                <a:cs typeface="Times New Roman" panose="02020603050405020304" pitchFamily="18" charset="0"/>
              </a:rPr>
              <a:t>[1] S. </a:t>
            </a:r>
            <a:r>
              <a:rPr lang="en-IN" sz="2000" dirty="0" err="1">
                <a:latin typeface="Times New Roman" panose="02020603050405020304" pitchFamily="18" charset="0"/>
                <a:cs typeface="Times New Roman" panose="02020603050405020304" pitchFamily="18" charset="0"/>
              </a:rPr>
              <a:t>Erevelles</a:t>
            </a:r>
            <a:r>
              <a:rPr lang="en-IN" sz="2000" dirty="0">
                <a:latin typeface="Times New Roman" panose="02020603050405020304" pitchFamily="18" charset="0"/>
                <a:cs typeface="Times New Roman" panose="02020603050405020304" pitchFamily="18" charset="0"/>
              </a:rPr>
              <a:t>, N. </a:t>
            </a:r>
            <a:r>
              <a:rPr lang="en-IN" sz="2000" dirty="0" err="1">
                <a:latin typeface="Times New Roman" panose="02020603050405020304" pitchFamily="18" charset="0"/>
                <a:cs typeface="Times New Roman" panose="02020603050405020304" pitchFamily="18" charset="0"/>
              </a:rPr>
              <a:t>Fukawa</a:t>
            </a:r>
            <a:r>
              <a:rPr lang="en-IN" sz="2000" dirty="0">
                <a:latin typeface="Times New Roman" panose="02020603050405020304" pitchFamily="18" charset="0"/>
                <a:cs typeface="Times New Roman" panose="02020603050405020304" pitchFamily="18" charset="0"/>
              </a:rPr>
              <a:t>, and L. Swayne, ‘‘Big data consumer </a:t>
            </a:r>
            <a:r>
              <a:rPr lang="en-IN" sz="2000" dirty="0" err="1">
                <a:latin typeface="Times New Roman" panose="02020603050405020304" pitchFamily="18" charset="0"/>
                <a:cs typeface="Times New Roman" panose="02020603050405020304" pitchFamily="18" charset="0"/>
              </a:rPr>
              <a:t>analyt</a:t>
            </a:r>
            <a:r>
              <a:rPr lang="en-IN" sz="2000" dirty="0">
                <a:latin typeface="Times New Roman" panose="02020603050405020304" pitchFamily="18" charset="0"/>
                <a:cs typeface="Times New Roman" panose="02020603050405020304" pitchFamily="18" charset="0"/>
              </a:rPr>
              <a:t>- 894 </a:t>
            </a:r>
            <a:r>
              <a:rPr lang="en-IN" sz="2000" dirty="0" err="1">
                <a:latin typeface="Times New Roman" panose="02020603050405020304" pitchFamily="18" charset="0"/>
                <a:cs typeface="Times New Roman" panose="02020603050405020304" pitchFamily="18" charset="0"/>
              </a:rPr>
              <a:t>ics</a:t>
            </a:r>
            <a:r>
              <a:rPr lang="en-IN" sz="2000" dirty="0">
                <a:latin typeface="Times New Roman" panose="02020603050405020304" pitchFamily="18" charset="0"/>
                <a:cs typeface="Times New Roman" panose="02020603050405020304" pitchFamily="18" charset="0"/>
              </a:rPr>
              <a:t> and the transformation of marketing,’’ J. Bus. Res., vol. 69, no. 2, 895 pp. 897–904, Feb. 2016,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10.1016/j.jbusres.2015.07.001. 896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[2] J.-L. Seng and T. C. Chen, ‘‘An analytic approach to select data mining 897 for business decision,’’ Expert Syst. Appl., vol. 37, no. 12, pp. 8042–8057, 898 Dec. 2010,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10.1016/j.eswa.2010.05.083. 899</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[3] A. </a:t>
            </a:r>
            <a:r>
              <a:rPr lang="en-IN" sz="2000" dirty="0" err="1">
                <a:latin typeface="Times New Roman" panose="02020603050405020304" pitchFamily="18" charset="0"/>
                <a:cs typeface="Times New Roman" panose="02020603050405020304" pitchFamily="18" charset="0"/>
              </a:rPr>
              <a:t>Miklosik</a:t>
            </a:r>
            <a:r>
              <a:rPr lang="en-IN" sz="2000" dirty="0">
                <a:latin typeface="Times New Roman" panose="02020603050405020304" pitchFamily="18" charset="0"/>
                <a:cs typeface="Times New Roman" panose="02020603050405020304" pitchFamily="18" charset="0"/>
              </a:rPr>
              <a:t> and N. Evans, ‘‘Impact of big data and machine learning on 900 digital transformation in marketing: A literature review,’’ IEEE Access, 901 vol. 8, pp. 101284–101292, 2020,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10.1109/ACCESS.2020.2998754.</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685800"/>
            <a:ext cx="7010400" cy="5105400"/>
          </a:xfrm>
        </p:spPr>
        <p:txBody>
          <a:bodyPr>
            <a:noAutofit/>
          </a:bodyPr>
          <a:lstStyle/>
          <a:p>
            <a:pPr algn="just"/>
            <a:r>
              <a:rPr lang="en-IN" sz="2000" dirty="0">
                <a:latin typeface="Times New Roman" panose="02020603050405020304" pitchFamily="18" charset="0"/>
                <a:cs typeface="Times New Roman" panose="02020603050405020304" pitchFamily="18" charset="0"/>
              </a:rPr>
              <a:t>[4] T. F. </a:t>
            </a:r>
            <a:r>
              <a:rPr lang="en-IN" sz="2000" dirty="0" err="1">
                <a:latin typeface="Times New Roman" panose="02020603050405020304" pitchFamily="18" charset="0"/>
                <a:cs typeface="Times New Roman" panose="02020603050405020304" pitchFamily="18" charset="0"/>
              </a:rPr>
              <a:t>Bahari</a:t>
            </a:r>
            <a:r>
              <a:rPr lang="en-IN" sz="2000" dirty="0">
                <a:latin typeface="Times New Roman" panose="02020603050405020304" pitchFamily="18" charset="0"/>
                <a:cs typeface="Times New Roman" panose="02020603050405020304" pitchFamily="18" charset="0"/>
              </a:rPr>
              <a:t> and M. S. </a:t>
            </a:r>
            <a:r>
              <a:rPr lang="en-IN" sz="2000" dirty="0" err="1">
                <a:latin typeface="Times New Roman" panose="02020603050405020304" pitchFamily="18" charset="0"/>
                <a:cs typeface="Times New Roman" panose="02020603050405020304" pitchFamily="18" charset="0"/>
              </a:rPr>
              <a:t>Elayidom</a:t>
            </a:r>
            <a:r>
              <a:rPr lang="en-IN" sz="2000" dirty="0">
                <a:latin typeface="Times New Roman" panose="02020603050405020304" pitchFamily="18" charset="0"/>
                <a:cs typeface="Times New Roman" panose="02020603050405020304" pitchFamily="18" charset="0"/>
              </a:rPr>
              <a:t>, ‘‘An efficient CRM-data mining frame904 work for the prediction of customer behaviour,’’ Proc. </a:t>
            </a:r>
            <a:r>
              <a:rPr lang="en-IN" sz="2000" dirty="0" err="1">
                <a:latin typeface="Times New Roman" panose="02020603050405020304" pitchFamily="18" charset="0"/>
                <a:cs typeface="Times New Roman" panose="02020603050405020304" pitchFamily="18" charset="0"/>
              </a:rPr>
              <a:t>Comput</a:t>
            </a:r>
            <a:r>
              <a:rPr lang="en-IN" sz="2000" dirty="0">
                <a:latin typeface="Times New Roman" panose="02020603050405020304" pitchFamily="18" charset="0"/>
                <a:cs typeface="Times New Roman" panose="02020603050405020304" pitchFamily="18" charset="0"/>
              </a:rPr>
              <a:t>. Sci., 905 vol. 46, no. 1, pp. 725–731, 2015,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10.1016/j.procs.2015.02.136. 906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[5] H. C. Jessen and G. </a:t>
            </a:r>
            <a:r>
              <a:rPr lang="en-IN" sz="2000" dirty="0" err="1">
                <a:latin typeface="Times New Roman" panose="02020603050405020304" pitchFamily="18" charset="0"/>
                <a:cs typeface="Times New Roman" panose="02020603050405020304" pitchFamily="18" charset="0"/>
              </a:rPr>
              <a:t>Paliouras</a:t>
            </a:r>
            <a:r>
              <a:rPr lang="en-IN" sz="2000" dirty="0">
                <a:latin typeface="Times New Roman" panose="02020603050405020304" pitchFamily="18" charset="0"/>
                <a:cs typeface="Times New Roman" panose="02020603050405020304" pitchFamily="18" charset="0"/>
              </a:rPr>
              <a:t>, ‘‘Data mining in economics, finance, 907 and marketing,’’ in Machine Learning and its Applications, vol. 2049, 908 G. </a:t>
            </a:r>
            <a:r>
              <a:rPr lang="en-IN" sz="2000" dirty="0" err="1">
                <a:latin typeface="Times New Roman" panose="02020603050405020304" pitchFamily="18" charset="0"/>
                <a:cs typeface="Times New Roman" panose="02020603050405020304" pitchFamily="18" charset="0"/>
              </a:rPr>
              <a:t>Paliouras</a:t>
            </a:r>
            <a:r>
              <a:rPr lang="en-IN" sz="2000" dirty="0">
                <a:latin typeface="Times New Roman" panose="02020603050405020304" pitchFamily="18" charset="0"/>
                <a:cs typeface="Times New Roman" panose="02020603050405020304" pitchFamily="18" charset="0"/>
              </a:rPr>
              <a:t>, V. </a:t>
            </a:r>
            <a:r>
              <a:rPr lang="en-IN" sz="2000" dirty="0" err="1">
                <a:latin typeface="Times New Roman" panose="02020603050405020304" pitchFamily="18" charset="0"/>
                <a:cs typeface="Times New Roman" panose="02020603050405020304" pitchFamily="18" charset="0"/>
              </a:rPr>
              <a:t>Karkaletsis</a:t>
            </a:r>
            <a:r>
              <a:rPr lang="en-IN" sz="2000" dirty="0">
                <a:latin typeface="Times New Roman" panose="02020603050405020304" pitchFamily="18" charset="0"/>
                <a:cs typeface="Times New Roman" panose="02020603050405020304" pitchFamily="18" charset="0"/>
              </a:rPr>
              <a:t> and C. D. Spyropoulos, Eds. Berlin, Ger909 many: Springer, 2001, pp. 295–299,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10.1007/3-540-44673-7_18. 910</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[6] M. </a:t>
            </a:r>
            <a:r>
              <a:rPr lang="en-IN" sz="2000" dirty="0" err="1">
                <a:latin typeface="Times New Roman" panose="02020603050405020304" pitchFamily="18" charset="0"/>
                <a:cs typeface="Times New Roman" panose="02020603050405020304" pitchFamily="18" charset="0"/>
              </a:rPr>
              <a:t>Tkáč</a:t>
            </a:r>
            <a:r>
              <a:rPr lang="en-IN" sz="2000" dirty="0">
                <a:latin typeface="Times New Roman" panose="02020603050405020304" pitchFamily="18" charset="0"/>
                <a:cs typeface="Times New Roman" panose="02020603050405020304" pitchFamily="18" charset="0"/>
              </a:rPr>
              <a:t> and R. Verner, ‘‘Artificial neural networks in business: Two 911 decades of research,’’ Appl. Soft </a:t>
            </a:r>
            <a:r>
              <a:rPr lang="en-IN" sz="2000" dirty="0" err="1">
                <a:latin typeface="Times New Roman" panose="02020603050405020304" pitchFamily="18" charset="0"/>
                <a:cs typeface="Times New Roman" panose="02020603050405020304" pitchFamily="18" charset="0"/>
              </a:rPr>
              <a:t>Comput</a:t>
            </a:r>
            <a:r>
              <a:rPr lang="en-IN" sz="2000" dirty="0">
                <a:latin typeface="Times New Roman" panose="02020603050405020304" pitchFamily="18" charset="0"/>
                <a:cs typeface="Times New Roman" panose="02020603050405020304" pitchFamily="18" charset="0"/>
              </a:rPr>
              <a:t>., vol. 38, pp. 788–804, Jan. 2016, 912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10.1016/j.asoc.2015.09.040</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09600"/>
            <a:ext cx="7315200" cy="5181600"/>
          </a:xfrm>
        </p:spPr>
        <p:txBody>
          <a:bodyPr>
            <a:noAutofit/>
          </a:bodyPr>
          <a:lstStyle/>
          <a:p>
            <a:pPr algn="just"/>
            <a:r>
              <a:rPr lang="en-IN" sz="2000" dirty="0">
                <a:latin typeface="Times New Roman" panose="02020603050405020304" pitchFamily="18" charset="0"/>
                <a:cs typeface="Times New Roman" panose="02020603050405020304" pitchFamily="18" charset="0"/>
              </a:rPr>
              <a:t>[7] Ö. </a:t>
            </a:r>
            <a:r>
              <a:rPr lang="en-IN" sz="2000" dirty="0" err="1">
                <a:latin typeface="Times New Roman" panose="02020603050405020304" pitchFamily="18" charset="0"/>
                <a:cs typeface="Times New Roman" panose="02020603050405020304" pitchFamily="18" charset="0"/>
              </a:rPr>
              <a:t>Çelik</a:t>
            </a:r>
            <a:r>
              <a:rPr lang="en-IN" sz="2000" dirty="0">
                <a:latin typeface="Times New Roman" panose="02020603050405020304" pitchFamily="18" charset="0"/>
                <a:cs typeface="Times New Roman" panose="02020603050405020304" pitchFamily="18" charset="0"/>
              </a:rPr>
              <a:t>, ‘‘A research on machine learning methods and its applications,’’  J. Educ. Technol. Online Learn., vol. 1, no. 3, pp. 25–40, Sep. 2018,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915 10.31681/jetol.457046. 916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[8] A. </a:t>
            </a:r>
            <a:r>
              <a:rPr lang="en-IN" sz="2000" dirty="0" err="1">
                <a:latin typeface="Times New Roman" panose="02020603050405020304" pitchFamily="18" charset="0"/>
                <a:cs typeface="Times New Roman" panose="02020603050405020304" pitchFamily="18" charset="0"/>
              </a:rPr>
              <a:t>Miklosik</a:t>
            </a:r>
            <a:r>
              <a:rPr lang="en-IN" sz="2000" dirty="0">
                <a:latin typeface="Times New Roman" panose="02020603050405020304" pitchFamily="18" charset="0"/>
                <a:cs typeface="Times New Roman" panose="02020603050405020304" pitchFamily="18" charset="0"/>
              </a:rPr>
              <a:t>, M. </a:t>
            </a:r>
            <a:r>
              <a:rPr lang="en-IN" sz="2000" dirty="0" err="1">
                <a:latin typeface="Times New Roman" panose="02020603050405020304" pitchFamily="18" charset="0"/>
                <a:cs typeface="Times New Roman" panose="02020603050405020304" pitchFamily="18" charset="0"/>
              </a:rPr>
              <a:t>Kuchta</a:t>
            </a:r>
            <a:r>
              <a:rPr lang="en-IN" sz="2000" dirty="0">
                <a:latin typeface="Times New Roman" panose="02020603050405020304" pitchFamily="18" charset="0"/>
                <a:cs typeface="Times New Roman" panose="02020603050405020304" pitchFamily="18" charset="0"/>
              </a:rPr>
              <a:t>, N. Evans, and S. Zak, ‘‘Towards the adop917 </a:t>
            </a:r>
            <a:r>
              <a:rPr lang="en-IN" sz="2000" dirty="0" err="1">
                <a:latin typeface="Times New Roman" panose="02020603050405020304" pitchFamily="18" charset="0"/>
                <a:cs typeface="Times New Roman" panose="02020603050405020304" pitchFamily="18" charset="0"/>
              </a:rPr>
              <a:t>tion</a:t>
            </a:r>
            <a:r>
              <a:rPr lang="en-IN" sz="2000" dirty="0">
                <a:latin typeface="Times New Roman" panose="02020603050405020304" pitchFamily="18" charset="0"/>
                <a:cs typeface="Times New Roman" panose="02020603050405020304" pitchFamily="18" charset="0"/>
              </a:rPr>
              <a:t> of machine learning-based analytical tools in digital marketing,’’ IEEE Access, vol. 7, pp. 85705–85718, 2019,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10.1109/ACCESS. 919 2019.2924425. 920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[9] J. R. Hauser, ‘‘Consideration-set heuristics,’’ J. Bus. Res., vol. 67, </a:t>
            </a:r>
            <a:r>
              <a:rPr lang="en-IN" sz="2000" dirty="0" err="1">
                <a:latin typeface="Times New Roman" panose="02020603050405020304" pitchFamily="18" charset="0"/>
                <a:cs typeface="Times New Roman" panose="02020603050405020304" pitchFamily="18" charset="0"/>
              </a:rPr>
              <a:t>no.pp</a:t>
            </a:r>
            <a:r>
              <a:rPr lang="en-IN" sz="2000" dirty="0">
                <a:latin typeface="Times New Roman" panose="02020603050405020304" pitchFamily="18" charset="0"/>
                <a:cs typeface="Times New Roman" panose="02020603050405020304" pitchFamily="18" charset="0"/>
              </a:rPr>
              <a:t>. 1688–1699, Aug. 2014,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10.1016/j.jbusres.2014.02.015</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752600" y="990600"/>
            <a:ext cx="6705600" cy="4953000"/>
          </a:xfrm>
        </p:spPr>
        <p:txBody>
          <a:bodyPr>
            <a:normAutofit lnSpcReduction="10000"/>
          </a:bodyPr>
          <a:lstStyle/>
          <a:p>
            <a:pPr algn="just"/>
            <a:r>
              <a:rPr lang="en-IN" sz="2000" dirty="0">
                <a:latin typeface="Times New Roman" panose="02020603050405020304" pitchFamily="18" charset="0"/>
                <a:cs typeface="Times New Roman" panose="02020603050405020304" pitchFamily="18" charset="0"/>
              </a:rPr>
              <a:t>[10] D. </a:t>
            </a:r>
            <a:r>
              <a:rPr lang="en-IN" sz="2000" dirty="0" err="1">
                <a:latin typeface="Times New Roman" panose="02020603050405020304" pitchFamily="18" charset="0"/>
                <a:cs typeface="Times New Roman" panose="02020603050405020304" pitchFamily="18" charset="0"/>
              </a:rPr>
              <a:t>Dzyabura</a:t>
            </a:r>
            <a:r>
              <a:rPr lang="en-IN" sz="2000" dirty="0">
                <a:latin typeface="Times New Roman" panose="02020603050405020304" pitchFamily="18" charset="0"/>
                <a:cs typeface="Times New Roman" panose="02020603050405020304" pitchFamily="18" charset="0"/>
              </a:rPr>
              <a:t> and J. R. Hauser, ‘‘Active machine learning for consideration 923 heuristics active machine learning for consideration heuristics,’’ Market924 </a:t>
            </a:r>
            <a:r>
              <a:rPr lang="en-IN" sz="2000" dirty="0" err="1">
                <a:latin typeface="Times New Roman" panose="02020603050405020304" pitchFamily="18" charset="0"/>
                <a:cs typeface="Times New Roman" panose="02020603050405020304" pitchFamily="18" charset="0"/>
              </a:rPr>
              <a:t>ing</a:t>
            </a:r>
            <a:r>
              <a:rPr lang="en-IN" sz="2000" dirty="0">
                <a:latin typeface="Times New Roman" panose="02020603050405020304" pitchFamily="18" charset="0"/>
                <a:cs typeface="Times New Roman" panose="02020603050405020304" pitchFamily="18" charset="0"/>
              </a:rPr>
              <a:t> Sci., vol. 30, no. 5, pp. 801–819, Sep. 2011. [Online]. Available: 925 https://www.jstor.org/stable/23011979 926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[11] R. </a:t>
            </a:r>
            <a:r>
              <a:rPr lang="en-IN" sz="2000" dirty="0" err="1">
                <a:latin typeface="Times New Roman" panose="02020603050405020304" pitchFamily="18" charset="0"/>
                <a:cs typeface="Times New Roman" panose="02020603050405020304" pitchFamily="18" charset="0"/>
              </a:rPr>
              <a:t>Briesch</a:t>
            </a:r>
            <a:r>
              <a:rPr lang="en-IN" sz="2000" dirty="0">
                <a:latin typeface="Times New Roman" panose="02020603050405020304" pitchFamily="18" charset="0"/>
                <a:cs typeface="Times New Roman" panose="02020603050405020304" pitchFamily="18" charset="0"/>
              </a:rPr>
              <a:t> and P. Rajagopal, ‘‘Neural network applications in consumer 927 </a:t>
            </a:r>
            <a:r>
              <a:rPr lang="en-IN" sz="2000" dirty="0" err="1">
                <a:latin typeface="Times New Roman" panose="02020603050405020304" pitchFamily="18" charset="0"/>
                <a:cs typeface="Times New Roman" panose="02020603050405020304" pitchFamily="18" charset="0"/>
              </a:rPr>
              <a:t>behavior</a:t>
            </a:r>
            <a:r>
              <a:rPr lang="en-IN" sz="2000" dirty="0">
                <a:latin typeface="Times New Roman" panose="02020603050405020304" pitchFamily="18" charset="0"/>
                <a:cs typeface="Times New Roman" panose="02020603050405020304" pitchFamily="18" charset="0"/>
              </a:rPr>
              <a:t>,’’ J. </a:t>
            </a:r>
            <a:r>
              <a:rPr lang="en-IN" sz="2000" dirty="0" err="1">
                <a:latin typeface="Times New Roman" panose="02020603050405020304" pitchFamily="18" charset="0"/>
                <a:cs typeface="Times New Roman" panose="02020603050405020304" pitchFamily="18" charset="0"/>
              </a:rPr>
              <a:t>Consum</a:t>
            </a:r>
            <a:r>
              <a:rPr lang="en-IN" sz="2000" dirty="0">
                <a:latin typeface="Times New Roman" panose="02020603050405020304" pitchFamily="18" charset="0"/>
                <a:cs typeface="Times New Roman" panose="02020603050405020304" pitchFamily="18" charset="0"/>
              </a:rPr>
              <a:t>. Psychol., vol. 20, no. 3, pp. 381–389, Jul. 2010, 928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10.1016/j.jcps.2010.06.001. 929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[12] X. Wang, J. He, D. J. Curry, and J. H. </a:t>
            </a:r>
            <a:r>
              <a:rPr lang="en-IN" sz="2000" dirty="0" err="1">
                <a:latin typeface="Times New Roman" panose="02020603050405020304" pitchFamily="18" charset="0"/>
                <a:cs typeface="Times New Roman" panose="02020603050405020304" pitchFamily="18" charset="0"/>
              </a:rPr>
              <a:t>Ryoo</a:t>
            </a:r>
            <a:r>
              <a:rPr lang="en-IN" sz="2000" dirty="0">
                <a:latin typeface="Times New Roman" panose="02020603050405020304" pitchFamily="18" charset="0"/>
                <a:cs typeface="Times New Roman" panose="02020603050405020304" pitchFamily="18" charset="0"/>
              </a:rPr>
              <a:t>, ‘‘Attribute embedding: 930 Learning hierarchical representations of product attributes from con931 </a:t>
            </a:r>
            <a:r>
              <a:rPr lang="en-IN" sz="2000" dirty="0" err="1">
                <a:latin typeface="Times New Roman" panose="02020603050405020304" pitchFamily="18" charset="0"/>
                <a:cs typeface="Times New Roman" panose="02020603050405020304" pitchFamily="18" charset="0"/>
              </a:rPr>
              <a:t>sumer</a:t>
            </a:r>
            <a:r>
              <a:rPr lang="en-IN" sz="2000" dirty="0">
                <a:latin typeface="Times New Roman" panose="02020603050405020304" pitchFamily="18" charset="0"/>
                <a:cs typeface="Times New Roman" panose="02020603050405020304" pitchFamily="18" charset="0"/>
              </a:rPr>
              <a:t> reviews,’’ J. Marketing, vol. 1, no. 21, pp. 1–21, Nov. 2021,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932 10.1177/00222429211047822</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89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295400" y="533400"/>
            <a:ext cx="7638288" cy="5715000"/>
          </a:xfrm>
        </p:spPr>
        <p:txBody>
          <a:bodyPr>
            <a:normAutofit/>
          </a:bodyPr>
          <a:lstStyle/>
          <a:p>
            <a:pPr marL="82296" indent="0">
              <a:buNone/>
            </a:pPr>
            <a:endParaRPr lang="en-IN" sz="2000" dirty="0"/>
          </a:p>
          <a:p>
            <a:pPr algn="just"/>
            <a:r>
              <a:rPr lang="en-IN" sz="2000" dirty="0">
                <a:latin typeface="Times New Roman" panose="02020603050405020304" pitchFamily="18" charset="0"/>
                <a:cs typeface="Times New Roman" panose="02020603050405020304" pitchFamily="18" charset="0"/>
              </a:rPr>
              <a:t>[13] M.-H. Huang and R. T. Rust, ‘‘A strategic framework for artificial intel934 </a:t>
            </a:r>
            <a:r>
              <a:rPr lang="en-IN" sz="2000" dirty="0" err="1">
                <a:latin typeface="Times New Roman" panose="02020603050405020304" pitchFamily="18" charset="0"/>
                <a:cs typeface="Times New Roman" panose="02020603050405020304" pitchFamily="18" charset="0"/>
              </a:rPr>
              <a:t>ligence</a:t>
            </a:r>
            <a:r>
              <a:rPr lang="en-IN" sz="2000" dirty="0">
                <a:latin typeface="Times New Roman" panose="02020603050405020304" pitchFamily="18" charset="0"/>
                <a:cs typeface="Times New Roman" panose="02020603050405020304" pitchFamily="18" charset="0"/>
              </a:rPr>
              <a:t> in marketing,’’ J. Acad. Marketing Sci., vol. 49, no. 1, pp. 30–50, 935 Jan. 2021,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10.1007/s11747-020-00749-9. 936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[14] S.-H. Chen, ‘‘The gamma CUSUM chart method for online customer 937 churn prediction,’’ Electron. Commerce Res. Appl., vol. 17, pp. 99–111, 938 May 2016,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10.1016/j.elerap.2016.04.003. 939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[15] B. </a:t>
            </a:r>
            <a:r>
              <a:rPr lang="en-IN" sz="2000" dirty="0" err="1">
                <a:latin typeface="Times New Roman" panose="02020603050405020304" pitchFamily="18" charset="0"/>
                <a:cs typeface="Times New Roman" panose="02020603050405020304" pitchFamily="18" charset="0"/>
              </a:rPr>
              <a:t>Balducci</a:t>
            </a:r>
            <a:r>
              <a:rPr lang="en-IN" sz="2000" dirty="0">
                <a:latin typeface="Times New Roman" panose="02020603050405020304" pitchFamily="18" charset="0"/>
                <a:cs typeface="Times New Roman" panose="02020603050405020304" pitchFamily="18" charset="0"/>
              </a:rPr>
              <a:t> and D. </a:t>
            </a:r>
            <a:r>
              <a:rPr lang="en-IN" sz="2000" dirty="0" err="1">
                <a:latin typeface="Times New Roman" panose="02020603050405020304" pitchFamily="18" charset="0"/>
                <a:cs typeface="Times New Roman" panose="02020603050405020304" pitchFamily="18" charset="0"/>
              </a:rPr>
              <a:t>Marinova</a:t>
            </a:r>
            <a:r>
              <a:rPr lang="en-IN" sz="2000" dirty="0">
                <a:latin typeface="Times New Roman" panose="02020603050405020304" pitchFamily="18" charset="0"/>
                <a:cs typeface="Times New Roman" panose="02020603050405020304" pitchFamily="18" charset="0"/>
              </a:rPr>
              <a:t>, ‘‘Unstructured data in marketing,’’ 940 J. Acad. Marketing Sci., vol. 46, no. 4, pp. 557–590, Jul. 2018,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941 10.1007/s11747-018-0581-x.</a:t>
            </a:r>
          </a:p>
          <a:p>
            <a:pPr marL="82296" indent="0" algn="just">
              <a:buNone/>
            </a:pP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2472</TotalTime>
  <Words>1859</Words>
  <Application>Microsoft Office PowerPoint</Application>
  <PresentationFormat>On-screen Show (4:3)</PresentationFormat>
  <Paragraphs>98</Paragraphs>
  <Slides>19</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Calibri</vt:lpstr>
      <vt:lpstr>ff4</vt:lpstr>
      <vt:lpstr>Gill Sans MT</vt:lpstr>
      <vt:lpstr>Times New Roman</vt:lpstr>
      <vt:lpstr>Verdana</vt:lpstr>
      <vt:lpstr>Wingdings 2</vt:lpstr>
      <vt:lpstr>Solstice</vt:lpstr>
      <vt:lpstr>Machine Learning and Marketing: A Systematic Literature Review</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653</cp:revision>
  <dcterms:created xsi:type="dcterms:W3CDTF">2006-08-16T00:00:00Z</dcterms:created>
  <dcterms:modified xsi:type="dcterms:W3CDTF">2023-03-03T05:42:52Z</dcterms:modified>
</cp:coreProperties>
</file>