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3/7/2023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3/7/2023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3/7/2023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3/7/2023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914400"/>
            <a:ext cx="5410200" cy="3886200"/>
          </a:xfrm>
        </p:spPr>
        <p:txBody>
          <a:bodyPr>
            <a:noAutofit/>
          </a:bodyPr>
          <a:lstStyle/>
          <a:p>
            <a:pPr algn="ctr"/>
            <a:r>
              <a:rPr lang="en-US" sz="3600" b="1" dirty="0">
                <a:latin typeface="Times New Roman" panose="02020603050405020304" pitchFamily="18" charset="0"/>
                <a:cs typeface="Times New Roman" pitchFamily="18" charset="0"/>
              </a:rPr>
              <a:t>ICS: Total Freedom in Manual Text Classification Supported by Unobtrusive Machine Learning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371600" y="1600200"/>
            <a:ext cx="7562088" cy="4572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We present the Interactive Classification System (ICS), a web-based application that supports the activity of manual text classification.</a:t>
            </a:r>
          </a:p>
          <a:p>
            <a:pPr algn="just">
              <a:lnSpc>
                <a:spcPct val="150000"/>
              </a:lnSpc>
            </a:pPr>
            <a:r>
              <a:rPr lang="en-US" sz="2000" dirty="0">
                <a:latin typeface="Times New Roman" panose="02020603050405020304" pitchFamily="18" charset="0"/>
                <a:cs typeface="Times New Roman" panose="02020603050405020304" pitchFamily="18" charset="0"/>
              </a:rPr>
              <a:t> The application uses machine learning to continuously fit automatic classification models that are in turn used to actively support its users with classification suggestions. </a:t>
            </a:r>
          </a:p>
          <a:p>
            <a:pPr algn="just">
              <a:lnSpc>
                <a:spcPct val="150000"/>
              </a:lnSpc>
            </a:pPr>
            <a:r>
              <a:rPr lang="en-US" sz="2000" dirty="0">
                <a:latin typeface="Times New Roman" panose="02020603050405020304" pitchFamily="18" charset="0"/>
                <a:cs typeface="Times New Roman" panose="02020603050405020304" pitchFamily="18" charset="0"/>
              </a:rPr>
              <a:t>The key requirement we have established for the development of ICS is to give its users total freedom of action: they can at any time modify any classification schema and any label assignment, possibly reusing any relevant information from previous activities.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7498080" cy="4419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rest of the paper is organized as follows. Section II presents the related work, framing the context of our work and comparing ICS with similar existing systems.</a:t>
            </a:r>
          </a:p>
          <a:p>
            <a:pPr algn="just">
              <a:lnSpc>
                <a:spcPct val="150000"/>
              </a:lnSpc>
            </a:pPr>
            <a:r>
              <a:rPr lang="en-US" sz="2000" dirty="0">
                <a:latin typeface="Times New Roman" panose="02020603050405020304" pitchFamily="18" charset="0"/>
                <a:cs typeface="Times New Roman" panose="02020603050405020304" pitchFamily="18" charset="0"/>
              </a:rPr>
              <a:t>Each column identifies a functionality: fitting a machine learning model from a training set (batch learning); updating an existing model using novel examples (online learning); the possibility of implementing an active learning process; creating a model starting from an existing one; modifying a schema, i.e., adding/renaming/removing a label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022592" cy="5334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As detailed in the rest of the paper, this approach is a challenge that asks for original machine learning methods to effectively and efficiently solve the problems it poses.</a:t>
            </a:r>
          </a:p>
          <a:p>
            <a:pPr algn="just">
              <a:lnSpc>
                <a:spcPct val="150000"/>
              </a:lnSpc>
            </a:pPr>
            <a:r>
              <a:rPr lang="en-US" sz="2000" dirty="0">
                <a:latin typeface="Times New Roman" panose="02020603050405020304" pitchFamily="18" charset="0"/>
                <a:cs typeface="Times New Roman" panose="02020603050405020304" pitchFamily="18" charset="0"/>
              </a:rPr>
              <a:t>we present experiments that evaluate the machine learning component of ICS, on four relevant classification problems </a:t>
            </a:r>
          </a:p>
          <a:p>
            <a:pPr algn="just">
              <a:lnSpc>
                <a:spcPct val="150000"/>
              </a:lnSpc>
            </a:pPr>
            <a:r>
              <a:rPr lang="en-US" sz="2000" dirty="0">
                <a:latin typeface="Times New Roman" panose="02020603050405020304" pitchFamily="18" charset="0"/>
                <a:cs typeface="Times New Roman" panose="02020603050405020304" pitchFamily="18" charset="0"/>
              </a:rPr>
              <a:t>Research on automatic text classification addresses several machine learning problems and scenarios, each defined by a specific set of boundary conditions on the task.</a:t>
            </a:r>
          </a:p>
          <a:p>
            <a:pPr algn="just">
              <a:lnSpc>
                <a:spcPct val="150000"/>
              </a:lnSpc>
            </a:pPr>
            <a:r>
              <a:rPr lang="en-US" sz="2000" dirty="0">
                <a:latin typeface="Times New Roman" panose="02020603050405020304" pitchFamily="18" charset="0"/>
                <a:cs typeface="Times New Roman" panose="02020603050405020304" pitchFamily="18" charset="0"/>
              </a:rPr>
              <a:t>Relevant to our work is the problem of considering the human as an oracle that acts on-demand, waiting for interrogations by the system. </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371600" y="1143000"/>
            <a:ext cx="7086600" cy="5181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We show with experiments that the proposed solution is efficient, effective, and competitive against traditional approaches that are not constrained to the requirements of ICS.</a:t>
            </a:r>
          </a:p>
          <a:p>
            <a:pPr algn="just">
              <a:lnSpc>
                <a:spcPct val="150000"/>
              </a:lnSpc>
            </a:pPr>
            <a:r>
              <a:rPr lang="en-US" sz="2000" dirty="0">
                <a:latin typeface="Times New Roman" panose="02020603050405020304" pitchFamily="18" charset="0"/>
                <a:cs typeface="Times New Roman" panose="02020603050405020304" pitchFamily="18" charset="0"/>
              </a:rPr>
              <a:t>The availability of this classification enables to perform various tasks on the data, e.g. to measure the variation of the engagement of the public over time and topics in order to identify which are the most relevant ones; to profile users’ interests, possibly targeting each different profile with different messages; to select the content that is relevant to one specific topic in order to perform further analysis, e.g., sentiment analysis</a:t>
            </a:r>
            <a:endParaRPr lang="en-US" sz="20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676400" y="1066800"/>
            <a:ext cx="6705600" cy="4800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application uses machine learning to continuously fit automatic classification models that are in turn used to actively support its users with classification suggestions</a:t>
            </a:r>
          </a:p>
          <a:p>
            <a:pPr algn="just">
              <a:lnSpc>
                <a:spcPct val="150000"/>
              </a:lnSpc>
            </a:pPr>
            <a:r>
              <a:rPr lang="en-US" sz="2000" dirty="0">
                <a:latin typeface="Times New Roman" panose="02020603050405020304" pitchFamily="18" charset="0"/>
                <a:cs typeface="Times New Roman" panose="02020603050405020304" pitchFamily="18" charset="0"/>
              </a:rPr>
              <a:t>Such automatic classifications can be used as suggestions presented to the users during their manual classification activity, thus implementing an active learning process, or to produce, once its accuracy is deemed to be adequate, the automatic classification of an entire dataset</a:t>
            </a:r>
          </a:p>
          <a:p>
            <a:pPr algn="just">
              <a:lnSpc>
                <a:spcPct val="150000"/>
              </a:lnSpc>
            </a:pPr>
            <a:r>
              <a:rPr lang="en-US" sz="2000" dirty="0">
                <a:latin typeface="Times New Roman" panose="02020603050405020304" pitchFamily="18" charset="0"/>
                <a:cs typeface="Times New Roman" panose="02020603050405020304" pitchFamily="18" charset="0"/>
              </a:rPr>
              <a:t>This paper follows the terminology currently used in machine learning research.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987048214"/>
              </p:ext>
            </p:extLst>
          </p:nvPr>
        </p:nvGraphicFramePr>
        <p:xfrm>
          <a:off x="1371600" y="496847"/>
          <a:ext cx="7467600" cy="5659161"/>
        </p:xfrm>
        <a:graphic>
          <a:graphicData uri="http://schemas.openxmlformats.org/drawingml/2006/table">
            <a:tbl>
              <a:tblPr firstRow="1" bandRow="1">
                <a:tableStyleId>{5C22544A-7EE6-4342-B048-85BDC9FD1C3A}</a:tableStyleId>
              </a:tblPr>
              <a:tblGrid>
                <a:gridCol w="2684980">
                  <a:extLst>
                    <a:ext uri="{9D8B030D-6E8A-4147-A177-3AD203B41FA5}">
                      <a16:colId xmlns:a16="http://schemas.microsoft.com/office/drawing/2014/main" val="20000"/>
                    </a:ext>
                  </a:extLst>
                </a:gridCol>
                <a:gridCol w="1658420">
                  <a:extLst>
                    <a:ext uri="{9D8B030D-6E8A-4147-A177-3AD203B41FA5}">
                      <a16:colId xmlns:a16="http://schemas.microsoft.com/office/drawing/2014/main" val="20001"/>
                    </a:ext>
                  </a:extLst>
                </a:gridCol>
                <a:gridCol w="31242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IN"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Automatic indexing: An experimental inquiry,’’</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a:latin typeface="Times New Roman" panose="02020603050405020304" pitchFamily="18" charset="0"/>
                          <a:cs typeface="Times New Roman" panose="02020603050405020304" pitchFamily="18" charset="0"/>
                        </a:rPr>
                        <a:t>M. E. Maron</a:t>
                      </a: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Opinion mining (OM) is a recent subdiscipline at the crossroads of information retrieval and computational linguistics .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latin typeface="Times New Roman" panose="02020603050405020304" pitchFamily="18" charset="0"/>
                          <a:cs typeface="Times New Roman" panose="02020603050405020304" pitchFamily="18" charset="0"/>
                        </a:rPr>
                        <a:t>‘‘Machine learning in automated text categorization,’’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a:latin typeface="Times New Roman" panose="02020603050405020304" pitchFamily="18" charset="0"/>
                          <a:cs typeface="Times New Roman" panose="02020603050405020304" pitchFamily="18" charset="0"/>
                        </a:rPr>
                        <a:t>F. </a:t>
                      </a:r>
                      <a:r>
                        <a:rPr lang="en-IN" sz="2000" dirty="0" err="1">
                          <a:latin typeface="Times New Roman" panose="02020603050405020304" pitchFamily="18" charset="0"/>
                          <a:cs typeface="Times New Roman" panose="02020603050405020304" pitchFamily="18" charset="0"/>
                        </a:rPr>
                        <a:t>Sebastiani</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he automated categorization (or classification) of texts into predefined categories has witnessed a booming interest in the last 10 years, due to the increased availability of documents in digital form and the ensuing need to organize them.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946165710"/>
              </p:ext>
            </p:extLst>
          </p:nvPr>
        </p:nvGraphicFramePr>
        <p:xfrm>
          <a:off x="1295400" y="304801"/>
          <a:ext cx="7639050" cy="5752656"/>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2597150">
                  <a:extLst>
                    <a:ext uri="{9D8B030D-6E8A-4147-A177-3AD203B41FA5}">
                      <a16:colId xmlns:a16="http://schemas.microsoft.com/office/drawing/2014/main" val="20001"/>
                    </a:ext>
                  </a:extLst>
                </a:gridCol>
                <a:gridCol w="25971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100897">
                <a:tc>
                  <a:txBody>
                    <a:bodyPr/>
                    <a:lstStyle/>
                    <a:p>
                      <a:pPr algn="just"/>
                      <a:r>
                        <a:rPr lang="en-IN" sz="2000" dirty="0">
                          <a:latin typeface="Times New Roman" panose="02020603050405020304" pitchFamily="18" charset="0"/>
                          <a:cs typeface="Times New Roman" panose="02020603050405020304" pitchFamily="18" charset="0"/>
                        </a:rPr>
                        <a:t>Active learning literature survey,’</a:t>
                      </a:r>
                    </a:p>
                  </a:txBody>
                  <a:tcPr/>
                </a:tc>
                <a:tc>
                  <a:txBody>
                    <a:bodyPr/>
                    <a:lstStyle/>
                    <a:p>
                      <a:pPr algn="just"/>
                      <a:r>
                        <a:rPr lang="en-IN" sz="2000" dirty="0">
                          <a:latin typeface="Times New Roman" panose="02020603050405020304" pitchFamily="18" charset="0"/>
                          <a:cs typeface="Times New Roman" panose="02020603050405020304" pitchFamily="18" charset="0"/>
                        </a:rPr>
                        <a:t> B. Settles</a:t>
                      </a:r>
                    </a:p>
                  </a:txBody>
                  <a:tcPr/>
                </a:tc>
                <a:tc>
                  <a:txBody>
                    <a:bodyPr/>
                    <a:lstStyle/>
                    <a:p>
                      <a:pPr algn="just"/>
                      <a:r>
                        <a:rPr lang="en-US" sz="2000" dirty="0">
                          <a:latin typeface="Times New Roman" panose="02020603050405020304" pitchFamily="18" charset="0"/>
                          <a:cs typeface="Times New Roman" panose="02020603050405020304" pitchFamily="18" charset="0"/>
                        </a:rPr>
                        <a:t>The key idea behind active learning is that a machine learning algorithm can achieve greater accuracy with fewer training labels if it is allowed to choose the data from which it learns.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IN" sz="2000" dirty="0">
                          <a:latin typeface="Times New Roman" panose="02020603050405020304" pitchFamily="18" charset="0"/>
                          <a:cs typeface="Times New Roman" panose="02020603050405020304" pitchFamily="18" charset="0"/>
                        </a:rPr>
                        <a:t>‘Interactive classification system,’’</a:t>
                      </a:r>
                    </a:p>
                  </a:txBody>
                  <a:tcPr/>
                </a:tc>
                <a:tc>
                  <a:txBody>
                    <a:bodyPr/>
                    <a:lstStyle/>
                    <a:p>
                      <a:pPr algn="just"/>
                      <a:r>
                        <a:rPr lang="en-IN" sz="2000" dirty="0">
                          <a:latin typeface="Times New Roman" panose="02020603050405020304" pitchFamily="18" charset="0"/>
                          <a:cs typeface="Times New Roman" panose="02020603050405020304" pitchFamily="18" charset="0"/>
                        </a:rPr>
                        <a:t>A. </a:t>
                      </a:r>
                      <a:r>
                        <a:rPr lang="en-IN" sz="2000" dirty="0" err="1">
                          <a:latin typeface="Times New Roman" panose="02020603050405020304" pitchFamily="18" charset="0"/>
                          <a:cs typeface="Times New Roman" panose="02020603050405020304" pitchFamily="18" charset="0"/>
                        </a:rPr>
                        <a:t>Esuli</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Interactive data mining focuses on efficient and effective human-computer interactions for data analysis purposes.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838200"/>
            <a:ext cx="7239000" cy="5867400"/>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The task of text classification consists of selecting labels that are relevant to the content of a document. This label assignment process gives an explicit and structured form to the information that is latent and represented in an unstructured way in the text. </a:t>
            </a:r>
          </a:p>
          <a:p>
            <a:pPr algn="just">
              <a:lnSpc>
                <a:spcPct val="170000"/>
              </a:lnSpc>
            </a:pPr>
            <a:r>
              <a:rPr lang="en-US" sz="2000" dirty="0">
                <a:latin typeface="Times New Roman" panose="02020603050405020304" pitchFamily="18" charset="0"/>
                <a:cs typeface="Times New Roman" panose="02020603050405020304" pitchFamily="18" charset="0"/>
              </a:rPr>
              <a:t>The classification of documents is an intellectual task that requires giving a semantic to the concepts represented by the labels and recognizing such concepts in the content of documents. </a:t>
            </a:r>
          </a:p>
          <a:p>
            <a:pPr algn="just">
              <a:lnSpc>
                <a:spcPct val="170000"/>
              </a:lnSpc>
            </a:pPr>
            <a:r>
              <a:rPr lang="en-US" sz="2000" dirty="0">
                <a:latin typeface="Times New Roman" panose="02020603050405020304" pitchFamily="18" charset="0"/>
                <a:cs typeface="Times New Roman" panose="02020603050405020304" pitchFamily="18" charset="0"/>
              </a:rPr>
              <a:t>Some concepts may be simple to define and recognize, e.g., the mention of a brand name, others may be much harder to give a clear and shared definition, e.g., the expression of sarcasm</a:t>
            </a:r>
            <a:endParaRPr lang="es-E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2BE02A62-770B-4E5A-FF87-3D767A8E96AF}"/>
              </a:ext>
            </a:extLst>
          </p:cNvPr>
          <p:cNvPicPr>
            <a:picLocks noGrp="1" noChangeAspect="1"/>
          </p:cNvPicPr>
          <p:nvPr>
            <p:ph idx="1"/>
          </p:nvPr>
        </p:nvPicPr>
        <p:blipFill>
          <a:blip r:embed="rId2"/>
          <a:stretch>
            <a:fillRect/>
          </a:stretch>
        </p:blipFill>
        <p:spPr>
          <a:xfrm>
            <a:off x="1550987" y="1509712"/>
            <a:ext cx="7267575" cy="467677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57A56397-AE21-52E7-DFB2-4B2BF8359361}"/>
              </a:ext>
            </a:extLst>
          </p:cNvPr>
          <p:cNvPicPr>
            <a:picLocks noGrp="1" noChangeAspect="1"/>
          </p:cNvPicPr>
          <p:nvPr>
            <p:ph idx="1"/>
          </p:nvPr>
        </p:nvPicPr>
        <p:blipFill>
          <a:blip r:embed="rId2"/>
          <a:stretch>
            <a:fillRect/>
          </a:stretch>
        </p:blipFill>
        <p:spPr>
          <a:xfrm>
            <a:off x="1435100" y="1909780"/>
            <a:ext cx="7499350" cy="3876639"/>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95400" y="1219200"/>
            <a:ext cx="7696200" cy="5334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We presented ICS, a web-based application that supports the activity of manual text classification. ICS has been designed and implemented to give its users total freedom of action. </a:t>
            </a:r>
          </a:p>
          <a:p>
            <a:pPr algn="just">
              <a:lnSpc>
                <a:spcPct val="150000"/>
              </a:lnSpc>
            </a:pPr>
            <a:r>
              <a:rPr lang="en-US" sz="2000" dirty="0">
                <a:latin typeface="Times New Roman" panose="02020603050405020304" pitchFamily="18" charset="0"/>
                <a:cs typeface="Times New Roman" panose="02020603050405020304" pitchFamily="18" charset="0"/>
              </a:rPr>
              <a:t>This is an innovation with respect to the typical approach of machine learning research applied to text, which focuses on the algorithms, and assigns the human actors to constrained roles within the workflow of the algorithm</a:t>
            </a:r>
          </a:p>
          <a:p>
            <a:pPr algn="just">
              <a:lnSpc>
                <a:spcPct val="150000"/>
              </a:lnSpc>
            </a:pPr>
            <a:r>
              <a:rPr lang="en-US" sz="2000" dirty="0">
                <a:latin typeface="Times New Roman" panose="02020603050405020304" pitchFamily="18" charset="0"/>
                <a:cs typeface="Times New Roman" panose="02020603050405020304" pitchFamily="18" charset="0"/>
              </a:rPr>
              <a:t>They also bring in the advantage of having usable models for prediction since the early steps of training set construction. </a:t>
            </a:r>
          </a:p>
          <a:p>
            <a:pPr algn="just">
              <a:lnSpc>
                <a:spcPct val="150000"/>
              </a:lnSpc>
            </a:pPr>
            <a:r>
              <a:rPr lang="en-US" sz="2000" dirty="0">
                <a:latin typeface="Times New Roman" panose="02020603050405020304" pitchFamily="18" charset="0"/>
                <a:cs typeface="Times New Roman" panose="02020603050405020304" pitchFamily="18" charset="0"/>
              </a:rPr>
              <a:t>A typical barrier to access to machine learning is the need for training data.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410200"/>
          </a:xfrm>
        </p:spPr>
        <p:txBody>
          <a:bodyPr>
            <a:noAutofit/>
          </a:bodyPr>
          <a:lstStyle/>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[1] M. E. Maron, ‘‘Automatic indexing: An experimental inquiry,’’ J. ACM, vol. 8, no. 3, pp. 404–417, Jul. 1961,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10.1145/321075.321084. </a:t>
            </a:r>
          </a:p>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[2] C. C. Aggarwal and C. </a:t>
            </a:r>
            <a:r>
              <a:rPr lang="en-IN" sz="2000" dirty="0" err="1">
                <a:latin typeface="Times New Roman" panose="02020603050405020304" pitchFamily="18" charset="0"/>
                <a:cs typeface="Times New Roman" panose="02020603050405020304" pitchFamily="18" charset="0"/>
              </a:rPr>
              <a:t>Zhai</a:t>
            </a:r>
            <a:r>
              <a:rPr lang="en-IN" sz="2000" dirty="0">
                <a:latin typeface="Times New Roman" panose="02020603050405020304" pitchFamily="18" charset="0"/>
                <a:cs typeface="Times New Roman" panose="02020603050405020304" pitchFamily="18" charset="0"/>
              </a:rPr>
              <a:t>, A Survey of Text Classification Algorithms. Heidelberg, Germany: Springer, 2012, pp. 163–222,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10.1007/ 978-1-4614-3223-4_6. </a:t>
            </a:r>
          </a:p>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[3] F. </a:t>
            </a:r>
            <a:r>
              <a:rPr lang="en-IN" sz="2000" dirty="0" err="1">
                <a:latin typeface="Times New Roman" panose="02020603050405020304" pitchFamily="18" charset="0"/>
                <a:cs typeface="Times New Roman" panose="02020603050405020304" pitchFamily="18" charset="0"/>
              </a:rPr>
              <a:t>Sebastiani</a:t>
            </a:r>
            <a:r>
              <a:rPr lang="en-IN" sz="2000" dirty="0">
                <a:latin typeface="Times New Roman" panose="02020603050405020304" pitchFamily="18" charset="0"/>
                <a:cs typeface="Times New Roman" panose="02020603050405020304" pitchFamily="18" charset="0"/>
              </a:rPr>
              <a:t>, ‘‘Machine learning in automated text categorization,’’ ACM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Surv</a:t>
            </a:r>
            <a:r>
              <a:rPr lang="en-IN" sz="2000" dirty="0">
                <a:latin typeface="Times New Roman" panose="02020603050405020304" pitchFamily="18" charset="0"/>
                <a:cs typeface="Times New Roman" panose="02020603050405020304" pitchFamily="18" charset="0"/>
              </a:rPr>
              <a:t>., vol. 34, no. 1, pp. 1–47, 2002,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10.1145/505282.505283</a:t>
            </a:r>
            <a:r>
              <a:rPr lang="en-IN" sz="1200" dirty="0"/>
              <a:t>.</a:t>
            </a: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533400"/>
            <a:ext cx="7345680" cy="60198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[4] B. Settles, ‘‘Active learning literature survey,’’ Dept.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Sci., Univ. Wisconsin-Madison, Wisconsin, WI, USA, Tech. Rep. TR1648, 2009. [Online]. Available: http://digital.library.wisc.edu/1793/60660 </a:t>
            </a:r>
          </a:p>
          <a:p>
            <a:pPr algn="just">
              <a:lnSpc>
                <a:spcPct val="170000"/>
              </a:lnSpc>
            </a:pPr>
            <a:endParaRPr lang="en-IN" sz="2000" dirty="0">
              <a:latin typeface="Times New Roman" panose="02020603050405020304" pitchFamily="18" charset="0"/>
              <a:cs typeface="Times New Roman" panose="02020603050405020304" pitchFamily="18" charset="0"/>
            </a:endParaRPr>
          </a:p>
          <a:p>
            <a:pPr algn="just">
              <a:lnSpc>
                <a:spcPct val="170000"/>
              </a:lnSpc>
            </a:pPr>
            <a:r>
              <a:rPr lang="en-IN" sz="2000" dirty="0">
                <a:latin typeface="Times New Roman" panose="02020603050405020304" pitchFamily="18" charset="0"/>
                <a:cs typeface="Times New Roman" panose="02020603050405020304" pitchFamily="18" charset="0"/>
              </a:rPr>
              <a:t>[5] A. </a:t>
            </a:r>
            <a:r>
              <a:rPr lang="en-IN" sz="2000" dirty="0" err="1">
                <a:latin typeface="Times New Roman" panose="02020603050405020304" pitchFamily="18" charset="0"/>
                <a:cs typeface="Times New Roman" panose="02020603050405020304" pitchFamily="18" charset="0"/>
              </a:rPr>
              <a:t>Esuli</a:t>
            </a:r>
            <a:r>
              <a:rPr lang="en-IN" sz="2000" dirty="0">
                <a:latin typeface="Times New Roman" panose="02020603050405020304" pitchFamily="18" charset="0"/>
                <a:cs typeface="Times New Roman" panose="02020603050405020304" pitchFamily="18" charset="0"/>
              </a:rPr>
              <a:t>, ‘‘Interactive classification system,’’ </a:t>
            </a:r>
            <a:r>
              <a:rPr lang="en-IN" sz="2000" dirty="0" err="1">
                <a:latin typeface="Times New Roman" panose="02020603050405020304" pitchFamily="18" charset="0"/>
                <a:cs typeface="Times New Roman" panose="02020603050405020304" pitchFamily="18" charset="0"/>
              </a:rPr>
              <a:t>Zenodo</a:t>
            </a:r>
            <a:r>
              <a:rPr lang="en-IN" sz="2000" dirty="0">
                <a:latin typeface="Times New Roman" panose="02020603050405020304" pitchFamily="18" charset="0"/>
                <a:cs typeface="Times New Roman" panose="02020603050405020304" pitchFamily="18" charset="0"/>
              </a:rPr>
              <a:t>, 2022,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10.5281/zenodo.6586244. </a:t>
            </a:r>
          </a:p>
          <a:p>
            <a:pPr algn="just">
              <a:lnSpc>
                <a:spcPct val="170000"/>
              </a:lnSpc>
            </a:pPr>
            <a:endParaRPr lang="en-IN" sz="2000" dirty="0">
              <a:latin typeface="Times New Roman" panose="02020603050405020304" pitchFamily="18" charset="0"/>
              <a:cs typeface="Times New Roman" panose="02020603050405020304" pitchFamily="18" charset="0"/>
            </a:endParaRPr>
          </a:p>
          <a:p>
            <a:pPr algn="just">
              <a:lnSpc>
                <a:spcPct val="170000"/>
              </a:lnSpc>
            </a:pPr>
            <a:r>
              <a:rPr lang="en-IN" sz="2000" dirty="0">
                <a:latin typeface="Times New Roman" panose="02020603050405020304" pitchFamily="18" charset="0"/>
                <a:cs typeface="Times New Roman" panose="02020603050405020304" pitchFamily="18" charset="0"/>
              </a:rPr>
              <a:t>[6] D. W. </a:t>
            </a:r>
            <a:r>
              <a:rPr lang="en-IN" sz="2000" dirty="0" err="1">
                <a:latin typeface="Times New Roman" panose="02020603050405020304" pitchFamily="18" charset="0"/>
                <a:cs typeface="Times New Roman" panose="02020603050405020304" pitchFamily="18" charset="0"/>
              </a:rPr>
              <a:t>Oard</a:t>
            </a:r>
            <a:r>
              <a:rPr lang="en-IN" sz="2000" dirty="0">
                <a:latin typeface="Times New Roman" panose="02020603050405020304" pitchFamily="18" charset="0"/>
                <a:cs typeface="Times New Roman" panose="02020603050405020304" pitchFamily="18" charset="0"/>
              </a:rPr>
              <a:t>, ‘‘The state of the art in text filtering,’’ User Model. </a:t>
            </a:r>
            <a:r>
              <a:rPr lang="en-IN" sz="2000" dirty="0" err="1">
                <a:latin typeface="Times New Roman" panose="02020603050405020304" pitchFamily="18" charset="0"/>
                <a:cs typeface="Times New Roman" panose="02020603050405020304" pitchFamily="18" charset="0"/>
              </a:rPr>
              <a:t>UserAdapted</a:t>
            </a:r>
            <a:r>
              <a:rPr lang="en-IN" sz="2000" dirty="0">
                <a:latin typeface="Times New Roman" panose="02020603050405020304" pitchFamily="18" charset="0"/>
                <a:cs typeface="Times New Roman" panose="02020603050405020304" pitchFamily="18" charset="0"/>
              </a:rPr>
              <a:t> Interact., vol. 7, no. 3, pp. 141–178, Jun. 1997.</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8674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[7] R. E. </a:t>
            </a:r>
            <a:r>
              <a:rPr lang="en-IN" sz="2000" dirty="0" err="1">
                <a:latin typeface="Times New Roman" panose="02020603050405020304" pitchFamily="18" charset="0"/>
                <a:cs typeface="Times New Roman" panose="02020603050405020304" pitchFamily="18" charset="0"/>
              </a:rPr>
              <a:t>Schapire</a:t>
            </a:r>
            <a:r>
              <a:rPr lang="en-IN" sz="2000" dirty="0">
                <a:latin typeface="Times New Roman" panose="02020603050405020304" pitchFamily="18" charset="0"/>
                <a:cs typeface="Times New Roman" panose="02020603050405020304" pitchFamily="18" charset="0"/>
              </a:rPr>
              <a:t>, Y. Singer, and A. Singhal, ‘‘Boosting and </a:t>
            </a:r>
            <a:r>
              <a:rPr lang="en-IN" sz="2000" dirty="0" err="1">
                <a:latin typeface="Times New Roman" panose="02020603050405020304" pitchFamily="18" charset="0"/>
                <a:cs typeface="Times New Roman" panose="02020603050405020304" pitchFamily="18" charset="0"/>
              </a:rPr>
              <a:t>Rocchio</a:t>
            </a:r>
            <a:r>
              <a:rPr lang="en-IN" sz="2000" dirty="0">
                <a:latin typeface="Times New Roman" panose="02020603050405020304" pitchFamily="18" charset="0"/>
                <a:cs typeface="Times New Roman" panose="02020603050405020304" pitchFamily="18" charset="0"/>
              </a:rPr>
              <a:t> applied to text filtering,’’ in Proc. 21st </a:t>
            </a:r>
            <a:r>
              <a:rPr lang="en-IN" sz="2000" dirty="0" err="1">
                <a:latin typeface="Times New Roman" panose="02020603050405020304" pitchFamily="18" charset="0"/>
                <a:cs typeface="Times New Roman" panose="02020603050405020304" pitchFamily="18" charset="0"/>
              </a:rPr>
              <a:t>Annu</a:t>
            </a:r>
            <a:r>
              <a:rPr lang="en-IN" sz="2000" dirty="0">
                <a:latin typeface="Times New Roman" panose="02020603050405020304" pitchFamily="18" charset="0"/>
                <a:cs typeface="Times New Roman" panose="02020603050405020304" pitchFamily="18" charset="0"/>
              </a:rPr>
              <a:t>. Int. ACM SIGIR Conf. Res. Develop. Inf. </a:t>
            </a:r>
            <a:r>
              <a:rPr lang="en-IN" sz="2000" dirty="0" err="1">
                <a:latin typeface="Times New Roman" panose="02020603050405020304" pitchFamily="18" charset="0"/>
                <a:cs typeface="Times New Roman" panose="02020603050405020304" pitchFamily="18" charset="0"/>
              </a:rPr>
              <a:t>Retr</a:t>
            </a:r>
            <a:r>
              <a:rPr lang="en-IN" sz="2000" dirty="0">
                <a:latin typeface="Times New Roman" panose="02020603050405020304" pitchFamily="18" charset="0"/>
                <a:cs typeface="Times New Roman" panose="02020603050405020304" pitchFamily="18" charset="0"/>
              </a:rPr>
              <a:t>., vol. 98, Aug. 1998, pp. 215–223,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10.1145/290941.290996. </a:t>
            </a:r>
          </a:p>
          <a:p>
            <a:pPr algn="just">
              <a:lnSpc>
                <a:spcPct val="170000"/>
              </a:lnSpc>
            </a:pPr>
            <a:r>
              <a:rPr lang="en-IN" sz="2000" dirty="0">
                <a:latin typeface="Times New Roman" panose="02020603050405020304" pitchFamily="18" charset="0"/>
                <a:cs typeface="Times New Roman" panose="02020603050405020304" pitchFamily="18" charset="0"/>
              </a:rPr>
              <a:t>[8] I. Soboroff and C. K. Nicholas, ‘‘Combining content and collaboration in text filtering,’’ in Proc. Workshop Mach. Learn. Inf. Filtering (IJCAI), 1999, pp. 86–91. [Online]. Available: http://citeseerx.ist.psu.edu/viewdoc/summary?doi=10.1.1.39.8019 [9] S. </a:t>
            </a:r>
            <a:r>
              <a:rPr lang="en-IN" sz="2000" dirty="0" err="1">
                <a:latin typeface="Times New Roman" panose="02020603050405020304" pitchFamily="18" charset="0"/>
                <a:cs typeface="Times New Roman" panose="02020603050405020304" pitchFamily="18" charset="0"/>
              </a:rPr>
              <a:t>Wermter</a:t>
            </a:r>
            <a:r>
              <a:rPr lang="en-IN" sz="2000" dirty="0">
                <a:latin typeface="Times New Roman" panose="02020603050405020304" pitchFamily="18" charset="0"/>
                <a:cs typeface="Times New Roman" panose="02020603050405020304" pitchFamily="18" charset="0"/>
              </a:rPr>
              <a:t>, ‘‘Neural network agents for learning semantic text classification,’’ Inf. </a:t>
            </a:r>
            <a:r>
              <a:rPr lang="en-IN" sz="2000" dirty="0" err="1">
                <a:latin typeface="Times New Roman" panose="02020603050405020304" pitchFamily="18" charset="0"/>
                <a:cs typeface="Times New Roman" panose="02020603050405020304" pitchFamily="18" charset="0"/>
              </a:rPr>
              <a:t>Retr</a:t>
            </a:r>
            <a:r>
              <a:rPr lang="en-IN" sz="2000" dirty="0">
                <a:latin typeface="Times New Roman" panose="02020603050405020304" pitchFamily="18" charset="0"/>
                <a:cs typeface="Times New Roman" panose="02020603050405020304" pitchFamily="18" charset="0"/>
              </a:rPr>
              <a:t>., vol. 3, no. 2, pp. 87–103, 2000,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10.1023/A:1009942513170</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752600" y="990600"/>
            <a:ext cx="6705600" cy="4953000"/>
          </a:xfrm>
        </p:spPr>
        <p:txBody>
          <a:bodyPr>
            <a:normAutofit lnSpcReduction="10000"/>
          </a:bodyPr>
          <a:lstStyle/>
          <a:p>
            <a:pPr algn="just"/>
            <a:r>
              <a:rPr lang="en-IN" sz="1200" dirty="0"/>
              <a:t>[</a:t>
            </a:r>
            <a:r>
              <a:rPr lang="en-IN" sz="2000" dirty="0">
                <a:latin typeface="Times New Roman" panose="02020603050405020304" pitchFamily="18" charset="0"/>
                <a:cs typeface="Times New Roman" panose="02020603050405020304" pitchFamily="18" charset="0"/>
              </a:rPr>
              <a:t>10] T. </a:t>
            </a:r>
            <a:r>
              <a:rPr lang="en-IN" sz="2000" dirty="0" err="1">
                <a:latin typeface="Times New Roman" panose="02020603050405020304" pitchFamily="18" charset="0"/>
                <a:cs typeface="Times New Roman" panose="02020603050405020304" pitchFamily="18" charset="0"/>
              </a:rPr>
              <a:t>Joachims</a:t>
            </a:r>
            <a:r>
              <a:rPr lang="en-IN" sz="2000" dirty="0">
                <a:latin typeface="Times New Roman" panose="02020603050405020304" pitchFamily="18" charset="0"/>
                <a:cs typeface="Times New Roman" panose="02020603050405020304" pitchFamily="18" charset="0"/>
              </a:rPr>
              <a:t>, ‘‘Text categorization with support vector machines: Learning with many relevant features,’’ in Proc. Eur. Conf. Mach. Learn., 1998, pp. 137–142,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10.1007/BFb0026683.</a:t>
            </a:r>
          </a:p>
          <a:p>
            <a:pPr algn="just"/>
            <a:r>
              <a:rPr lang="en-IN" sz="2000" dirty="0">
                <a:latin typeface="Times New Roman" panose="02020603050405020304" pitchFamily="18" charset="0"/>
                <a:cs typeface="Times New Roman" panose="02020603050405020304" pitchFamily="18" charset="0"/>
              </a:rPr>
              <a:t> [11] Y. Yang and X. Liu, ‘‘A re-examination of text categorization methods,’’ in Proc. 22nd </a:t>
            </a:r>
            <a:r>
              <a:rPr lang="en-IN" sz="2000" dirty="0" err="1">
                <a:latin typeface="Times New Roman" panose="02020603050405020304" pitchFamily="18" charset="0"/>
                <a:cs typeface="Times New Roman" panose="02020603050405020304" pitchFamily="18" charset="0"/>
              </a:rPr>
              <a:t>Annu</a:t>
            </a:r>
            <a:r>
              <a:rPr lang="en-IN" sz="2000" dirty="0">
                <a:latin typeface="Times New Roman" panose="02020603050405020304" pitchFamily="18" charset="0"/>
                <a:cs typeface="Times New Roman" panose="02020603050405020304" pitchFamily="18" charset="0"/>
              </a:rPr>
              <a:t>. Int. ACM Conf. Res. Develop. Inf. </a:t>
            </a:r>
            <a:r>
              <a:rPr lang="en-IN" sz="2000" dirty="0" err="1">
                <a:latin typeface="Times New Roman" panose="02020603050405020304" pitchFamily="18" charset="0"/>
                <a:cs typeface="Times New Roman" panose="02020603050405020304" pitchFamily="18" charset="0"/>
              </a:rPr>
              <a:t>Retr</a:t>
            </a:r>
            <a:r>
              <a:rPr lang="en-IN" sz="2000" dirty="0">
                <a:latin typeface="Times New Roman" panose="02020603050405020304" pitchFamily="18" charset="0"/>
                <a:cs typeface="Times New Roman" panose="02020603050405020304" pitchFamily="18" charset="0"/>
              </a:rPr>
              <a:t>. (SIGIR), 1999, pp. 42–49,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10.1145/312624.312647. </a:t>
            </a:r>
          </a:p>
          <a:p>
            <a:pPr algn="just"/>
            <a:r>
              <a:rPr lang="en-IN" sz="2000" dirty="0">
                <a:latin typeface="Times New Roman" panose="02020603050405020304" pitchFamily="18" charset="0"/>
                <a:cs typeface="Times New Roman" panose="02020603050405020304" pitchFamily="18" charset="0"/>
              </a:rPr>
              <a:t>[12] R. Johnson and T. Zhang, ‘‘Semi-supervised convolutional neural networks for text categorization via region embedding,’’ in Proc. Adv. Neural Inf. Process. Syst., vol. 28, C. Cortes, N. Lawrence, D. Lee, M. Sugiyama, and R. Garnett, Eds. Red Hook, NY, USA: Curran Associates, 2015, pp. 919–927. [Online]. Available: https://proceedings.neurips.cc/paper/2015/hash/ acc3e0404646c57502b480dc052c4fe1-Abstract.html . </a:t>
            </a: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just"/>
            <a:r>
              <a:rPr lang="en-IN" sz="2000" dirty="0"/>
              <a:t>[13] A. McCallum and K. Nigam, ‘‘A comparison of event models for naive Bayes text classification,’’ in Proc. AAAI Workshop Learn. Text Categorization, vol. 752, no. 1, 1998, pp. 41–48. </a:t>
            </a:r>
          </a:p>
          <a:p>
            <a:pPr algn="just"/>
            <a:endParaRPr lang="en-IN" sz="2000" dirty="0"/>
          </a:p>
          <a:p>
            <a:pPr algn="just"/>
            <a:endParaRPr lang="en-IN" sz="2000" dirty="0"/>
          </a:p>
          <a:p>
            <a:pPr algn="just"/>
            <a:r>
              <a:rPr lang="en-IN" sz="2000" dirty="0"/>
              <a:t>[14] K. Nigam, A. K. McCallum, S. </a:t>
            </a:r>
            <a:r>
              <a:rPr lang="en-IN" sz="2000" dirty="0" err="1"/>
              <a:t>Thrun</a:t>
            </a:r>
            <a:r>
              <a:rPr lang="en-IN" sz="2000" dirty="0"/>
              <a:t>, and T. Mitchell, ‘‘Text classification from </a:t>
            </a:r>
            <a:r>
              <a:rPr lang="en-IN" sz="2000" dirty="0" err="1"/>
              <a:t>labeled</a:t>
            </a:r>
            <a:r>
              <a:rPr lang="en-IN" sz="2000" dirty="0"/>
              <a:t> and </a:t>
            </a:r>
            <a:r>
              <a:rPr lang="en-IN" sz="2000" dirty="0" err="1"/>
              <a:t>unlabeled</a:t>
            </a:r>
            <a:r>
              <a:rPr lang="en-IN" sz="2000" dirty="0"/>
              <a:t> documents using EM,’’ Mach. Learn., vol. 39, nos. 2–3, pp. 103–134, 2000, </a:t>
            </a:r>
            <a:r>
              <a:rPr lang="en-IN" sz="2000" dirty="0" err="1"/>
              <a:t>doi</a:t>
            </a:r>
            <a:r>
              <a:rPr lang="en-IN" sz="2000" dirty="0"/>
              <a:t>: 10.1023/A:1007692713085. </a:t>
            </a:r>
          </a:p>
          <a:p>
            <a:pPr algn="just"/>
            <a:endParaRPr lang="en-IN" sz="2000" dirty="0"/>
          </a:p>
          <a:p>
            <a:pPr algn="just"/>
            <a:endParaRPr lang="en-IN" sz="2000" dirty="0"/>
          </a:p>
          <a:p>
            <a:pPr algn="just"/>
            <a:r>
              <a:rPr lang="en-IN" sz="2000" dirty="0"/>
              <a:t>[15] A. </a:t>
            </a:r>
            <a:r>
              <a:rPr lang="en-IN" sz="2000" dirty="0" err="1"/>
              <a:t>Joulin</a:t>
            </a:r>
            <a:r>
              <a:rPr lang="en-IN" sz="2000" dirty="0"/>
              <a:t>, E. Grave, P. Bojanowski, and T. </a:t>
            </a:r>
            <a:r>
              <a:rPr lang="en-IN" sz="2000" dirty="0" err="1"/>
              <a:t>Mikolov</a:t>
            </a:r>
            <a:r>
              <a:rPr lang="en-IN" sz="2000" dirty="0"/>
              <a:t>, ‘‘Bag of tricks for efficient text classification,’’ in Proc. 15th Conf. Eur. Chapter Assoc. </a:t>
            </a:r>
            <a:r>
              <a:rPr lang="en-IN" sz="2000" dirty="0" err="1"/>
              <a:t>Comput</a:t>
            </a:r>
            <a:r>
              <a:rPr lang="en-IN" sz="2000" dirty="0"/>
              <a:t>. Linguistics, vol. 2, 2017, pp. 427–431. [Online]. Available: https://aclanthology.org/E17-2068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2312</TotalTime>
  <Words>1688</Words>
  <Application>Microsoft Office PowerPoint</Application>
  <PresentationFormat>On-screen Show (4:3)</PresentationFormat>
  <Paragraphs>84</Paragraphs>
  <Slides>19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Calibri</vt:lpstr>
      <vt:lpstr>Gill Sans MT</vt:lpstr>
      <vt:lpstr>Times New Roman</vt:lpstr>
      <vt:lpstr>Verdana</vt:lpstr>
      <vt:lpstr>Wingdings</vt:lpstr>
      <vt:lpstr>Wingdings 2</vt:lpstr>
      <vt:lpstr>Solstice</vt:lpstr>
      <vt:lpstr>ICS: Total Freedom in Manual Text Classification Supported by Unobtrusive Machine Learning</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650</cp:revision>
  <dcterms:created xsi:type="dcterms:W3CDTF">2006-08-16T00:00:00Z</dcterms:created>
  <dcterms:modified xsi:type="dcterms:W3CDTF">2023-03-07T06:36:47Z</dcterms:modified>
</cp:coreProperties>
</file>