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9"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1" d="100"/>
          <a:sy n="91" d="100"/>
        </p:scale>
        <p:origin x="1210" y="7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914400"/>
            <a:ext cx="6553200" cy="4724400"/>
          </a:xfrm>
        </p:spPr>
        <p:txBody>
          <a:bodyPr>
            <a:noAutofit/>
          </a:bodyPr>
          <a:lstStyle/>
          <a:p>
            <a:pPr algn="ctr"/>
            <a:r>
              <a:rPr lang="en-US" sz="4400" dirty="0"/>
              <a:t>Machine Learning for Structure Determination in Single-Particle </a:t>
            </a:r>
            <a:r>
              <a:rPr lang="en-US" sz="4400" dirty="0" err="1"/>
              <a:t>Cryo</a:t>
            </a:r>
            <a:r>
              <a:rPr lang="en-US" sz="4400" dirty="0"/>
              <a:t> Electron Microscopy: A Systematic </a:t>
            </a:r>
            <a:r>
              <a:rPr lang="en-IN" sz="4400" dirty="0"/>
              <a:t>Review </a:t>
            </a:r>
            <a:endParaRPr lang="en-US" sz="4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828800" y="1219200"/>
            <a:ext cx="6781800" cy="4724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Traditionally, X-ray crystallography and NMR spectroscopy represent major workhorses of structural biologists, with the lion share of protein structures reported in protein data bank (PDB) being generated by these powerful techniques.</a:t>
            </a:r>
          </a:p>
          <a:p>
            <a:pPr algn="just">
              <a:lnSpc>
                <a:spcPct val="150000"/>
              </a:lnSpc>
            </a:pPr>
            <a:r>
              <a:rPr lang="en-US" sz="2000" dirty="0">
                <a:latin typeface="Times New Roman" panose="02020603050405020304" pitchFamily="18" charset="0"/>
                <a:cs typeface="Times New Roman" panose="02020603050405020304" pitchFamily="18" charset="0"/>
              </a:rPr>
              <a:t> Despite their wide utilization in protein structure determination, these two techniques have logical limitations, with X-ray crystallography being unsuitable for the analysis of highly dynamic structures and with NMR spectroscopy being restricted to the analysis of relatively small proteins</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BBCC64-DC15-10BC-EA9C-F8A58ECF8A34}"/>
              </a:ext>
            </a:extLst>
          </p:cNvPr>
          <p:cNvSpPr>
            <a:spLocks noGrp="1"/>
          </p:cNvSpPr>
          <p:nvPr>
            <p:ph idx="1"/>
          </p:nvPr>
        </p:nvSpPr>
        <p:spPr/>
        <p:txBody>
          <a:bodyPr>
            <a:normAutofit/>
          </a:bodyPr>
          <a:lstStyle/>
          <a:p>
            <a:pPr algn="just"/>
            <a:r>
              <a:rPr lang="en-US" sz="2000" dirty="0">
                <a:latin typeface="Times New Roman" panose="02020603050405020304" pitchFamily="18" charset="0"/>
                <a:cs typeface="Times New Roman" panose="02020603050405020304" pitchFamily="18" charset="0"/>
              </a:rPr>
              <a:t>In recent years, we have witnessed an explosive development of the techniques based on Cryo-electron microscopy (Cryo-EM) for structural characterization of biological molecules.</a:t>
            </a:r>
          </a:p>
          <a:p>
            <a:pPr algn="just"/>
            <a:r>
              <a:rPr lang="en-US" sz="2000" dirty="0">
                <a:latin typeface="Times New Roman" panose="02020603050405020304" pitchFamily="18" charset="0"/>
                <a:cs typeface="Times New Roman" panose="02020603050405020304" pitchFamily="18" charset="0"/>
              </a:rPr>
              <a:t> In fact, single-particle Cryo-EM is a special niche as it is a technique of choice for the structural analysis of large, structurally heterogeneous, and dynamic complexes. </a:t>
            </a:r>
          </a:p>
          <a:p>
            <a:pPr algn="just"/>
            <a:r>
              <a:rPr lang="en-US" sz="2000" dirty="0">
                <a:latin typeface="Times New Roman" panose="02020603050405020304" pitchFamily="18" charset="0"/>
                <a:cs typeface="Times New Roman" panose="02020603050405020304" pitchFamily="18" charset="0"/>
              </a:rPr>
              <a:t>Here, sub-nanometer atomic resolution can be achieved (i.e., resolution below 10 Å) via single-particle imaging of non-crystalline specimens, with accurate 3D reconstruction being generated based on the computational averaging of multiple 2D projection images of the same particle that was frozen rapidly in solution.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055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066800"/>
            <a:ext cx="7174992"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Sample heterogeneity and biomolecular flexibility remains a great challenge in crystal formation, hence predisposing the need for the development of novel techniques and multi-disciplinary approaches that are able to surmount existing limitations of the technique.</a:t>
            </a:r>
          </a:p>
          <a:p>
            <a:pPr algn="just">
              <a:lnSpc>
                <a:spcPct val="150000"/>
              </a:lnSpc>
            </a:pPr>
            <a:r>
              <a:rPr lang="en-US" sz="2000" dirty="0">
                <a:latin typeface="Times New Roman" panose="02020603050405020304" pitchFamily="18" charset="0"/>
                <a:cs typeface="Times New Roman" panose="02020603050405020304" pitchFamily="18" charset="0"/>
              </a:rPr>
              <a:t>High contrast is observed due to existing relative electron density between the sample and the surrounding stain.</a:t>
            </a:r>
          </a:p>
          <a:p>
            <a:pPr algn="just">
              <a:lnSpc>
                <a:spcPct val="150000"/>
              </a:lnSpc>
            </a:pPr>
            <a:r>
              <a:rPr lang="en-US" sz="2000" dirty="0">
                <a:latin typeface="Times New Roman" panose="02020603050405020304" pitchFamily="18" charset="0"/>
                <a:cs typeface="Times New Roman" panose="02020603050405020304" pitchFamily="18" charset="0"/>
              </a:rPr>
              <a:t>The emergence of single particle cryo-EM was a ray of hope for structural determination of biologically relevant macromolecules considered unamenable to existing methods.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174992"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When faced with a problem, a reduction to its component parts is generally a common practice in science. Oftentimes, fundamental insights are readily obtained by piecing the individual parts back together.</a:t>
            </a:r>
          </a:p>
          <a:p>
            <a:pPr algn="just">
              <a:lnSpc>
                <a:spcPct val="150000"/>
              </a:lnSpc>
            </a:pPr>
            <a:r>
              <a:rPr lang="en-US" sz="2000" dirty="0">
                <a:latin typeface="Times New Roman" panose="02020603050405020304" pitchFamily="18" charset="0"/>
                <a:cs typeface="Times New Roman" panose="02020603050405020304" pitchFamily="18" charset="0"/>
              </a:rPr>
              <a:t>A deep understanding of the overall structure of a problem informs potential strategies that could be undertaken in solving the underlying constraint. This rationale particularly applies to the growing field of structural biology, recognized approximately 70 years ago following structural elucidation of the atomic structure of DNA and other globular proteins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371600" y="914400"/>
            <a:ext cx="731520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Therefore, new phase plates, based on high-intensity laser technology, are currently under development. </a:t>
            </a:r>
          </a:p>
          <a:p>
            <a:pPr algn="just">
              <a:lnSpc>
                <a:spcPct val="150000"/>
              </a:lnSpc>
            </a:pPr>
            <a:r>
              <a:rPr lang="en-US" sz="2000" dirty="0">
                <a:latin typeface="Times New Roman" panose="02020603050405020304" pitchFamily="18" charset="0"/>
                <a:cs typeface="Times New Roman" panose="02020603050405020304" pitchFamily="18" charset="0"/>
              </a:rPr>
              <a:t>This new technology is likely to replace VPP as it proposes no loss in image information and a constant phase </a:t>
            </a:r>
            <a:r>
              <a:rPr lang="en-US" sz="2000" dirty="0" err="1">
                <a:latin typeface="Times New Roman" panose="02020603050405020304" pitchFamily="18" charset="0"/>
                <a:cs typeface="Times New Roman" panose="02020603050405020304" pitchFamily="18" charset="0"/>
              </a:rPr>
              <a:t>shif</a:t>
            </a: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Built on the collective efforts of researchers in this field, it is now possible to determine the structural architecture of biologically relevant macromolecules and assemblies (proteins and nucleic acids) that play very important roles in the overall coordination of human physiology.</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9" name="Content Placeholder 8">
            <a:extLst>
              <a:ext uri="{FF2B5EF4-FFF2-40B4-BE49-F238E27FC236}">
                <a16:creationId xmlns:a16="http://schemas.microsoft.com/office/drawing/2014/main" id="{CCE266A2-3477-94AA-CAFB-5ECD86F7A6C4}"/>
              </a:ext>
            </a:extLst>
          </p:cNvPr>
          <p:cNvSpPr>
            <a:spLocks noGrp="1"/>
          </p:cNvSpPr>
          <p:nvPr>
            <p:ph idx="1"/>
          </p:nvPr>
        </p:nvSpPr>
        <p:spPr>
          <a:xfrm>
            <a:off x="1600200" y="1447800"/>
            <a:ext cx="7162800" cy="4800600"/>
          </a:xfrm>
        </p:spPr>
        <p:txBody>
          <a:bodyPr>
            <a:normAutofit fontScale="85000" lnSpcReduction="10000"/>
          </a:bodyPr>
          <a:lstStyle/>
          <a:p>
            <a:pPr algn="just">
              <a:lnSpc>
                <a:spcPct val="150000"/>
              </a:lnSpc>
            </a:pPr>
            <a:r>
              <a:rPr lang="en-US" sz="2400" dirty="0">
                <a:latin typeface="Times New Roman" panose="02020603050405020304" pitchFamily="18" charset="0"/>
                <a:cs typeface="Times New Roman" panose="02020603050405020304" pitchFamily="18" charset="0"/>
              </a:rPr>
              <a:t>cryo-EM as a powerful tool for the reduction of sample heterogeneity</a:t>
            </a:r>
          </a:p>
          <a:p>
            <a:pPr algn="just">
              <a:lnSpc>
                <a:spcPct val="150000"/>
              </a:lnSpc>
            </a:pPr>
            <a:r>
              <a:rPr lang="en-US" sz="2400" dirty="0">
                <a:latin typeface="Times New Roman" panose="02020603050405020304" pitchFamily="18" charset="0"/>
                <a:cs typeface="Times New Roman" panose="02020603050405020304" pitchFamily="18" charset="0"/>
              </a:rPr>
              <a:t>So far in cryo-EM, various cryogenic substances, such as liquid helium, liquid ethane, and liquid nitrogen, have been used at some point.</a:t>
            </a:r>
          </a:p>
          <a:p>
            <a:pPr algn="just">
              <a:lnSpc>
                <a:spcPct val="150000"/>
              </a:lnSpc>
            </a:pPr>
            <a:r>
              <a:rPr lang="en-US" sz="2400" dirty="0">
                <a:latin typeface="Times New Roman" panose="02020603050405020304" pitchFamily="18" charset="0"/>
                <a:cs typeface="Times New Roman" panose="02020603050405020304" pitchFamily="18" charset="0"/>
              </a:rPr>
              <a:t>Thin-section electron microscopy was the first method used to have a glance at the structural organization of the </a:t>
            </a:r>
            <a:r>
              <a:rPr lang="en-US" sz="2400" dirty="0" err="1">
                <a:latin typeface="Times New Roman" panose="02020603050405020304" pitchFamily="18" charset="0"/>
                <a:cs typeface="Times New Roman" panose="02020603050405020304" pitchFamily="18" charset="0"/>
              </a:rPr>
              <a:t>RyR</a:t>
            </a:r>
            <a:r>
              <a:rPr lang="en-US" sz="2400" dirty="0">
                <a:latin typeface="Times New Roman" panose="02020603050405020304" pitchFamily="18" charset="0"/>
                <a:cs typeface="Times New Roman" panose="02020603050405020304" pitchFamily="18" charset="0"/>
              </a:rPr>
              <a:t> channel.</a:t>
            </a:r>
          </a:p>
          <a:p>
            <a:pPr algn="just">
              <a:lnSpc>
                <a:spcPct val="150000"/>
              </a:lnSpc>
            </a:pPr>
            <a:r>
              <a:rPr lang="en-US" sz="2400" dirty="0">
                <a:latin typeface="Times New Roman" panose="02020603050405020304" pitchFamily="18" charset="0"/>
                <a:cs typeface="Times New Roman" panose="02020603050405020304" pitchFamily="18" charset="0"/>
              </a:rPr>
              <a:t>Negative stain Cryo-EM was first used to model the 3D structure of the </a:t>
            </a:r>
            <a:r>
              <a:rPr lang="en-US" sz="2400" dirty="0" err="1">
                <a:latin typeface="Times New Roman" panose="02020603050405020304" pitchFamily="18" charset="0"/>
                <a:cs typeface="Times New Roman" panose="02020603050405020304" pitchFamily="18" charset="0"/>
              </a:rPr>
              <a:t>RyR</a:t>
            </a:r>
            <a:r>
              <a:rPr lang="en-US" sz="2400" dirty="0">
                <a:latin typeface="Times New Roman" panose="02020603050405020304" pitchFamily="18" charset="0"/>
                <a:cs typeface="Times New Roman" panose="02020603050405020304" pitchFamily="18" charset="0"/>
              </a:rPr>
              <a:t> channel at 40 Å resolution, giving insight into its mushroom-shaped morphology</a:t>
            </a:r>
          </a:p>
          <a:p>
            <a:endParaRPr lang="en-IN" sz="2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5064594"/>
              </p:ext>
            </p:extLst>
          </p:nvPr>
        </p:nvGraphicFramePr>
        <p:xfrm>
          <a:off x="1219200" y="496847"/>
          <a:ext cx="7620000" cy="5354361"/>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t>The current revolution in cryo-</a:t>
                      </a:r>
                      <a:r>
                        <a:rPr lang="en-US" sz="2000" dirty="0" err="1"/>
                        <a:t>em</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Egelman</a:t>
                      </a:r>
                      <a:r>
                        <a:rPr lang="en-IN" sz="2000" dirty="0"/>
                        <a:t>, E.H</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Structural biology is the study of the molecular architecture of proteins and nucleic acids, which are the basis for all life forms.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The contribution of intrinsically disordered regions to protein function,</a:t>
                      </a:r>
                      <a:r>
                        <a:rPr lang="en-US" sz="2000" dirty="0">
                          <a:latin typeface="Times New Roman" panose="02020603050405020304" pitchFamily="18" charset="0"/>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lang="en-IN" sz="2000" dirty="0"/>
                        <a:t>Babu, M.M.</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a:t>
                      </a:r>
                    </a:p>
                  </a:txBody>
                  <a:tcPr/>
                </a:tc>
                <a:tc>
                  <a:txBody>
                    <a:bodyPr/>
                    <a:lstStyle/>
                    <a:p>
                      <a:pPr algn="just"/>
                      <a:r>
                        <a:rPr kumimoji="0" lang="en-US" sz="2000" b="0" i="0" kern="1200" dirty="0">
                          <a:solidFill>
                            <a:schemeClr val="dk1"/>
                          </a:solidFill>
                          <a:effectLst/>
                          <a:latin typeface="+mn-lt"/>
                          <a:ea typeface="+mn-ea"/>
                          <a:cs typeface="+mn-cs"/>
                        </a:rPr>
                        <a:t>Consequently, protein disorder can play an especially important role in plants, providing them with a fast mechanism to obtain complex, interconnected and versatile molecular networks</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776480142"/>
              </p:ext>
            </p:extLst>
          </p:nvPr>
        </p:nvGraphicFramePr>
        <p:xfrm>
          <a:off x="1295400" y="304801"/>
          <a:ext cx="7639050" cy="548639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1746250">
                  <a:extLst>
                    <a:ext uri="{9D8B030D-6E8A-4147-A177-3AD203B41FA5}">
                      <a16:colId xmlns:a16="http://schemas.microsoft.com/office/drawing/2014/main" val="20001"/>
                    </a:ext>
                  </a:extLst>
                </a:gridCol>
                <a:gridCol w="34480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43697">
                <a:tc>
                  <a:txBody>
                    <a:bodyPr/>
                    <a:lstStyle/>
                    <a:p>
                      <a:pPr algn="just"/>
                      <a:r>
                        <a:rPr lang="en-US" sz="2000" dirty="0"/>
                        <a:t> An illustration of the protein structure-function continuum concept.</a:t>
                      </a:r>
                      <a:endParaRPr lang="en-IN" sz="2000" dirty="0">
                        <a:latin typeface="Times New Roman" pitchFamily="18" charset="0"/>
                        <a:cs typeface="Times New Roman" pitchFamily="18" charset="0"/>
                      </a:endParaRPr>
                    </a:p>
                  </a:txBody>
                  <a:tcPr/>
                </a:tc>
                <a:tc>
                  <a:txBody>
                    <a:bodyPr/>
                    <a:lstStyle/>
                    <a:p>
                      <a:pPr algn="just"/>
                      <a:r>
                        <a:rPr lang="en-IN" sz="2000" dirty="0" err="1"/>
                        <a:t>Uversky</a:t>
                      </a:r>
                      <a:r>
                        <a:rPr lang="en-IN" sz="2000" dirty="0"/>
                        <a:t>, V.N.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his protein has numerous biological functions, possesses intrinsically disordered regions crucial for its functionality, can form both homo-tetramers and isoform-based hetero-tetramers, and is able to interact with many binding partners.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Order, disorder, and everything in between</a:t>
                      </a:r>
                      <a:endParaRPr lang="en-IN" sz="2000" dirty="0">
                        <a:latin typeface="Times New Roman" pitchFamily="18" charset="0"/>
                        <a:cs typeface="Times New Roman" pitchFamily="18" charset="0"/>
                      </a:endParaRPr>
                    </a:p>
                  </a:txBody>
                  <a:tcPr/>
                </a:tc>
                <a:tc>
                  <a:txBody>
                    <a:bodyPr/>
                    <a:lstStyle/>
                    <a:p>
                      <a:pPr algn="just"/>
                      <a:r>
                        <a:rPr lang="en-IN" sz="2000" dirty="0" err="1"/>
                        <a:t>DeForte</a:t>
                      </a:r>
                      <a:r>
                        <a:rPr lang="en-IN" sz="2000" dirty="0"/>
                        <a:t>, S.; </a:t>
                      </a:r>
                      <a:r>
                        <a:rPr lang="en-IN" sz="2000" dirty="0" err="1"/>
                        <a:t>Uversky</a:t>
                      </a:r>
                      <a:r>
                        <a:rPr lang="en-IN" sz="2000" dirty="0"/>
                        <a:t>, V.N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There are also subtler categories of disorder, such as conditional (or dormant) disorder and partial disorder.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914400"/>
            <a:ext cx="7620000" cy="57912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In recent years, we have witnessed an explosive development of the techniques based on Cryo-electron microscopy (Cryo-EM) for structural characterization of biological molecules.</a:t>
            </a:r>
          </a:p>
          <a:p>
            <a:pPr algn="just">
              <a:lnSpc>
                <a:spcPct val="170000"/>
              </a:lnSpc>
            </a:pPr>
            <a:r>
              <a:rPr lang="en-US" sz="2000" dirty="0">
                <a:latin typeface="Times New Roman" panose="02020603050405020304" pitchFamily="18" charset="0"/>
                <a:cs typeface="Times New Roman" panose="02020603050405020304" pitchFamily="18" charset="0"/>
              </a:rPr>
              <a:t> In fact, single-particle Cryo-EM is a special niche as it is a technique of choice for the structural analysis of large, structurally heterogeneous, and dynamic complexes. </a:t>
            </a:r>
          </a:p>
          <a:p>
            <a:pPr algn="just">
              <a:lnSpc>
                <a:spcPct val="170000"/>
              </a:lnSpc>
            </a:pPr>
            <a:r>
              <a:rPr lang="en-US" sz="2000" dirty="0">
                <a:latin typeface="Times New Roman" panose="02020603050405020304" pitchFamily="18" charset="0"/>
                <a:cs typeface="Times New Roman" panose="02020603050405020304" pitchFamily="18" charset="0"/>
              </a:rPr>
              <a:t>Here, sub-nanometer atomic resolution can be achieved (i.e., resolution below 10 Å) via single-particle imaging of non-crystalline specimens, with accurate 3D reconstruction being generated based on the computational averaging of multiple 2D projection images of the same particle that was frozen rapidly in solution.</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 name="Content Placeholder 9">
            <a:extLst>
              <a:ext uri="{FF2B5EF4-FFF2-40B4-BE49-F238E27FC236}">
                <a16:creationId xmlns:a16="http://schemas.microsoft.com/office/drawing/2014/main" id="{55C5C9D8-7FB2-3ACD-70B5-8692C1830D6B}"/>
              </a:ext>
            </a:extLst>
          </p:cNvPr>
          <p:cNvPicPr>
            <a:picLocks noGrp="1" noChangeAspect="1"/>
          </p:cNvPicPr>
          <p:nvPr>
            <p:ph idx="1"/>
          </p:nvPr>
        </p:nvPicPr>
        <p:blipFill>
          <a:blip r:embed="rId2"/>
          <a:stretch>
            <a:fillRect/>
          </a:stretch>
        </p:blipFill>
        <p:spPr>
          <a:xfrm>
            <a:off x="1435100" y="1848826"/>
            <a:ext cx="7499350" cy="3998547"/>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026" name="Picture 2" descr="Description unavailable">
            <a:extLst>
              <a:ext uri="{FF2B5EF4-FFF2-40B4-BE49-F238E27FC236}">
                <a16:creationId xmlns:a16="http://schemas.microsoft.com/office/drawing/2014/main" id="{AFD2FDBF-73BC-FE9A-92AB-29FA77BF9CF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69013" y="1447800"/>
            <a:ext cx="6031523" cy="4800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371600" y="1219200"/>
            <a:ext cx="7315200"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extensive impact of X-ray crystallography since its inception cannot be overstated, however like many other technologies, it is not without its limitations. </a:t>
            </a:r>
          </a:p>
          <a:p>
            <a:pPr algn="just">
              <a:lnSpc>
                <a:spcPct val="150000"/>
              </a:lnSpc>
            </a:pPr>
            <a:r>
              <a:rPr lang="en-US" sz="2000" dirty="0">
                <a:latin typeface="Times New Roman" panose="02020603050405020304" pitchFamily="18" charset="0"/>
                <a:cs typeface="Times New Roman" panose="02020603050405020304" pitchFamily="18" charset="0"/>
              </a:rPr>
              <a:t>In an effort to surmount the challenges associated with the technique, alternative biophysical tools for structure determination were successfully developed based on the foundation laid by a pioneering X-ray crystallography. </a:t>
            </a:r>
          </a:p>
          <a:p>
            <a:pPr algn="just">
              <a:lnSpc>
                <a:spcPct val="150000"/>
              </a:lnSpc>
            </a:pPr>
            <a:r>
              <a:rPr lang="en-US" sz="2000" dirty="0">
                <a:latin typeface="Times New Roman" panose="02020603050405020304" pitchFamily="18" charset="0"/>
                <a:cs typeface="Times New Roman" panose="02020603050405020304" pitchFamily="18" charset="0"/>
              </a:rPr>
              <a:t>NMR spectroscopy was developed to handle molecular interactions and analyze dynamic systems. </a:t>
            </a:r>
          </a:p>
          <a:p>
            <a:pPr algn="just">
              <a:lnSpc>
                <a:spcPct val="150000"/>
              </a:lnSpc>
            </a:pPr>
            <a:r>
              <a:rPr lang="en-US" sz="2000" dirty="0">
                <a:latin typeface="Times New Roman" panose="02020603050405020304" pitchFamily="18" charset="0"/>
                <a:cs typeface="Times New Roman" panose="02020603050405020304" pitchFamily="18" charset="0"/>
              </a:rPr>
              <a:t>Its reign was short-lived, however, due to the daunting task of resolving copious amounts of data.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35608" y="1143000"/>
            <a:ext cx="7403592"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1. </a:t>
            </a:r>
            <a:r>
              <a:rPr lang="en-IN" sz="2000" dirty="0" err="1">
                <a:latin typeface="Times New Roman" panose="02020603050405020304" pitchFamily="18" charset="0"/>
                <a:cs typeface="Times New Roman" panose="02020603050405020304" pitchFamily="18" charset="0"/>
              </a:rPr>
              <a:t>Egelman</a:t>
            </a:r>
            <a:r>
              <a:rPr lang="en-IN" sz="2000" dirty="0">
                <a:latin typeface="Times New Roman" panose="02020603050405020304" pitchFamily="18" charset="0"/>
                <a:cs typeface="Times New Roman" panose="02020603050405020304" pitchFamily="18" charset="0"/>
              </a:rPr>
              <a:t>, E.H. The current revolution in cryo-</a:t>
            </a:r>
            <a:r>
              <a:rPr lang="en-IN" sz="2000" dirty="0" err="1">
                <a:latin typeface="Times New Roman" panose="02020603050405020304" pitchFamily="18" charset="0"/>
                <a:cs typeface="Times New Roman" panose="02020603050405020304" pitchFamily="18" charset="0"/>
              </a:rPr>
              <a:t>em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Biophys</a:t>
            </a:r>
            <a:r>
              <a:rPr lang="en-IN" sz="2000" dirty="0">
                <a:latin typeface="Times New Roman" panose="02020603050405020304" pitchFamily="18" charset="0"/>
                <a:cs typeface="Times New Roman" panose="02020603050405020304" pitchFamily="18" charset="0"/>
              </a:rPr>
              <a:t>. J. 2016, 110, 1008–1012.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Babu, M.M. The contribution of intrinsically disordered regions to protein function, cellular complexity, and human disease. </a:t>
            </a:r>
            <a:r>
              <a:rPr lang="en-IN" sz="2000" dirty="0" err="1">
                <a:latin typeface="Times New Roman" panose="02020603050405020304" pitchFamily="18" charset="0"/>
                <a:cs typeface="Times New Roman" panose="02020603050405020304" pitchFamily="18" charset="0"/>
              </a:rPr>
              <a:t>Biochem</a:t>
            </a:r>
            <a:r>
              <a:rPr lang="en-IN" sz="2000" dirty="0">
                <a:latin typeface="Times New Roman" panose="02020603050405020304" pitchFamily="18" charset="0"/>
                <a:cs typeface="Times New Roman" panose="02020603050405020304" pitchFamily="18" charset="0"/>
              </a:rPr>
              <a:t>. Soc. Trans. 2016, 44, 1185–1200.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t>
            </a:r>
            <a:r>
              <a:rPr lang="en-IN" sz="2000" dirty="0" err="1">
                <a:latin typeface="Times New Roman" panose="02020603050405020304" pitchFamily="18" charset="0"/>
                <a:cs typeface="Times New Roman" panose="02020603050405020304" pitchFamily="18" charset="0"/>
              </a:rPr>
              <a:t>Uversky</a:t>
            </a:r>
            <a:r>
              <a:rPr lang="en-IN" sz="2000" dirty="0">
                <a:latin typeface="Times New Roman" panose="02020603050405020304" pitchFamily="18" charset="0"/>
                <a:cs typeface="Times New Roman" panose="02020603050405020304" pitchFamily="18" charset="0"/>
              </a:rPr>
              <a:t>, V.N. P53 </a:t>
            </a:r>
            <a:r>
              <a:rPr lang="en-IN" sz="2000" dirty="0" err="1">
                <a:latin typeface="Times New Roman" panose="02020603050405020304" pitchFamily="18" charset="0"/>
                <a:cs typeface="Times New Roman" panose="02020603050405020304" pitchFamily="18" charset="0"/>
              </a:rPr>
              <a:t>proteoforms</a:t>
            </a:r>
            <a:r>
              <a:rPr lang="en-IN" sz="2000" dirty="0">
                <a:latin typeface="Times New Roman" panose="02020603050405020304" pitchFamily="18" charset="0"/>
                <a:cs typeface="Times New Roman" panose="02020603050405020304" pitchFamily="18" charset="0"/>
              </a:rPr>
              <a:t> and intrinsic disorder: An illustration of the protein structure-function continuum concept. Int. J. Mol. Sci. 2016, 17, 1874.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066800"/>
            <a:ext cx="6858000" cy="4495800"/>
          </a:xfrm>
        </p:spPr>
        <p:txBody>
          <a:bodyPr>
            <a:noAutofit/>
          </a:bodyPr>
          <a:lstStyle/>
          <a:p>
            <a:pPr algn="just"/>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DeForte</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Uversky</a:t>
            </a:r>
            <a:r>
              <a:rPr lang="en-IN" sz="2000" dirty="0">
                <a:latin typeface="Times New Roman" panose="02020603050405020304" pitchFamily="18" charset="0"/>
                <a:cs typeface="Times New Roman" panose="02020603050405020304" pitchFamily="18" charset="0"/>
              </a:rPr>
              <a:t>, V.N. Order, disorder, and everything in between. Molecules 2016, 21, 1090.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a:t>
            </a:r>
          </a:p>
          <a:p>
            <a:pPr marL="82296" indent="0" algn="just">
              <a:buNone/>
            </a:pPr>
            <a:r>
              <a:rPr lang="en-IN" sz="2000" dirty="0">
                <a:latin typeface="Times New Roman" panose="02020603050405020304" pitchFamily="18" charset="0"/>
                <a:cs typeface="Times New Roman" panose="02020603050405020304" pitchFamily="18" charset="0"/>
              </a:rPr>
              <a:t> </a:t>
            </a:r>
          </a:p>
          <a:p>
            <a:pPr algn="just"/>
            <a:r>
              <a:rPr lang="en-IN" sz="2000" dirty="0">
                <a:latin typeface="Times New Roman" panose="02020603050405020304" pitchFamily="18" charset="0"/>
                <a:cs typeface="Times New Roman" panose="02020603050405020304" pitchFamily="18" charset="0"/>
              </a:rPr>
              <a:t>5. </a:t>
            </a:r>
            <a:r>
              <a:rPr lang="en-IN" sz="2000" dirty="0" err="1">
                <a:latin typeface="Times New Roman" panose="02020603050405020304" pitchFamily="18" charset="0"/>
                <a:cs typeface="Times New Roman" panose="02020603050405020304" pitchFamily="18" charset="0"/>
              </a:rPr>
              <a:t>Uversky</a:t>
            </a:r>
            <a:r>
              <a:rPr lang="en-IN" sz="2000" dirty="0">
                <a:latin typeface="Times New Roman" panose="02020603050405020304" pitchFamily="18" charset="0"/>
                <a:cs typeface="Times New Roman" panose="02020603050405020304" pitchFamily="18" charset="0"/>
              </a:rPr>
              <a:t>, V.N. Dancing protein clouds: The strange biology and chaotic physics of intrinsically disordered proteins. J. Biol. Chem. 2016, 291, 6681–6688.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a:t>
            </a:r>
            <a:r>
              <a:rPr lang="en-IN" sz="2000" dirty="0" err="1">
                <a:latin typeface="Times New Roman" panose="02020603050405020304" pitchFamily="18" charset="0"/>
                <a:cs typeface="Times New Roman" panose="02020603050405020304" pitchFamily="18" charset="0"/>
              </a:rPr>
              <a:t>Uversky</a:t>
            </a:r>
            <a:r>
              <a:rPr lang="en-IN" sz="2000" dirty="0">
                <a:latin typeface="Times New Roman" panose="02020603050405020304" pitchFamily="18" charset="0"/>
                <a:cs typeface="Times New Roman" panose="02020603050405020304" pitchFamily="18" charset="0"/>
              </a:rPr>
              <a:t>, V.N. Unusual biophysics of intrinsically disordered proteins. </a:t>
            </a:r>
            <a:r>
              <a:rPr lang="en-IN" sz="2000" dirty="0" err="1">
                <a:latin typeface="Times New Roman" panose="02020603050405020304" pitchFamily="18" charset="0"/>
                <a:cs typeface="Times New Roman" panose="02020603050405020304" pitchFamily="18" charset="0"/>
              </a:rPr>
              <a:t>Biochim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Biophys</a:t>
            </a:r>
            <a:r>
              <a:rPr lang="en-IN" sz="2000" dirty="0">
                <a:latin typeface="Times New Roman" panose="02020603050405020304" pitchFamily="18" charset="0"/>
                <a:cs typeface="Times New Roman" panose="02020603050405020304" pitchFamily="18" charset="0"/>
              </a:rPr>
              <a:t>. Acta 2013, 1834, 932–951.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 </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600200" y="1066800"/>
            <a:ext cx="6705600" cy="4724400"/>
          </a:xfrm>
        </p:spPr>
        <p:txBody>
          <a:bodyPr>
            <a:noAutofit/>
          </a:bodyPr>
          <a:lstStyle/>
          <a:p>
            <a:pPr algn="just"/>
            <a:r>
              <a:rPr lang="en-IN" sz="2000" dirty="0">
                <a:latin typeface="Times New Roman" panose="02020603050405020304" pitchFamily="18" charset="0"/>
                <a:cs typeface="Times New Roman" panose="02020603050405020304" pitchFamily="18" charset="0"/>
              </a:rPr>
              <a:t>7. van der Lee, R.; </a:t>
            </a:r>
            <a:r>
              <a:rPr lang="en-IN" sz="2000" dirty="0" err="1">
                <a:latin typeface="Times New Roman" panose="02020603050405020304" pitchFamily="18" charset="0"/>
                <a:cs typeface="Times New Roman" panose="02020603050405020304" pitchFamily="18" charset="0"/>
              </a:rPr>
              <a:t>Buljan</a:t>
            </a:r>
            <a:r>
              <a:rPr lang="en-IN" sz="2000" dirty="0">
                <a:latin typeface="Times New Roman" panose="02020603050405020304" pitchFamily="18" charset="0"/>
                <a:cs typeface="Times New Roman" panose="02020603050405020304" pitchFamily="18" charset="0"/>
              </a:rPr>
              <a:t>, M.; Lang, B.; </a:t>
            </a:r>
            <a:r>
              <a:rPr lang="en-IN" sz="2000" dirty="0" err="1">
                <a:latin typeface="Times New Roman" panose="02020603050405020304" pitchFamily="18" charset="0"/>
                <a:cs typeface="Times New Roman" panose="02020603050405020304" pitchFamily="18" charset="0"/>
              </a:rPr>
              <a:t>Weatheritt</a:t>
            </a:r>
            <a:r>
              <a:rPr lang="en-IN" sz="2000" dirty="0">
                <a:latin typeface="Times New Roman" panose="02020603050405020304" pitchFamily="18" charset="0"/>
                <a:cs typeface="Times New Roman" panose="02020603050405020304" pitchFamily="18" charset="0"/>
              </a:rPr>
              <a:t>, R.J.; </a:t>
            </a:r>
            <a:r>
              <a:rPr lang="en-IN" sz="2000" dirty="0" err="1">
                <a:latin typeface="Times New Roman" panose="02020603050405020304" pitchFamily="18" charset="0"/>
                <a:cs typeface="Times New Roman" panose="02020603050405020304" pitchFamily="18" charset="0"/>
              </a:rPr>
              <a:t>Daughdrill</a:t>
            </a:r>
            <a:r>
              <a:rPr lang="en-IN" sz="2000" dirty="0">
                <a:latin typeface="Times New Roman" panose="02020603050405020304" pitchFamily="18" charset="0"/>
                <a:cs typeface="Times New Roman" panose="02020603050405020304" pitchFamily="18" charset="0"/>
              </a:rPr>
              <a:t>, G.W.; Dunker, A.K.; </a:t>
            </a:r>
            <a:r>
              <a:rPr lang="en-IN" sz="2000" dirty="0" err="1">
                <a:latin typeface="Times New Roman" panose="02020603050405020304" pitchFamily="18" charset="0"/>
                <a:cs typeface="Times New Roman" panose="02020603050405020304" pitchFamily="18" charset="0"/>
              </a:rPr>
              <a:t>Fuxreiter</a:t>
            </a:r>
            <a:r>
              <a:rPr lang="en-IN" sz="2000" dirty="0">
                <a:latin typeface="Times New Roman" panose="02020603050405020304" pitchFamily="18" charset="0"/>
                <a:cs typeface="Times New Roman" panose="02020603050405020304" pitchFamily="18" charset="0"/>
              </a:rPr>
              <a:t>, M.; Gough, J.; </a:t>
            </a:r>
            <a:r>
              <a:rPr lang="en-IN" sz="2000" dirty="0" err="1">
                <a:latin typeface="Times New Roman" panose="02020603050405020304" pitchFamily="18" charset="0"/>
                <a:cs typeface="Times New Roman" panose="02020603050405020304" pitchFamily="18" charset="0"/>
              </a:rPr>
              <a:t>Gsponer</a:t>
            </a:r>
            <a:r>
              <a:rPr lang="en-IN" sz="2000" dirty="0">
                <a:latin typeface="Times New Roman" panose="02020603050405020304" pitchFamily="18" charset="0"/>
                <a:cs typeface="Times New Roman" panose="02020603050405020304" pitchFamily="18" charset="0"/>
              </a:rPr>
              <a:t>, J.; Jones, D.T.; et al. Classification of intrinsically disordered regions and proteins. Chem. Rev. 2014, 114, 6589–6631.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Oldfield, C.J.; Dunker, A.K. Intrinsically disordered proteins and intrinsically disordered protein regions. </a:t>
            </a:r>
            <a:r>
              <a:rPr lang="en-IN" sz="2000" dirty="0" err="1">
                <a:latin typeface="Times New Roman" panose="02020603050405020304" pitchFamily="18" charset="0"/>
                <a:cs typeface="Times New Roman" panose="02020603050405020304" pitchFamily="18" charset="0"/>
              </a:rPr>
              <a:t>Annu</a:t>
            </a:r>
            <a:r>
              <a:rPr lang="en-IN" sz="2000" dirty="0">
                <a:latin typeface="Times New Roman" panose="02020603050405020304" pitchFamily="18" charset="0"/>
                <a:cs typeface="Times New Roman" panose="02020603050405020304" pitchFamily="18" charset="0"/>
              </a:rPr>
              <a:t>. Rev. </a:t>
            </a:r>
            <a:r>
              <a:rPr lang="en-IN" sz="2000" dirty="0" err="1">
                <a:latin typeface="Times New Roman" panose="02020603050405020304" pitchFamily="18" charset="0"/>
                <a:cs typeface="Times New Roman" panose="02020603050405020304" pitchFamily="18" charset="0"/>
              </a:rPr>
              <a:t>Biochem</a:t>
            </a:r>
            <a:r>
              <a:rPr lang="en-IN" sz="2000" dirty="0">
                <a:latin typeface="Times New Roman" panose="02020603050405020304" pitchFamily="18" charset="0"/>
                <a:cs typeface="Times New Roman" panose="02020603050405020304" pitchFamily="18" charset="0"/>
              </a:rPr>
              <a:t>. 2014, 83, 553–584.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Heather, J.M.; Chain, B. The sequence of sequencers: The history of sequencing DNA. Genomics 2016, 107, 1–8.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Marion, D. An introduction to biological </a:t>
            </a:r>
            <a:r>
              <a:rPr lang="en-IN" sz="2000" dirty="0" err="1">
                <a:latin typeface="Times New Roman" panose="02020603050405020304" pitchFamily="18" charset="0"/>
                <a:cs typeface="Times New Roman" panose="02020603050405020304" pitchFamily="18" charset="0"/>
              </a:rPr>
              <a:t>nmr</a:t>
            </a:r>
            <a:r>
              <a:rPr lang="en-IN" sz="2000" dirty="0">
                <a:latin typeface="Times New Roman" panose="02020603050405020304" pitchFamily="18" charset="0"/>
                <a:cs typeface="Times New Roman" panose="02020603050405020304" pitchFamily="18" charset="0"/>
              </a:rPr>
              <a:t> spectroscopy. Mol. Cell. </a:t>
            </a:r>
            <a:r>
              <a:rPr lang="en-IN" sz="2000" dirty="0" err="1">
                <a:latin typeface="Times New Roman" panose="02020603050405020304" pitchFamily="18" charset="0"/>
                <a:cs typeface="Times New Roman" panose="02020603050405020304" pitchFamily="18" charset="0"/>
              </a:rPr>
              <a:t>Proteom</a:t>
            </a:r>
            <a:r>
              <a:rPr lang="en-IN" sz="2000" dirty="0">
                <a:latin typeface="Times New Roman" panose="02020603050405020304" pitchFamily="18" charset="0"/>
                <a:cs typeface="Times New Roman" panose="02020603050405020304" pitchFamily="18" charset="0"/>
              </a:rPr>
              <a:t>. 2013, 12, 3006–3025. [</a:t>
            </a:r>
            <a:r>
              <a:rPr lang="en-IN" sz="2000" dirty="0" err="1">
                <a:latin typeface="Times New Roman" panose="02020603050405020304" pitchFamily="18" charset="0"/>
                <a:cs typeface="Times New Roman" panose="02020603050405020304" pitchFamily="18" charset="0"/>
              </a:rPr>
              <a:t>CrossRef</a:t>
            </a:r>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a:t>
            </a:r>
            <a:r>
              <a:rPr lang="en-IN" sz="2000" dirty="0" err="1">
                <a:latin typeface="Times New Roman" panose="02020603050405020304" pitchFamily="18" charset="0"/>
                <a:cs typeface="Times New Roman" panose="02020603050405020304" pitchFamily="18" charset="0"/>
              </a:rPr>
              <a:t>Sugiki</a:t>
            </a:r>
            <a:r>
              <a:rPr lang="en-IN" sz="2000" dirty="0">
                <a:latin typeface="Times New Roman" panose="02020603050405020304" pitchFamily="18" charset="0"/>
                <a:cs typeface="Times New Roman" panose="02020603050405020304" pitchFamily="18" charset="0"/>
              </a:rPr>
              <a:t>, T.; Kobayashi, N.; Fujiwara, T. Modern technologies of solution nuclear magnetic resonance spectroscopy for three-dimensional structure determination of proteins open avenues for life scientists.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Struct. </a:t>
            </a:r>
            <a:r>
              <a:rPr lang="en-IN" sz="2000" dirty="0" err="1">
                <a:latin typeface="Times New Roman" panose="02020603050405020304" pitchFamily="18" charset="0"/>
                <a:cs typeface="Times New Roman" panose="02020603050405020304" pitchFamily="18" charset="0"/>
              </a:rPr>
              <a:t>Biotechnol</a:t>
            </a:r>
            <a:r>
              <a:rPr lang="en-IN" sz="2000" dirty="0">
                <a:latin typeface="Times New Roman" panose="02020603050405020304" pitchFamily="18" charset="0"/>
                <a:cs typeface="Times New Roman" panose="02020603050405020304" pitchFamily="18" charset="0"/>
              </a:rPr>
              <a:t>. J. 2017, 15, 328–339.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Schneider, R.; Blackledge, M.; Jensen, M.R. Elucidating binding mechanisms and dynamics of intrinsically disordered protein complexes using </a:t>
            </a:r>
            <a:r>
              <a:rPr lang="en-IN" sz="2000" dirty="0" err="1">
                <a:latin typeface="Times New Roman" panose="02020603050405020304" pitchFamily="18" charset="0"/>
                <a:cs typeface="Times New Roman" panose="02020603050405020304" pitchFamily="18" charset="0"/>
              </a:rPr>
              <a:t>nmr</a:t>
            </a:r>
            <a:r>
              <a:rPr lang="en-IN" sz="2000" dirty="0">
                <a:latin typeface="Times New Roman" panose="02020603050405020304" pitchFamily="18" charset="0"/>
                <a:cs typeface="Times New Roman" panose="02020603050405020304" pitchFamily="18" charset="0"/>
              </a:rPr>
              <a:t> spectroscopy. </a:t>
            </a:r>
            <a:r>
              <a:rPr lang="en-IN" sz="2000" dirty="0" err="1">
                <a:latin typeface="Times New Roman" panose="02020603050405020304" pitchFamily="18" charset="0"/>
                <a:cs typeface="Times New Roman" panose="02020603050405020304" pitchFamily="18" charset="0"/>
              </a:rPr>
              <a:t>Curr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Opin</a:t>
            </a:r>
            <a:r>
              <a:rPr lang="en-IN" sz="2000" dirty="0">
                <a:latin typeface="Times New Roman" panose="02020603050405020304" pitchFamily="18" charset="0"/>
                <a:cs typeface="Times New Roman" panose="02020603050405020304" pitchFamily="18" charset="0"/>
              </a:rPr>
              <a:t>. Struct. Biol. 2019, 54, 10–18.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endParaRPr lang="en-IN" sz="20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76400" y="762000"/>
            <a:ext cx="6781800" cy="4419600"/>
          </a:xfrm>
        </p:spPr>
        <p:txBody>
          <a:bodyPr>
            <a:normAutofit lnSpcReduction="10000"/>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Salvi, N.; </a:t>
            </a:r>
            <a:r>
              <a:rPr lang="en-IN" sz="2000" dirty="0" err="1">
                <a:latin typeface="Times New Roman" panose="02020603050405020304" pitchFamily="18" charset="0"/>
                <a:cs typeface="Times New Roman" panose="02020603050405020304" pitchFamily="18" charset="0"/>
              </a:rPr>
              <a:t>Abyzov</a:t>
            </a:r>
            <a:r>
              <a:rPr lang="en-IN" sz="2000" dirty="0">
                <a:latin typeface="Times New Roman" panose="02020603050405020304" pitchFamily="18" charset="0"/>
                <a:cs typeface="Times New Roman" panose="02020603050405020304" pitchFamily="18" charset="0"/>
              </a:rPr>
              <a:t>, A.; Blackledge, M. Atomic resolution conformational dynamics of intrinsically disordered proteins from </a:t>
            </a:r>
            <a:r>
              <a:rPr lang="en-IN" sz="2000" dirty="0" err="1">
                <a:latin typeface="Times New Roman" panose="02020603050405020304" pitchFamily="18" charset="0"/>
                <a:cs typeface="Times New Roman" panose="02020603050405020304" pitchFamily="18" charset="0"/>
              </a:rPr>
              <a:t>nmr</a:t>
            </a:r>
            <a:r>
              <a:rPr lang="en-IN" sz="2000" dirty="0">
                <a:latin typeface="Times New Roman" panose="02020603050405020304" pitchFamily="18" charset="0"/>
                <a:cs typeface="Times New Roman" panose="02020603050405020304" pitchFamily="18" charset="0"/>
              </a:rPr>
              <a:t> spin relaxation. Prog. </a:t>
            </a:r>
            <a:r>
              <a:rPr lang="en-IN" sz="2000" dirty="0" err="1">
                <a:latin typeface="Times New Roman" panose="02020603050405020304" pitchFamily="18" charset="0"/>
                <a:cs typeface="Times New Roman" panose="02020603050405020304" pitchFamily="18" charset="0"/>
              </a:rPr>
              <a:t>Nucl</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Magn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Reson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Spectrosc</a:t>
            </a:r>
            <a:r>
              <a:rPr lang="en-IN" sz="2000" dirty="0">
                <a:latin typeface="Times New Roman" panose="02020603050405020304" pitchFamily="18" charset="0"/>
                <a:cs typeface="Times New Roman" panose="02020603050405020304" pitchFamily="18" charset="0"/>
              </a:rPr>
              <a:t>. 2017, 102–103, 43–60.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Gibbs, E.B.; Cook, E.C.; Showalter, S.A. Application of </a:t>
            </a:r>
            <a:r>
              <a:rPr lang="en-IN" sz="2000" dirty="0" err="1">
                <a:latin typeface="Times New Roman" panose="02020603050405020304" pitchFamily="18" charset="0"/>
                <a:cs typeface="Times New Roman" panose="02020603050405020304" pitchFamily="18" charset="0"/>
              </a:rPr>
              <a:t>nmr</a:t>
            </a:r>
            <a:r>
              <a:rPr lang="en-IN" sz="2000" dirty="0">
                <a:latin typeface="Times New Roman" panose="02020603050405020304" pitchFamily="18" charset="0"/>
                <a:cs typeface="Times New Roman" panose="02020603050405020304" pitchFamily="18" charset="0"/>
              </a:rPr>
              <a:t> to studies of intrinsically disordered proteins. Arch. </a:t>
            </a:r>
            <a:r>
              <a:rPr lang="en-IN" sz="2000" dirty="0" err="1">
                <a:latin typeface="Times New Roman" panose="02020603050405020304" pitchFamily="18" charset="0"/>
                <a:cs typeface="Times New Roman" panose="02020603050405020304" pitchFamily="18" charset="0"/>
              </a:rPr>
              <a:t>Biochem</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Biophys</a:t>
            </a:r>
            <a:r>
              <a:rPr lang="en-IN" sz="2000" dirty="0">
                <a:latin typeface="Times New Roman" panose="02020603050405020304" pitchFamily="18" charset="0"/>
                <a:cs typeface="Times New Roman" panose="02020603050405020304" pitchFamily="18" charset="0"/>
              </a:rPr>
              <a:t>. 2017, 628, 57–70.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a:t>
            </a:r>
            <a:r>
              <a:rPr lang="en-IN" sz="2000" dirty="0" err="1">
                <a:latin typeface="Times New Roman" panose="02020603050405020304" pitchFamily="18" charset="0"/>
                <a:cs typeface="Times New Roman" panose="02020603050405020304" pitchFamily="18" charset="0"/>
              </a:rPr>
              <a:t>Kurzbach</a:t>
            </a:r>
            <a:r>
              <a:rPr lang="en-IN" sz="2000" dirty="0">
                <a:latin typeface="Times New Roman" panose="02020603050405020304" pitchFamily="18" charset="0"/>
                <a:cs typeface="Times New Roman" panose="02020603050405020304" pitchFamily="18" charset="0"/>
              </a:rPr>
              <a:t>, D.; </a:t>
            </a:r>
            <a:r>
              <a:rPr lang="en-IN" sz="2000" dirty="0" err="1">
                <a:latin typeface="Times New Roman" panose="02020603050405020304" pitchFamily="18" charset="0"/>
                <a:cs typeface="Times New Roman" panose="02020603050405020304" pitchFamily="18" charset="0"/>
              </a:rPr>
              <a:t>Kontaxis</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Coudevylle</a:t>
            </a:r>
            <a:r>
              <a:rPr lang="en-IN" sz="2000" dirty="0">
                <a:latin typeface="Times New Roman" panose="02020603050405020304" pitchFamily="18" charset="0"/>
                <a:cs typeface="Times New Roman" panose="02020603050405020304" pitchFamily="18" charset="0"/>
              </a:rPr>
              <a:t>, N.; </a:t>
            </a:r>
            <a:r>
              <a:rPr lang="en-IN" sz="2000" dirty="0" err="1">
                <a:latin typeface="Times New Roman" panose="02020603050405020304" pitchFamily="18" charset="0"/>
                <a:cs typeface="Times New Roman" panose="02020603050405020304" pitchFamily="18" charset="0"/>
              </a:rPr>
              <a:t>Konrat</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Nmr</a:t>
            </a:r>
            <a:r>
              <a:rPr lang="en-IN" sz="2000" dirty="0">
                <a:latin typeface="Times New Roman" panose="02020603050405020304" pitchFamily="18" charset="0"/>
                <a:cs typeface="Times New Roman" panose="02020603050405020304" pitchFamily="18" charset="0"/>
              </a:rPr>
              <a:t> spectroscopic studies of the conformational ensembles of intrinsically disordered proteins. Adv. Exp. Med. Biol. 2015, 870, 149–185.</a:t>
            </a:r>
            <a:endParaRPr lang="en-IN" sz="20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2509</TotalTime>
  <Words>1595</Words>
  <Application>Microsoft Office PowerPoint</Application>
  <PresentationFormat>On-screen Show (4:3)</PresentationFormat>
  <Paragraphs>92</Paragraphs>
  <Slides>20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Machine Learning for Structure Determination in Single-Particle Cryo Electron Microscopy: A Systematic Review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2023-03-07T06:21:04Z</dcterms:modified>
</cp:coreProperties>
</file>