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400" b="1" dirty="0">
                <a:latin typeface="Times New Roman" panose="02020603050405020304" pitchFamily="18" charset="0"/>
                <a:cs typeface="Times New Roman" panose="02020603050405020304" pitchFamily="18" charset="0"/>
              </a:rPr>
              <a:t>Data Privacy and key based security using SH256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524000" y="1143000"/>
            <a:ext cx="7086600" cy="5486400"/>
          </a:xfrm>
        </p:spPr>
        <p:txBody>
          <a:bodyPr>
            <a:noAutofit/>
          </a:bodyPr>
          <a:lstStyle/>
          <a:p>
            <a:pPr algn="just"/>
            <a:r>
              <a:rPr lang="en-US" sz="2000" dirty="0">
                <a:latin typeface="Times New Roman" panose="02020603050405020304" pitchFamily="18" charset="0"/>
                <a:cs typeface="Times New Roman" panose="02020603050405020304" pitchFamily="18" charset="0"/>
              </a:rPr>
              <a:t>Information security means protecting data, such as a database, from destructive forces and from the unwanted actions of unauthorized users. Information Security can be achieved by using cryptographic techniques.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It is now very much demanding to develop a system to ensure better long lasting security services for message transaction over the Internet.</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Thus in this research paper RSA is used as Two key based cryptographic technique with a hash function SHA-2. At first, the key pairs have been generated for the users to perform the encryption and decryption.</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752600" y="1295400"/>
            <a:ext cx="6477000" cy="4648200"/>
          </a:xfrm>
        </p:spPr>
        <p:txBody>
          <a:bodyPr>
            <a:noAutofit/>
          </a:bodyPr>
          <a:lstStyle/>
          <a:p>
            <a:pPr algn="just"/>
            <a:r>
              <a:rPr lang="en-US" sz="2000" dirty="0">
                <a:latin typeface="Times New Roman" panose="02020603050405020304" pitchFamily="18" charset="0"/>
                <a:cs typeface="Times New Roman" panose="02020603050405020304" pitchFamily="18" charset="0"/>
              </a:rPr>
              <a:t>I tried to design and develop such a system based on existing technique that will help any organization for secured information sharing with message confidentiality, user authentication and data integrity</a:t>
            </a:r>
          </a:p>
          <a:p>
            <a:pPr algn="just"/>
            <a:endParaRPr lang="en-US" sz="2000" dirty="0">
              <a:latin typeface="Times New Roman" panose="02020603050405020304" pitchFamily="18" charset="0"/>
              <a:cs typeface="Times New Roman" panose="02020603050405020304" pitchFamily="18" charset="0"/>
            </a:endParaRP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Cryptography is the most ancient and fascinating mechanism to handle data communication over an insecure channel. Among various types of cryptography, RSA is most popular asymmetric-key cryptography and a hash function SHA-2</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524000" y="1143000"/>
            <a:ext cx="6858000"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The Internet as an open forum has created some security problems like confidentiality, integrity, and authentication.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It may be used to provide both secrecy and digital signatures and its security is based on the intractability of the integer factorization problem.</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RSA uses exponentiation modulo a product of two large primes to encrypt and decrypt, performing both public key encryption and public key digital signature, and its security is connected to the presumed difficulty of factoring large integers, a problem for which there is no known efficient general technique</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143000" y="990600"/>
            <a:ext cx="7315200" cy="5105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proposed information security system is composed of two parts: one is data encryption and another is data decryption. Hence assume two users namely A and B wish to communicate.</a:t>
            </a:r>
          </a:p>
          <a:p>
            <a:pPr algn="just">
              <a:lnSpc>
                <a:spcPct val="150000"/>
              </a:lnSpc>
            </a:pPr>
            <a:r>
              <a:rPr lang="en-US" sz="2000" dirty="0">
                <a:latin typeface="Times New Roman" panose="02020603050405020304" pitchFamily="18" charset="0"/>
                <a:cs typeface="Times New Roman" panose="02020603050405020304" pitchFamily="18" charset="0"/>
              </a:rPr>
              <a:t> Let A is the sender who wish to send a secured message to a specific user B. Both the transaction parties have their own key pair provided by KDC (Key Distribution Centre). </a:t>
            </a:r>
          </a:p>
          <a:p>
            <a:pPr algn="just">
              <a:lnSpc>
                <a:spcPct val="150000"/>
              </a:lnSpc>
            </a:pPr>
            <a:r>
              <a:rPr lang="en-US" sz="2000" dirty="0">
                <a:latin typeface="Times New Roman" panose="02020603050405020304" pitchFamily="18" charset="0"/>
                <a:cs typeface="Times New Roman" panose="02020603050405020304" pitchFamily="18" charset="0"/>
              </a:rPr>
              <a:t>Here RSA is used to generate this keys. Their private key should remain private but their public key is distributed by means of some method like Public key Distribution Centre (KDC), Public key Authority etc.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371600"/>
            <a:ext cx="7251192"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Public key pair (e, n) is used for encryption and for decryption corresponding private key pair (d, n) is used.</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For key generation, first select two large primes: p, q, and compute the modulo factor, n = p x q and, calculate the totient factor, Ω (n) = (p-1) x (q-1)</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RSA is widely used in electronic commerce protocols, and is </a:t>
            </a:r>
            <a:r>
              <a:rPr lang="en-US" sz="2000" dirty="0" err="1">
                <a:latin typeface="Times New Roman" panose="02020603050405020304" pitchFamily="18" charset="0"/>
                <a:cs typeface="Times New Roman" panose="02020603050405020304" pitchFamily="18" charset="0"/>
              </a:rPr>
              <a:t>believedto</a:t>
            </a:r>
            <a:r>
              <a:rPr lang="en-US" sz="2000" dirty="0">
                <a:latin typeface="Times New Roman" panose="02020603050405020304" pitchFamily="18" charset="0"/>
                <a:cs typeface="Times New Roman" panose="02020603050405020304" pitchFamily="18" charset="0"/>
              </a:rPr>
              <a:t> be secure given sufficiently long keys and the use of up-</a:t>
            </a:r>
            <a:r>
              <a:rPr lang="en-US" sz="2000" dirty="0" err="1">
                <a:latin typeface="Times New Roman" panose="02020603050405020304" pitchFamily="18" charset="0"/>
                <a:cs typeface="Times New Roman" panose="02020603050405020304" pitchFamily="18" charset="0"/>
              </a:rPr>
              <a:t>todate</a:t>
            </a:r>
            <a:r>
              <a:rPr lang="en-US" sz="2000" dirty="0">
                <a:latin typeface="Times New Roman" panose="02020603050405020304" pitchFamily="18" charset="0"/>
                <a:cs typeface="Times New Roman" panose="02020603050405020304" pitchFamily="18" charset="0"/>
              </a:rPr>
              <a:t> implementations</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401819325"/>
              </p:ext>
            </p:extLst>
          </p:nvPr>
        </p:nvGraphicFramePr>
        <p:xfrm>
          <a:off x="1143000" y="304800"/>
          <a:ext cx="7772401" cy="6475973"/>
        </p:xfrm>
        <a:graphic>
          <a:graphicData uri="http://schemas.openxmlformats.org/drawingml/2006/table">
            <a:tbl>
              <a:tblPr firstRow="1" bandRow="1">
                <a:tableStyleId>{5C22544A-7EE6-4342-B048-85BDC9FD1C3A}</a:tableStyleId>
              </a:tblPr>
              <a:tblGrid>
                <a:gridCol w="2220686">
                  <a:extLst>
                    <a:ext uri="{9D8B030D-6E8A-4147-A177-3AD203B41FA5}">
                      <a16:colId xmlns:a16="http://schemas.microsoft.com/office/drawing/2014/main" val="20000"/>
                    </a:ext>
                  </a:extLst>
                </a:gridCol>
                <a:gridCol w="1776549">
                  <a:extLst>
                    <a:ext uri="{9D8B030D-6E8A-4147-A177-3AD203B41FA5}">
                      <a16:colId xmlns:a16="http://schemas.microsoft.com/office/drawing/2014/main" val="20001"/>
                    </a:ext>
                  </a:extLst>
                </a:gridCol>
                <a:gridCol w="3775166">
                  <a:extLst>
                    <a:ext uri="{9D8B030D-6E8A-4147-A177-3AD203B41FA5}">
                      <a16:colId xmlns:a16="http://schemas.microsoft.com/office/drawing/2014/main" val="20002"/>
                    </a:ext>
                  </a:extLst>
                </a:gridCol>
              </a:tblGrid>
              <a:tr h="39516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550968">
                <a:tc>
                  <a:txBody>
                    <a:bodyPr/>
                    <a:lstStyle/>
                    <a:p>
                      <a:pPr algn="just"/>
                      <a:r>
                        <a:rPr lang="en-US" sz="2000" dirty="0"/>
                        <a:t> “Cryptography and Network </a:t>
                      </a:r>
                      <a:r>
                        <a:rPr lang="en-US" sz="2000" dirty="0" err="1"/>
                        <a:t>SecurityPrinciples</a:t>
                      </a:r>
                      <a:r>
                        <a:rPr lang="en-US" sz="2000" dirty="0"/>
                        <a:t> and Practices”,</a:t>
                      </a:r>
                      <a:r>
                        <a:rPr lang="en-IN" sz="2000" dirty="0">
                          <a:latin typeface="Times New Roman" panose="02020603050405020304" pitchFamily="18" charset="0"/>
                          <a:cs typeface="Times New Roman" panose="02020603050405020304" pitchFamily="18" charset="0"/>
                        </a:rPr>
                        <a:t>. </a:t>
                      </a:r>
                    </a:p>
                  </a:txBody>
                  <a:tcPr/>
                </a:tc>
                <a:tc>
                  <a:txBody>
                    <a:bodyPr/>
                    <a:lstStyle/>
                    <a:p>
                      <a:pPr algn="just"/>
                      <a:r>
                        <a:rPr lang="en-IN" sz="2000" dirty="0"/>
                        <a:t>William Stallings.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This paper shows that if a large neural network is used for a pattern classification problem, and the learning algorithm finds a network with small weights that has small squared error on the training patterns, then the generalization performance depends on the size of the weights rather than the number of weights.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443473">
                <a:tc>
                  <a:txBody>
                    <a:bodyPr/>
                    <a:lstStyle/>
                    <a:p>
                      <a:pPr algn="just"/>
                      <a:r>
                        <a:rPr lang="en-US" sz="2000" dirty="0"/>
                        <a:t>“Standard Specifications for Public Key Cryptography”, </a:t>
                      </a:r>
                      <a:endParaRPr lang="en-IN" sz="2000" dirty="0">
                        <a:latin typeface="Times New Roman" pitchFamily="18" charset="0"/>
                        <a:cs typeface="Times New Roman" pitchFamily="18"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IN" sz="2000" dirty="0"/>
                        <a:t>William Stallings. </a:t>
                      </a:r>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This standard specifies common public-key cryptographic techniques, including mathematical primitives for secret value (key) derivation, public-key encryption, and digital signatures, and cryptographic schemes based on those primitives.</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373205129"/>
              </p:ext>
            </p:extLst>
          </p:nvPr>
        </p:nvGraphicFramePr>
        <p:xfrm>
          <a:off x="1371600" y="742330"/>
          <a:ext cx="7543800" cy="5243738"/>
        </p:xfrm>
        <a:graphic>
          <a:graphicData uri="http://schemas.openxmlformats.org/drawingml/2006/table">
            <a:tbl>
              <a:tblPr firstRow="1" bandRow="1">
                <a:tableStyleId>{5C22544A-7EE6-4342-B048-85BDC9FD1C3A}</a:tableStyleId>
              </a:tblPr>
              <a:tblGrid>
                <a:gridCol w="1905000">
                  <a:extLst>
                    <a:ext uri="{9D8B030D-6E8A-4147-A177-3AD203B41FA5}">
                      <a16:colId xmlns:a16="http://schemas.microsoft.com/office/drawing/2014/main" val="20000"/>
                    </a:ext>
                  </a:extLst>
                </a:gridCol>
                <a:gridCol w="2133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US" sz="2000" dirty="0"/>
                        <a:t>"A Method for Obtaining Digital Signatures and Public-Key Cryptosystems".</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latin typeface="Times New Roman" pitchFamily="18" charset="0"/>
                          <a:cs typeface="Times New Roman" pitchFamily="18" charset="0"/>
                        </a:rPr>
                        <a:t> </a:t>
                      </a:r>
                      <a:r>
                        <a:rPr lang="en-US" sz="2000" dirty="0"/>
                        <a:t>Rivest, R.; A. Shamir; L. Adleman (1978).</a:t>
                      </a:r>
                      <a:r>
                        <a:rPr lang="en-IN" sz="2000" dirty="0"/>
                        <a:t>. </a:t>
                      </a:r>
                      <a:endParaRPr lang="en-IN" sz="2000" dirty="0">
                        <a:latin typeface="Times New Roman" pitchFamily="18" charset="0"/>
                        <a:cs typeface="Times New Roman" pitchFamily="18" charset="0"/>
                      </a:endParaRPr>
                    </a:p>
                  </a:txBody>
                  <a:tcPr/>
                </a:tc>
                <a:tc>
                  <a:txBody>
                    <a:bodyPr/>
                    <a:lstStyle/>
                    <a:p>
                      <a:pPr algn="just"/>
                      <a:r>
                        <a:rPr lang="en-US" sz="2000" dirty="0"/>
                        <a:t>Couriers or other secure means are not needed to transmit keys, since a message can be enciphered using an encryption key publicly revealed by the intended recipient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IN" sz="2000" dirty="0"/>
                        <a:t>“Cryptography and Network Security” </a:t>
                      </a:r>
                      <a:endParaRPr kumimoji="0" lang="en-US" sz="2000" b="0" i="0" kern="1200" dirty="0">
                        <a:solidFill>
                          <a:schemeClr val="dk1"/>
                        </a:solidFill>
                        <a:effectLst/>
                        <a:latin typeface="+mn-lt"/>
                        <a:ea typeface="+mn-ea"/>
                        <a:cs typeface="+mn-cs"/>
                      </a:endParaRPr>
                    </a:p>
                  </a:txBody>
                  <a:tcPr/>
                </a:tc>
                <a:tc>
                  <a:txBody>
                    <a:bodyPr/>
                    <a:lstStyle/>
                    <a:p>
                      <a:r>
                        <a:rPr lang="en-IN" sz="2000" dirty="0"/>
                        <a:t>Behrouz A. </a:t>
                      </a:r>
                      <a:r>
                        <a:rPr lang="en-IN" sz="2000" dirty="0" err="1"/>
                        <a:t>Forouzan</a:t>
                      </a:r>
                      <a:r>
                        <a:rPr lang="en-IN" sz="2000" dirty="0"/>
                        <a:t>, Special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 </a:t>
                      </a:r>
                      <a:r>
                        <a:rPr lang="en-US" sz="2000" dirty="0"/>
                        <a:t>Computer data often travels from one computer to another, leaving the safety of its protected physical surroundings. Once the data is out of hand, people with bad intention could modify or forge your data, either for amusement or for their own benefit.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1219200"/>
            <a:ext cx="7239000" cy="5257800"/>
          </a:xfrm>
        </p:spPr>
        <p:txBody>
          <a:bodyPr>
            <a:noAutofit/>
          </a:bodyPr>
          <a:lstStyle/>
          <a:p>
            <a:pPr lvl="1" algn="just"/>
            <a:r>
              <a:rPr lang="en-US" sz="1600" dirty="0">
                <a:latin typeface="Times New Roman" panose="02020603050405020304" pitchFamily="18" charset="0"/>
                <a:cs typeface="Times New Roman" panose="02020603050405020304" pitchFamily="18" charset="0"/>
              </a:rPr>
              <a:t>Information security refers to protective digital privacy measures that are applied to prevent unauthorized access to computers, databases and websites. Information security also protects data from corruption. Information security is the main priority for organizations of every size and genre. There two ways to ensure information security.</a:t>
            </a:r>
          </a:p>
          <a:p>
            <a:pPr lvl="1" algn="just"/>
            <a:r>
              <a:rPr lang="en-US" sz="1600" dirty="0">
                <a:latin typeface="Times New Roman" panose="02020603050405020304" pitchFamily="18" charset="0"/>
                <a:cs typeface="Times New Roman" panose="02020603050405020304" pitchFamily="18" charset="0"/>
              </a:rPr>
              <a:t> One is by using software and the other one is by the use of hardware. With the introduction of the computer, the need for automated tools for protecting files and other information stored on the computer became evident. </a:t>
            </a:r>
          </a:p>
          <a:p>
            <a:pPr lvl="1" algn="just"/>
            <a:r>
              <a:rPr lang="en-US" sz="1600" dirty="0">
                <a:latin typeface="Times New Roman" panose="02020603050405020304" pitchFamily="18" charset="0"/>
                <a:cs typeface="Times New Roman" panose="02020603050405020304" pitchFamily="18" charset="0"/>
              </a:rPr>
              <a:t>This is especially the case for a shared system, such as a time-sharing system, and the need is even more acute for systems that can be accessed over a public telephone network, data network, or the Internet. </a:t>
            </a:r>
            <a:endParaRPr lang="en-US" sz="16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E98A98BD-286E-4934-0E1B-C50C679F1E76}"/>
              </a:ext>
            </a:extLst>
          </p:cNvPr>
          <p:cNvPicPr>
            <a:picLocks noGrp="1" noChangeAspect="1"/>
          </p:cNvPicPr>
          <p:nvPr>
            <p:ph idx="1"/>
          </p:nvPr>
        </p:nvPicPr>
        <p:blipFill>
          <a:blip r:embed="rId2"/>
          <a:stretch>
            <a:fillRect/>
          </a:stretch>
        </p:blipFill>
        <p:spPr>
          <a:xfrm>
            <a:off x="2446337" y="2081212"/>
            <a:ext cx="5476875" cy="353377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34942C3F-6A43-C39A-0667-21AA0AA2D91B}"/>
              </a:ext>
            </a:extLst>
          </p:cNvPr>
          <p:cNvPicPr>
            <a:picLocks noGrp="1" noChangeAspect="1"/>
          </p:cNvPicPr>
          <p:nvPr>
            <p:ph idx="1"/>
          </p:nvPr>
        </p:nvPicPr>
        <p:blipFill>
          <a:blip r:embed="rId2"/>
          <a:stretch>
            <a:fillRect/>
          </a:stretch>
        </p:blipFill>
        <p:spPr>
          <a:xfrm>
            <a:off x="1974850" y="1981200"/>
            <a:ext cx="6419850" cy="2776537"/>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 We introduced the SHA-256 scheme for fine-grained access control in cloud computing and to ensure scalability and flexibility in it.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SHA scheme seamlessly enforces a secured structure of system users by applying a delegation algorithm which redefines the methodologies ASBE.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Finally, I implemented the proposed scheme and performed comprehensive performance analysis and evaluation, which showed its advantages and efficiency over existing schemes</a:t>
            </a:r>
            <a:r>
              <a:rPr lang="en-US" sz="1200" dirty="0"/>
              <a:t>.</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[1] William Stallings, “Cryptography and Network </a:t>
            </a:r>
            <a:r>
              <a:rPr lang="en-US" sz="2000" dirty="0" err="1">
                <a:latin typeface="Times New Roman" panose="02020603050405020304" pitchFamily="18" charset="0"/>
                <a:cs typeface="Times New Roman" panose="02020603050405020304" pitchFamily="18" charset="0"/>
              </a:rPr>
              <a:t>SecurityPrinciples</a:t>
            </a:r>
            <a:r>
              <a:rPr lang="en-US" sz="2000" dirty="0">
                <a:latin typeface="Times New Roman" panose="02020603050405020304" pitchFamily="18" charset="0"/>
                <a:cs typeface="Times New Roman" panose="02020603050405020304" pitchFamily="18" charset="0"/>
              </a:rPr>
              <a:t> and Practices”, Fourth Edition, 2006, ISBN: 978-81- 203-3018-4 </a:t>
            </a:r>
          </a:p>
          <a:p>
            <a:pPr algn="just">
              <a:lnSpc>
                <a:spcPct val="150000"/>
              </a:lnSpc>
            </a:pPr>
            <a:r>
              <a:rPr lang="en-US" sz="2000" dirty="0">
                <a:latin typeface="Times New Roman" panose="02020603050405020304" pitchFamily="18" charset="0"/>
                <a:cs typeface="Times New Roman" panose="02020603050405020304" pitchFamily="18" charset="0"/>
              </a:rPr>
              <a:t>[2] “Standard Specifications for Public Key Cryptography”, IEEEP1363/D10 (Draft Version 10), New York USA, 1999.</a:t>
            </a:r>
          </a:p>
          <a:p>
            <a:pPr algn="just">
              <a:lnSpc>
                <a:spcPct val="150000"/>
              </a:lnSpc>
            </a:pPr>
            <a:r>
              <a:rPr lang="en-US" sz="2000" dirty="0">
                <a:latin typeface="Times New Roman" panose="02020603050405020304" pitchFamily="18" charset="0"/>
                <a:cs typeface="Times New Roman" panose="02020603050405020304" pitchFamily="18" charset="0"/>
              </a:rPr>
              <a:t> [3] Rivest, R.; A. Shamir; L. Adleman (1978). "A Method for Obtaining Digital Signatures and Public-Key Cryptosystems". Communications of the ACM 21 (2): 120– 126.doi:10.1145/359340.359342.</a:t>
            </a:r>
          </a:p>
          <a:p>
            <a:pPr algn="just">
              <a:lnSpc>
                <a:spcPct val="150000"/>
              </a:lnSpc>
            </a:pPr>
            <a:r>
              <a:rPr lang="en-US" sz="2000" dirty="0">
                <a:latin typeface="Times New Roman" panose="02020603050405020304" pitchFamily="18" charset="0"/>
                <a:cs typeface="Times New Roman" panose="02020603050405020304" pitchFamily="18" charset="0"/>
              </a:rPr>
              <a:t> [4] http://theory.lcs.mit.edu/~rivest/rsapaper.pdf</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[5] Thomas H. </a:t>
            </a:r>
            <a:r>
              <a:rPr lang="en-IN" sz="2000" dirty="0" err="1">
                <a:latin typeface="Times New Roman" panose="02020603050405020304" pitchFamily="18" charset="0"/>
                <a:cs typeface="Times New Roman" panose="02020603050405020304" pitchFamily="18" charset="0"/>
              </a:rPr>
              <a:t>Cormen</a:t>
            </a:r>
            <a:r>
              <a:rPr lang="en-IN" sz="2000" dirty="0">
                <a:latin typeface="Times New Roman" panose="02020603050405020304" pitchFamily="18" charset="0"/>
                <a:cs typeface="Times New Roman" panose="02020603050405020304" pitchFamily="18" charset="0"/>
              </a:rPr>
              <a:t>, Charles E. </a:t>
            </a:r>
            <a:r>
              <a:rPr lang="en-IN" sz="2000" dirty="0" err="1">
                <a:latin typeface="Times New Roman" panose="02020603050405020304" pitchFamily="18" charset="0"/>
                <a:cs typeface="Times New Roman" panose="02020603050405020304" pitchFamily="18" charset="0"/>
              </a:rPr>
              <a:t>Leiserson</a:t>
            </a:r>
            <a:r>
              <a:rPr lang="en-IN" sz="2000" dirty="0">
                <a:latin typeface="Times New Roman" panose="02020603050405020304" pitchFamily="18" charset="0"/>
                <a:cs typeface="Times New Roman" panose="02020603050405020304" pitchFamily="18" charset="0"/>
              </a:rPr>
              <a:t>, Ronald L. Rivest, and Clifford Stein. Introduction to Algorithms, Second Edition. MIT Press and McGraw-Hill, 2001. ISBN 0-262- 03293-7. Section 31.3: Modular Arithmetic, pp.862–868.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“Cryptography and Network Security” , Behrouz A. </a:t>
            </a:r>
            <a:r>
              <a:rPr lang="en-IN" sz="2000" dirty="0" err="1">
                <a:latin typeface="Times New Roman" panose="02020603050405020304" pitchFamily="18" charset="0"/>
                <a:cs typeface="Times New Roman" panose="02020603050405020304" pitchFamily="18" charset="0"/>
              </a:rPr>
              <a:t>Forouzan</a:t>
            </a:r>
            <a:r>
              <a:rPr lang="en-IN" sz="2000" dirty="0">
                <a:latin typeface="Times New Roman" panose="02020603050405020304" pitchFamily="18" charset="0"/>
                <a:cs typeface="Times New Roman" panose="02020603050405020304" pitchFamily="18" charset="0"/>
              </a:rPr>
              <a:t>, Special Edition 2011, McGraw-Hill, ISBN-13: 978- 0-07-066046-5 and ISBN-10: 0-07-066046-8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[7] RSA Laboratories. RSA Laboratories frequently asked questions about today’s cryptography, version 4.1.2000. Accessed on-http://www.rsasecurity.com</a:t>
            </a:r>
            <a:r>
              <a:rPr lang="en-IN" sz="1200" dirty="0"/>
              <a:t>.</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1143000"/>
            <a:ext cx="7315200" cy="4419600"/>
          </a:xfrm>
        </p:spPr>
        <p:txBody>
          <a:bodyPr>
            <a:noAutofit/>
          </a:bodyPr>
          <a:lstStyle/>
          <a:p>
            <a:pPr algn="just"/>
            <a:r>
              <a:rPr lang="en-IN" sz="1200" dirty="0"/>
              <a:t>[</a:t>
            </a:r>
            <a:r>
              <a:rPr lang="en-IN" sz="2000" dirty="0">
                <a:latin typeface="Times New Roman" panose="02020603050405020304" pitchFamily="18" charset="0"/>
                <a:cs typeface="Times New Roman" panose="02020603050405020304" pitchFamily="18" charset="0"/>
              </a:rPr>
              <a:t>8] Ronald L. Rivest. Abelian square-free dithering for iterated hash functions. Accessed onhttp://theory.lcs.mit.edu/~rivest/RivestAbelianSquareFreeDithe ring ForIteratedHashFunctions.pdf. Last accessed on 15th of December 2006.</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[9] Ralph Merkle. “One way hash functions and DES”. In Gilles Brassard, editor, Advances in cryptology: CRYPTO 89, volume 435 of Lecture Notes in Computer Science, pages 428- 446. Springer-Verlag, 1989.</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[10] Wikipedia, the free encyclopaedia https://en.wikipedia.org/wiki/SHA-2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76400" y="1295400"/>
            <a:ext cx="7010400" cy="4191000"/>
          </a:xfrm>
        </p:spPr>
        <p:txBody>
          <a:bodyPr>
            <a:normAutofit/>
          </a:bodyPr>
          <a:lstStyle/>
          <a:p>
            <a:pPr algn="just"/>
            <a:r>
              <a:rPr lang="en-IN" sz="2000" dirty="0">
                <a:latin typeface="Times New Roman" panose="02020603050405020304" pitchFamily="18" charset="0"/>
                <a:cs typeface="Times New Roman" panose="02020603050405020304" pitchFamily="18" charset="0"/>
              </a:rPr>
              <a:t>[11] Wikipedia, the free encyclopaedia http://en.wikipedia.org/wiki/Cryptography, Accessed on November 15, 2014.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Wikipediahttp://en.wikipedia.org/wiki/Cryptographic_ha </a:t>
            </a:r>
            <a:r>
              <a:rPr lang="en-IN" sz="2000" dirty="0" err="1">
                <a:latin typeface="Times New Roman" panose="02020603050405020304" pitchFamily="18" charset="0"/>
                <a:cs typeface="Times New Roman" panose="02020603050405020304" pitchFamily="18" charset="0"/>
              </a:rPr>
              <a:t>sh_function</a:t>
            </a:r>
            <a:r>
              <a:rPr lang="en-IN" sz="2000" dirty="0">
                <a:latin typeface="Times New Roman" panose="02020603050405020304" pitchFamily="18" charset="0"/>
                <a:cs typeface="Times New Roman" panose="02020603050405020304" pitchFamily="18" charset="0"/>
              </a:rPr>
              <a:t>, Accessed on January 7, 2015.</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[13] S. Bakhtiari, R. </a:t>
            </a:r>
            <a:r>
              <a:rPr lang="en-IN" sz="2000" dirty="0" err="1">
                <a:latin typeface="Times New Roman" panose="02020603050405020304" pitchFamily="18" charset="0"/>
                <a:cs typeface="Times New Roman" panose="02020603050405020304" pitchFamily="18" charset="0"/>
              </a:rPr>
              <a:t>Safavi-Naini</a:t>
            </a:r>
            <a:r>
              <a:rPr lang="en-IN" sz="2000" dirty="0">
                <a:latin typeface="Times New Roman" panose="02020603050405020304" pitchFamily="18" charset="0"/>
                <a:cs typeface="Times New Roman" panose="02020603050405020304" pitchFamily="18" charset="0"/>
              </a:rPr>
              <a:t> and J. </a:t>
            </a:r>
            <a:r>
              <a:rPr lang="en-IN" sz="2000" dirty="0" err="1">
                <a:latin typeface="Times New Roman" panose="02020603050405020304" pitchFamily="18" charset="0"/>
                <a:cs typeface="Times New Roman" panose="02020603050405020304" pitchFamily="18" charset="0"/>
              </a:rPr>
              <a:t>Pieprzyk</a:t>
            </a:r>
            <a:r>
              <a:rPr lang="en-IN" sz="2000" dirty="0">
                <a:latin typeface="Times New Roman" panose="02020603050405020304" pitchFamily="18" charset="0"/>
                <a:cs typeface="Times New Roman" panose="02020603050405020304" pitchFamily="18" charset="0"/>
              </a:rPr>
              <a:t>. “Cryptographic hash functions: A Survey”. Technical Report 95-09, Department of Computer Science, University of Wollongong, July 1995</a:t>
            </a:r>
            <a:r>
              <a:rPr lang="en-IN" sz="1200" dirty="0"/>
              <a:t>.</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2620</TotalTime>
  <Words>1377</Words>
  <Application>Microsoft Office PowerPoint</Application>
  <PresentationFormat>On-screen Show (4:3)</PresentationFormat>
  <Paragraphs>94</Paragraphs>
  <Slides>18</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Gill Sans MT</vt:lpstr>
      <vt:lpstr>Times New Roman</vt:lpstr>
      <vt:lpstr>Verdana</vt:lpstr>
      <vt:lpstr>Wingdings 2</vt:lpstr>
      <vt:lpstr>Solstice</vt:lpstr>
      <vt:lpstr>Data Privacy and key based security using SH256</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656</cp:revision>
  <dcterms:created xsi:type="dcterms:W3CDTF">2006-08-16T00:00:00Z</dcterms:created>
  <dcterms:modified xsi:type="dcterms:W3CDTF">2023-03-07T06:06:53Z</dcterms:modified>
</cp:coreProperties>
</file>